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s/slide5.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notesSlides/notesSlide4.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Slides/notesSlide1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Layouts/slideLayout11.xml" ContentType="application/vnd.openxmlformats-officedocument.presentationml.slideLayou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1.xml" ContentType="application/vnd.openxmlformats-officedocument.presentationml.notesSlide+xml"/>
  <Override PartName="/ppt/slideLayouts/slideLayout1.xml" ContentType="application/vnd.openxmlformats-officedocument.presentationml.slideLayout+xml"/>
  <Override PartName="/ppt/notesSlides/notesSlide8.xml" ContentType="application/vnd.openxmlformats-officedocument.presentationml.notesSlide+xml"/>
  <Override PartName="/ppt/notesSlides/notesSlide1.xml" ContentType="application/vnd.openxmlformats-officedocument.presentationml.notesSlide+xml"/>
  <Override PartName="/ppt/notesSlides/notesSlide9.xml" ContentType="application/vnd.openxmlformats-officedocument.presentationml.notesSlide+xml"/>
  <Override PartName="/ppt/slideLayouts/slideLayout2.xml" ContentType="application/vnd.openxmlformats-officedocument.presentationml.slideLayout+xml"/>
  <Override PartName="/ppt/notesSlides/notesSlide10.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8" r:id="rId2"/>
    <p:sldId id="272" r:id="rId3"/>
    <p:sldId id="257" r:id="rId4"/>
    <p:sldId id="271" r:id="rId5"/>
    <p:sldId id="259" r:id="rId6"/>
    <p:sldId id="260" r:id="rId7"/>
    <p:sldId id="266" r:id="rId8"/>
    <p:sldId id="265" r:id="rId9"/>
    <p:sldId id="261" r:id="rId10"/>
    <p:sldId id="262" r:id="rId11"/>
    <p:sldId id="263" r:id="rId12"/>
    <p:sldId id="264"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132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655EE5-2910-4312-A448-B00DD0487EB1}" type="datetimeFigureOut">
              <a:rPr lang="en-GB" smtClean="0"/>
              <a:t>15/07/2020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ACAAE5-6307-4367-864E-9DC33A42275F}" type="slidenum">
              <a:rPr lang="en-GB" smtClean="0"/>
              <a:t>‹#›</a:t>
            </a:fld>
            <a:endParaRPr lang="en-GB"/>
          </a:p>
        </p:txBody>
      </p:sp>
    </p:spTree>
    <p:extLst>
      <p:ext uri="{BB962C8B-B14F-4D97-AF65-F5344CB8AC3E}">
        <p14:creationId xmlns:p14="http://schemas.microsoft.com/office/powerpoint/2010/main" val="3817686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2</a:t>
            </a:fld>
            <a:endParaRPr lang="en-GB" altLang="en-US"/>
          </a:p>
        </p:txBody>
      </p:sp>
    </p:spTree>
    <p:extLst>
      <p:ext uri="{BB962C8B-B14F-4D97-AF65-F5344CB8AC3E}">
        <p14:creationId xmlns:p14="http://schemas.microsoft.com/office/powerpoint/2010/main" val="4044505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11</a:t>
            </a:fld>
            <a:endParaRPr lang="en-GB" altLang="en-US"/>
          </a:p>
        </p:txBody>
      </p:sp>
    </p:spTree>
    <p:extLst>
      <p:ext uri="{BB962C8B-B14F-4D97-AF65-F5344CB8AC3E}">
        <p14:creationId xmlns:p14="http://schemas.microsoft.com/office/powerpoint/2010/main" val="577244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12</a:t>
            </a:fld>
            <a:endParaRPr lang="en-GB" altLang="en-US"/>
          </a:p>
        </p:txBody>
      </p:sp>
    </p:spTree>
    <p:extLst>
      <p:ext uri="{BB962C8B-B14F-4D97-AF65-F5344CB8AC3E}">
        <p14:creationId xmlns:p14="http://schemas.microsoft.com/office/powerpoint/2010/main" val="28907136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13</a:t>
            </a:fld>
            <a:endParaRPr lang="en-GB" altLang="en-US"/>
          </a:p>
        </p:txBody>
      </p:sp>
    </p:spTree>
    <p:extLst>
      <p:ext uri="{BB962C8B-B14F-4D97-AF65-F5344CB8AC3E}">
        <p14:creationId xmlns:p14="http://schemas.microsoft.com/office/powerpoint/2010/main" val="1881224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14</a:t>
            </a:fld>
            <a:endParaRPr lang="en-GB" altLang="en-US"/>
          </a:p>
        </p:txBody>
      </p:sp>
    </p:spTree>
    <p:extLst>
      <p:ext uri="{BB962C8B-B14F-4D97-AF65-F5344CB8AC3E}">
        <p14:creationId xmlns:p14="http://schemas.microsoft.com/office/powerpoint/2010/main" val="1899249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15</a:t>
            </a:fld>
            <a:endParaRPr lang="en-GB" altLang="en-US"/>
          </a:p>
        </p:txBody>
      </p:sp>
    </p:spTree>
    <p:extLst>
      <p:ext uri="{BB962C8B-B14F-4D97-AF65-F5344CB8AC3E}">
        <p14:creationId xmlns:p14="http://schemas.microsoft.com/office/powerpoint/2010/main" val="7350988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16</a:t>
            </a:fld>
            <a:endParaRPr lang="en-GB" altLang="en-US"/>
          </a:p>
        </p:txBody>
      </p:sp>
    </p:spTree>
    <p:extLst>
      <p:ext uri="{BB962C8B-B14F-4D97-AF65-F5344CB8AC3E}">
        <p14:creationId xmlns:p14="http://schemas.microsoft.com/office/powerpoint/2010/main" val="2550116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smtClean="0">
                <a:solidFill>
                  <a:schemeClr val="tx1"/>
                </a:solidFill>
                <a:latin typeface="Arial" charset="0"/>
                <a:ea typeface="+mn-ea"/>
                <a:cs typeface="Arial" charset="0"/>
              </a:rPr>
              <a:t>In 2018, over 261,300 people </a:t>
            </a:r>
            <a:r>
              <a:rPr lang="en-GB" sz="1200" b="0" i="0" u="none" strike="noStrike" kern="1200" baseline="0" dirty="0" smtClean="0">
                <a:solidFill>
                  <a:schemeClr val="tx1"/>
                </a:solidFill>
                <a:latin typeface="Arial" charset="0"/>
                <a:ea typeface="+mn-ea"/>
                <a:cs typeface="Arial" charset="0"/>
              </a:rPr>
              <a:t>were directly supported (</a:t>
            </a:r>
            <a:r>
              <a:rPr lang="en-GB" sz="1200" b="0" i="0" u="none" strike="noStrike" kern="1200" baseline="0" dirty="0" err="1" smtClean="0">
                <a:solidFill>
                  <a:schemeClr val="tx1"/>
                </a:solidFill>
                <a:latin typeface="Arial" charset="0"/>
                <a:ea typeface="+mn-ea"/>
                <a:cs typeface="Arial" charset="0"/>
              </a:rPr>
              <a:t>e.g</a:t>
            </a:r>
            <a:r>
              <a:rPr lang="en-GB" sz="1200" b="0" i="0" u="none" strike="noStrike" kern="1200" baseline="0" dirty="0" smtClean="0">
                <a:solidFill>
                  <a:schemeClr val="tx1"/>
                </a:solidFill>
                <a:latin typeface="Arial" charset="0"/>
                <a:ea typeface="+mn-ea"/>
                <a:cs typeface="Arial" charset="0"/>
              </a:rPr>
              <a:t> a lead farmers on a project, a person given skills training </a:t>
            </a:r>
            <a:r>
              <a:rPr lang="en-GB" sz="1200" b="0" i="0" u="none" strike="noStrike" kern="1200" baseline="0" dirty="0" err="1" smtClean="0">
                <a:solidFill>
                  <a:schemeClr val="tx1"/>
                </a:solidFill>
                <a:latin typeface="Arial" charset="0"/>
                <a:ea typeface="+mn-ea"/>
                <a:cs typeface="Arial" charset="0"/>
              </a:rPr>
              <a:t>e.g</a:t>
            </a:r>
            <a:r>
              <a:rPr lang="en-GB" sz="1200" b="0" i="0" u="none" strike="noStrike" kern="1200" baseline="0" dirty="0" smtClean="0">
                <a:solidFill>
                  <a:schemeClr val="tx1"/>
                </a:solidFill>
                <a:latin typeface="Arial" charset="0"/>
                <a:ea typeface="+mn-ea"/>
                <a:cs typeface="Arial" charset="0"/>
              </a:rPr>
              <a:t> tailoring) - which indirectly benefits 2,752,000 people </a:t>
            </a:r>
            <a:r>
              <a:rPr lang="en-GB" sz="1200" b="0" i="0" u="none" strike="noStrike" kern="1200" baseline="0" dirty="0" err="1" smtClean="0">
                <a:solidFill>
                  <a:schemeClr val="tx1"/>
                </a:solidFill>
                <a:latin typeface="Arial" charset="0"/>
                <a:ea typeface="+mn-ea"/>
                <a:cs typeface="Arial" charset="0"/>
              </a:rPr>
              <a:t>e.g</a:t>
            </a:r>
            <a:r>
              <a:rPr lang="en-GB" sz="1200" b="0" i="0" u="none" strike="noStrike" kern="1200" baseline="0" dirty="0" smtClean="0">
                <a:solidFill>
                  <a:schemeClr val="tx1"/>
                </a:solidFill>
                <a:latin typeface="Arial" charset="0"/>
                <a:ea typeface="+mn-ea"/>
                <a:cs typeface="Arial" charset="0"/>
              </a:rPr>
              <a:t> other family members, children, spouses.</a:t>
            </a:r>
          </a:p>
          <a:p>
            <a:endParaRPr lang="en-GB" sz="1200" b="0" i="0" u="none" strike="noStrike" kern="1200" baseline="0" dirty="0" smtClean="0">
              <a:solidFill>
                <a:schemeClr val="tx1"/>
              </a:solidFill>
              <a:latin typeface="Arial" charset="0"/>
              <a:ea typeface="+mn-ea"/>
              <a:cs typeface="Arial" charset="0"/>
            </a:endParaRPr>
          </a:p>
          <a:p>
            <a:r>
              <a:rPr lang="en-GB" sz="1200" b="0" i="0" u="none" strike="noStrike" kern="1200" baseline="0" dirty="0" smtClean="0">
                <a:solidFill>
                  <a:schemeClr val="tx1"/>
                </a:solidFill>
                <a:latin typeface="Arial" charset="0"/>
                <a:ea typeface="+mn-ea"/>
                <a:cs typeface="Arial" charset="0"/>
              </a:rPr>
              <a:t>Because of your help:</a:t>
            </a:r>
          </a:p>
          <a:p>
            <a:r>
              <a:rPr lang="en-GB" sz="1200" b="0" i="0" u="none" strike="noStrike" kern="1200" baseline="0" dirty="0" smtClean="0">
                <a:solidFill>
                  <a:schemeClr val="tx1"/>
                </a:solidFill>
                <a:latin typeface="Arial" charset="0"/>
                <a:ea typeface="+mn-ea"/>
                <a:cs typeface="Arial" charset="0"/>
              </a:rPr>
              <a:t>97,500 people now grow food and earn money to support themselves and their families</a:t>
            </a:r>
          </a:p>
          <a:p>
            <a:r>
              <a:rPr lang="en-GB" sz="1200" b="0" i="0" u="none" strike="noStrike" kern="1200" baseline="0" dirty="0" smtClean="0">
                <a:solidFill>
                  <a:schemeClr val="tx1"/>
                </a:solidFill>
                <a:latin typeface="Arial" charset="0"/>
                <a:ea typeface="+mn-ea"/>
                <a:cs typeface="Arial" charset="0"/>
              </a:rPr>
              <a:t>50,600 people now live in peace and have access to justice</a:t>
            </a:r>
          </a:p>
          <a:p>
            <a:r>
              <a:rPr lang="en-GB" sz="1200" b="0" i="0" u="none" strike="noStrike" kern="1200" baseline="0" dirty="0" smtClean="0">
                <a:solidFill>
                  <a:schemeClr val="tx1"/>
                </a:solidFill>
                <a:latin typeface="Arial" charset="0"/>
                <a:ea typeface="+mn-ea"/>
                <a:cs typeface="Arial" charset="0"/>
              </a:rPr>
              <a:t>108,600 people received emergency aid when disaster struck</a:t>
            </a:r>
          </a:p>
          <a:p>
            <a:r>
              <a:rPr lang="en-GB" sz="1200" b="0" i="0" u="none" strike="noStrike" kern="1200" baseline="0" dirty="0" smtClean="0">
                <a:solidFill>
                  <a:schemeClr val="tx1"/>
                </a:solidFill>
                <a:latin typeface="Arial" charset="0"/>
                <a:ea typeface="+mn-ea"/>
                <a:cs typeface="Arial" charset="0"/>
              </a:rPr>
              <a:t>4,600 vulnerable children and adults received an education</a:t>
            </a:r>
          </a:p>
          <a:p>
            <a:endParaRPr lang="en-GB" sz="1200" b="0" i="0" u="none" strike="noStrike" kern="1200" baseline="0" dirty="0" smtClean="0">
              <a:solidFill>
                <a:schemeClr val="tx1"/>
              </a:solidFill>
              <a:latin typeface="Arial" charset="0"/>
              <a:ea typeface="+mn-ea"/>
              <a:cs typeface="Arial" charset="0"/>
            </a:endParaRPr>
          </a:p>
          <a:p>
            <a:r>
              <a:rPr lang="en-GB" sz="1200" b="1" i="0" u="none" strike="noStrike" kern="1200" baseline="0" dirty="0" smtClean="0">
                <a:solidFill>
                  <a:schemeClr val="tx1"/>
                </a:solidFill>
                <a:latin typeface="Arial" charset="0"/>
                <a:ea typeface="+mn-ea"/>
                <a:cs typeface="Arial" charset="0"/>
              </a:rPr>
              <a:t>54% </a:t>
            </a:r>
            <a:r>
              <a:rPr lang="en-GB" sz="1200" b="0" i="0" u="none" strike="noStrike" kern="1200" baseline="0" dirty="0" smtClean="0">
                <a:solidFill>
                  <a:schemeClr val="tx1"/>
                </a:solidFill>
                <a:latin typeface="Arial" charset="0"/>
                <a:ea typeface="+mn-ea"/>
                <a:cs typeface="Arial" charset="0"/>
              </a:rPr>
              <a:t>of all the people helped were women</a:t>
            </a:r>
          </a:p>
          <a:p>
            <a:endParaRPr lang="en-GB" sz="1200" b="0" i="0" u="none" strike="noStrike" kern="1200" baseline="0" dirty="0" smtClean="0">
              <a:solidFill>
                <a:schemeClr val="tx1"/>
              </a:solidFill>
              <a:latin typeface="Arial" charset="0"/>
              <a:ea typeface="+mn-ea"/>
              <a:cs typeface="Arial" charset="0"/>
            </a:endParaRPr>
          </a:p>
          <a:p>
            <a:r>
              <a:rPr lang="en-GB" sz="1200" b="0" i="0" u="none" strike="noStrike" kern="1200" baseline="0" dirty="0" smtClean="0">
                <a:solidFill>
                  <a:schemeClr val="tx1"/>
                </a:solidFill>
                <a:latin typeface="Arial" charset="0"/>
                <a:ea typeface="+mn-ea"/>
                <a:cs typeface="Arial" charset="0"/>
              </a:rPr>
              <a:t>Figures from 2018 annual report.</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3</a:t>
            </a:fld>
            <a:endParaRPr lang="en-GB" altLang="en-US"/>
          </a:p>
        </p:txBody>
      </p:sp>
    </p:spTree>
    <p:extLst>
      <p:ext uri="{BB962C8B-B14F-4D97-AF65-F5344CB8AC3E}">
        <p14:creationId xmlns:p14="http://schemas.microsoft.com/office/powerpoint/2010/main" val="4000434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smtClean="0">
                <a:solidFill>
                  <a:schemeClr val="tx1"/>
                </a:solidFill>
                <a:latin typeface="Arial" charset="0"/>
                <a:ea typeface="+mn-ea"/>
                <a:cs typeface="Arial" charset="0"/>
              </a:rPr>
              <a:t>In 2018, over 261,300 people </a:t>
            </a:r>
            <a:r>
              <a:rPr lang="en-GB" sz="1200" b="0" i="0" u="none" strike="noStrike" kern="1200" baseline="0" dirty="0" smtClean="0">
                <a:solidFill>
                  <a:schemeClr val="tx1"/>
                </a:solidFill>
                <a:latin typeface="Arial" charset="0"/>
                <a:ea typeface="+mn-ea"/>
                <a:cs typeface="Arial" charset="0"/>
              </a:rPr>
              <a:t>were directly supported (</a:t>
            </a:r>
            <a:r>
              <a:rPr lang="en-GB" sz="1200" b="0" i="0" u="none" strike="noStrike" kern="1200" baseline="0" dirty="0" err="1" smtClean="0">
                <a:solidFill>
                  <a:schemeClr val="tx1"/>
                </a:solidFill>
                <a:latin typeface="Arial" charset="0"/>
                <a:ea typeface="+mn-ea"/>
                <a:cs typeface="Arial" charset="0"/>
              </a:rPr>
              <a:t>e.g</a:t>
            </a:r>
            <a:r>
              <a:rPr lang="en-GB" sz="1200" b="0" i="0" u="none" strike="noStrike" kern="1200" baseline="0" dirty="0" smtClean="0">
                <a:solidFill>
                  <a:schemeClr val="tx1"/>
                </a:solidFill>
                <a:latin typeface="Arial" charset="0"/>
                <a:ea typeface="+mn-ea"/>
                <a:cs typeface="Arial" charset="0"/>
              </a:rPr>
              <a:t> a lead farmers on a project, a person given skills training </a:t>
            </a:r>
            <a:r>
              <a:rPr lang="en-GB" sz="1200" b="0" i="0" u="none" strike="noStrike" kern="1200" baseline="0" dirty="0" err="1" smtClean="0">
                <a:solidFill>
                  <a:schemeClr val="tx1"/>
                </a:solidFill>
                <a:latin typeface="Arial" charset="0"/>
                <a:ea typeface="+mn-ea"/>
                <a:cs typeface="Arial" charset="0"/>
              </a:rPr>
              <a:t>e.g</a:t>
            </a:r>
            <a:r>
              <a:rPr lang="en-GB" sz="1200" b="0" i="0" u="none" strike="noStrike" kern="1200" baseline="0" dirty="0" smtClean="0">
                <a:solidFill>
                  <a:schemeClr val="tx1"/>
                </a:solidFill>
                <a:latin typeface="Arial" charset="0"/>
                <a:ea typeface="+mn-ea"/>
                <a:cs typeface="Arial" charset="0"/>
              </a:rPr>
              <a:t> tailoring) - which indirectly benefits 2,752,000 people </a:t>
            </a:r>
            <a:r>
              <a:rPr lang="en-GB" sz="1200" b="0" i="0" u="none" strike="noStrike" kern="1200" baseline="0" dirty="0" err="1" smtClean="0">
                <a:solidFill>
                  <a:schemeClr val="tx1"/>
                </a:solidFill>
                <a:latin typeface="Arial" charset="0"/>
                <a:ea typeface="+mn-ea"/>
                <a:cs typeface="Arial" charset="0"/>
              </a:rPr>
              <a:t>e.g</a:t>
            </a:r>
            <a:r>
              <a:rPr lang="en-GB" sz="1200" b="0" i="0" u="none" strike="noStrike" kern="1200" baseline="0" dirty="0" smtClean="0">
                <a:solidFill>
                  <a:schemeClr val="tx1"/>
                </a:solidFill>
                <a:latin typeface="Arial" charset="0"/>
                <a:ea typeface="+mn-ea"/>
                <a:cs typeface="Arial" charset="0"/>
              </a:rPr>
              <a:t> other family members, children, spouses.</a:t>
            </a:r>
          </a:p>
          <a:p>
            <a:endParaRPr lang="en-GB" sz="1200" b="0" i="0" u="none" strike="noStrike" kern="1200" baseline="0" dirty="0" smtClean="0">
              <a:solidFill>
                <a:schemeClr val="tx1"/>
              </a:solidFill>
              <a:latin typeface="Arial" charset="0"/>
              <a:ea typeface="+mn-ea"/>
              <a:cs typeface="Arial" charset="0"/>
            </a:endParaRPr>
          </a:p>
          <a:p>
            <a:r>
              <a:rPr lang="en-GB" sz="1200" b="0" i="0" u="none" strike="noStrike" kern="1200" baseline="0" dirty="0" smtClean="0">
                <a:solidFill>
                  <a:schemeClr val="tx1"/>
                </a:solidFill>
                <a:latin typeface="Arial" charset="0"/>
                <a:ea typeface="+mn-ea"/>
                <a:cs typeface="Arial" charset="0"/>
              </a:rPr>
              <a:t>Because of your help:</a:t>
            </a:r>
          </a:p>
          <a:p>
            <a:r>
              <a:rPr lang="en-GB" sz="1200" b="0" i="0" u="none" strike="noStrike" kern="1200" baseline="0" dirty="0" smtClean="0">
                <a:solidFill>
                  <a:schemeClr val="tx1"/>
                </a:solidFill>
                <a:latin typeface="Arial" charset="0"/>
                <a:ea typeface="+mn-ea"/>
                <a:cs typeface="Arial" charset="0"/>
              </a:rPr>
              <a:t>97,500 people now grow food and earn money to support themselves and their families</a:t>
            </a:r>
          </a:p>
          <a:p>
            <a:r>
              <a:rPr lang="en-GB" sz="1200" b="0" i="0" u="none" strike="noStrike" kern="1200" baseline="0" dirty="0" smtClean="0">
                <a:solidFill>
                  <a:schemeClr val="tx1"/>
                </a:solidFill>
                <a:latin typeface="Arial" charset="0"/>
                <a:ea typeface="+mn-ea"/>
                <a:cs typeface="Arial" charset="0"/>
              </a:rPr>
              <a:t>50,600 people now live in peace and have access to justice</a:t>
            </a:r>
          </a:p>
          <a:p>
            <a:r>
              <a:rPr lang="en-GB" sz="1200" b="0" i="0" u="none" strike="noStrike" kern="1200" baseline="0" dirty="0" smtClean="0">
                <a:solidFill>
                  <a:schemeClr val="tx1"/>
                </a:solidFill>
                <a:latin typeface="Arial" charset="0"/>
                <a:ea typeface="+mn-ea"/>
                <a:cs typeface="Arial" charset="0"/>
              </a:rPr>
              <a:t>108,600 people received emergency aid when disaster struck</a:t>
            </a:r>
          </a:p>
          <a:p>
            <a:r>
              <a:rPr lang="en-GB" sz="1200" b="0" i="0" u="none" strike="noStrike" kern="1200" baseline="0" dirty="0" smtClean="0">
                <a:solidFill>
                  <a:schemeClr val="tx1"/>
                </a:solidFill>
                <a:latin typeface="Arial" charset="0"/>
                <a:ea typeface="+mn-ea"/>
                <a:cs typeface="Arial" charset="0"/>
              </a:rPr>
              <a:t>4,600 vulnerable children and adults received an education</a:t>
            </a:r>
          </a:p>
          <a:p>
            <a:endParaRPr lang="en-GB" sz="1200" b="0" i="0" u="none" strike="noStrike" kern="1200" baseline="0" dirty="0" smtClean="0">
              <a:solidFill>
                <a:schemeClr val="tx1"/>
              </a:solidFill>
              <a:latin typeface="Arial" charset="0"/>
              <a:ea typeface="+mn-ea"/>
              <a:cs typeface="Arial" charset="0"/>
            </a:endParaRPr>
          </a:p>
          <a:p>
            <a:r>
              <a:rPr lang="en-GB" sz="1200" b="1" i="0" u="none" strike="noStrike" kern="1200" baseline="0" dirty="0" smtClean="0">
                <a:solidFill>
                  <a:schemeClr val="tx1"/>
                </a:solidFill>
                <a:latin typeface="Arial" charset="0"/>
                <a:ea typeface="+mn-ea"/>
                <a:cs typeface="Arial" charset="0"/>
              </a:rPr>
              <a:t>54% </a:t>
            </a:r>
            <a:r>
              <a:rPr lang="en-GB" sz="1200" b="0" i="0" u="none" strike="noStrike" kern="1200" baseline="0" dirty="0" smtClean="0">
                <a:solidFill>
                  <a:schemeClr val="tx1"/>
                </a:solidFill>
                <a:latin typeface="Arial" charset="0"/>
                <a:ea typeface="+mn-ea"/>
                <a:cs typeface="Arial" charset="0"/>
              </a:rPr>
              <a:t>of all the people helped were women</a:t>
            </a:r>
          </a:p>
          <a:p>
            <a:endParaRPr lang="en-GB" sz="1200" b="0" i="0" u="none" strike="noStrike" kern="1200" baseline="0" dirty="0" smtClean="0">
              <a:solidFill>
                <a:schemeClr val="tx1"/>
              </a:solidFill>
              <a:latin typeface="Arial" charset="0"/>
              <a:ea typeface="+mn-ea"/>
              <a:cs typeface="Arial" charset="0"/>
            </a:endParaRPr>
          </a:p>
          <a:p>
            <a:r>
              <a:rPr lang="en-GB" sz="1200" b="0" i="0" u="none" strike="noStrike" kern="1200" baseline="0" dirty="0" smtClean="0">
                <a:solidFill>
                  <a:schemeClr val="tx1"/>
                </a:solidFill>
                <a:latin typeface="Arial" charset="0"/>
                <a:ea typeface="+mn-ea"/>
                <a:cs typeface="Arial" charset="0"/>
              </a:rPr>
              <a:t>Figures from 2018 annual report.</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4</a:t>
            </a:fld>
            <a:endParaRPr lang="en-GB" altLang="en-US"/>
          </a:p>
        </p:txBody>
      </p:sp>
    </p:spTree>
    <p:extLst>
      <p:ext uri="{BB962C8B-B14F-4D97-AF65-F5344CB8AC3E}">
        <p14:creationId xmlns:p14="http://schemas.microsoft.com/office/powerpoint/2010/main" val="4039535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baseline="0" dirty="0" smtClean="0">
                <a:solidFill>
                  <a:schemeClr val="tx1"/>
                </a:solidFill>
                <a:latin typeface="Arial" charset="0"/>
                <a:ea typeface="+mn-ea"/>
                <a:cs typeface="Arial" charset="0"/>
              </a:rPr>
              <a:t>In 2018, over 261,300 people </a:t>
            </a:r>
            <a:r>
              <a:rPr lang="en-GB" sz="1200" b="0" i="0" u="none" strike="noStrike" kern="1200" baseline="0" dirty="0" smtClean="0">
                <a:solidFill>
                  <a:schemeClr val="tx1"/>
                </a:solidFill>
                <a:latin typeface="Arial" charset="0"/>
                <a:ea typeface="+mn-ea"/>
                <a:cs typeface="Arial" charset="0"/>
              </a:rPr>
              <a:t>were directly supported (</a:t>
            </a:r>
            <a:r>
              <a:rPr lang="en-GB" sz="1200" b="0" i="0" u="none" strike="noStrike" kern="1200" baseline="0" dirty="0" err="1" smtClean="0">
                <a:solidFill>
                  <a:schemeClr val="tx1"/>
                </a:solidFill>
                <a:latin typeface="Arial" charset="0"/>
                <a:ea typeface="+mn-ea"/>
                <a:cs typeface="Arial" charset="0"/>
              </a:rPr>
              <a:t>e.g</a:t>
            </a:r>
            <a:r>
              <a:rPr lang="en-GB" sz="1200" b="0" i="0" u="none" strike="noStrike" kern="1200" baseline="0" dirty="0" smtClean="0">
                <a:solidFill>
                  <a:schemeClr val="tx1"/>
                </a:solidFill>
                <a:latin typeface="Arial" charset="0"/>
                <a:ea typeface="+mn-ea"/>
                <a:cs typeface="Arial" charset="0"/>
              </a:rPr>
              <a:t> a lead farmers on a project, a person given skills training </a:t>
            </a:r>
            <a:r>
              <a:rPr lang="en-GB" sz="1200" b="0" i="0" u="none" strike="noStrike" kern="1200" baseline="0" dirty="0" err="1" smtClean="0">
                <a:solidFill>
                  <a:schemeClr val="tx1"/>
                </a:solidFill>
                <a:latin typeface="Arial" charset="0"/>
                <a:ea typeface="+mn-ea"/>
                <a:cs typeface="Arial" charset="0"/>
              </a:rPr>
              <a:t>e.g</a:t>
            </a:r>
            <a:r>
              <a:rPr lang="en-GB" sz="1200" b="0" i="0" u="none" strike="noStrike" kern="1200" baseline="0" dirty="0" smtClean="0">
                <a:solidFill>
                  <a:schemeClr val="tx1"/>
                </a:solidFill>
                <a:latin typeface="Arial" charset="0"/>
                <a:ea typeface="+mn-ea"/>
                <a:cs typeface="Arial" charset="0"/>
              </a:rPr>
              <a:t> tailoring) - which indirectly benefits 2,752,000 people </a:t>
            </a:r>
            <a:r>
              <a:rPr lang="en-GB" sz="1200" b="0" i="0" u="none" strike="noStrike" kern="1200" baseline="0" dirty="0" err="1" smtClean="0">
                <a:solidFill>
                  <a:schemeClr val="tx1"/>
                </a:solidFill>
                <a:latin typeface="Arial" charset="0"/>
                <a:ea typeface="+mn-ea"/>
                <a:cs typeface="Arial" charset="0"/>
              </a:rPr>
              <a:t>e.g</a:t>
            </a:r>
            <a:r>
              <a:rPr lang="en-GB" sz="1200" b="0" i="0" u="none" strike="noStrike" kern="1200" baseline="0" dirty="0" smtClean="0">
                <a:solidFill>
                  <a:schemeClr val="tx1"/>
                </a:solidFill>
                <a:latin typeface="Arial" charset="0"/>
                <a:ea typeface="+mn-ea"/>
                <a:cs typeface="Arial" charset="0"/>
              </a:rPr>
              <a:t> other family members, children, spouses.</a:t>
            </a:r>
          </a:p>
          <a:p>
            <a:endParaRPr lang="en-GB" sz="1200" b="0" i="0" u="none" strike="noStrike" kern="1200" baseline="0" dirty="0" smtClean="0">
              <a:solidFill>
                <a:schemeClr val="tx1"/>
              </a:solidFill>
              <a:latin typeface="Arial" charset="0"/>
              <a:ea typeface="+mn-ea"/>
              <a:cs typeface="Arial" charset="0"/>
            </a:endParaRPr>
          </a:p>
          <a:p>
            <a:r>
              <a:rPr lang="en-GB" sz="1200" b="0" i="0" u="none" strike="noStrike" kern="1200" baseline="0" dirty="0" smtClean="0">
                <a:solidFill>
                  <a:schemeClr val="tx1"/>
                </a:solidFill>
                <a:latin typeface="Arial" charset="0"/>
                <a:ea typeface="+mn-ea"/>
                <a:cs typeface="Arial" charset="0"/>
              </a:rPr>
              <a:t>Because of your help:</a:t>
            </a:r>
          </a:p>
          <a:p>
            <a:r>
              <a:rPr lang="en-GB" sz="1200" b="0" i="0" u="none" strike="noStrike" kern="1200" baseline="0" dirty="0" smtClean="0">
                <a:solidFill>
                  <a:schemeClr val="tx1"/>
                </a:solidFill>
                <a:latin typeface="Arial" charset="0"/>
                <a:ea typeface="+mn-ea"/>
                <a:cs typeface="Arial" charset="0"/>
              </a:rPr>
              <a:t>97,500 people now grow food and earn money to support themselves and their families</a:t>
            </a:r>
          </a:p>
          <a:p>
            <a:r>
              <a:rPr lang="en-GB" sz="1200" b="0" i="0" u="none" strike="noStrike" kern="1200" baseline="0" dirty="0" smtClean="0">
                <a:solidFill>
                  <a:schemeClr val="tx1"/>
                </a:solidFill>
                <a:latin typeface="Arial" charset="0"/>
                <a:ea typeface="+mn-ea"/>
                <a:cs typeface="Arial" charset="0"/>
              </a:rPr>
              <a:t>50,600 people now live in peace and have access to justice</a:t>
            </a:r>
          </a:p>
          <a:p>
            <a:r>
              <a:rPr lang="en-GB" sz="1200" b="0" i="0" u="none" strike="noStrike" kern="1200" baseline="0" dirty="0" smtClean="0">
                <a:solidFill>
                  <a:schemeClr val="tx1"/>
                </a:solidFill>
                <a:latin typeface="Arial" charset="0"/>
                <a:ea typeface="+mn-ea"/>
                <a:cs typeface="Arial" charset="0"/>
              </a:rPr>
              <a:t>108,600 people received emergency aid when disaster struck</a:t>
            </a:r>
          </a:p>
          <a:p>
            <a:r>
              <a:rPr lang="en-GB" sz="1200" b="0" i="0" u="none" strike="noStrike" kern="1200" baseline="0" dirty="0" smtClean="0">
                <a:solidFill>
                  <a:schemeClr val="tx1"/>
                </a:solidFill>
                <a:latin typeface="Arial" charset="0"/>
                <a:ea typeface="+mn-ea"/>
                <a:cs typeface="Arial" charset="0"/>
              </a:rPr>
              <a:t>4,600 vulnerable children and adults received an education</a:t>
            </a:r>
          </a:p>
          <a:p>
            <a:endParaRPr lang="en-GB" sz="1200" b="0" i="0" u="none" strike="noStrike" kern="1200" baseline="0" dirty="0" smtClean="0">
              <a:solidFill>
                <a:schemeClr val="tx1"/>
              </a:solidFill>
              <a:latin typeface="Arial" charset="0"/>
              <a:ea typeface="+mn-ea"/>
              <a:cs typeface="Arial" charset="0"/>
            </a:endParaRPr>
          </a:p>
          <a:p>
            <a:r>
              <a:rPr lang="en-GB" sz="1200" b="1" i="0" u="none" strike="noStrike" kern="1200" baseline="0" dirty="0" smtClean="0">
                <a:solidFill>
                  <a:schemeClr val="tx1"/>
                </a:solidFill>
                <a:latin typeface="Arial" charset="0"/>
                <a:ea typeface="+mn-ea"/>
                <a:cs typeface="Arial" charset="0"/>
              </a:rPr>
              <a:t>54% </a:t>
            </a:r>
            <a:r>
              <a:rPr lang="en-GB" sz="1200" b="0" i="0" u="none" strike="noStrike" kern="1200" baseline="0" dirty="0" smtClean="0">
                <a:solidFill>
                  <a:schemeClr val="tx1"/>
                </a:solidFill>
                <a:latin typeface="Arial" charset="0"/>
                <a:ea typeface="+mn-ea"/>
                <a:cs typeface="Arial" charset="0"/>
              </a:rPr>
              <a:t>of all the people helped were women</a:t>
            </a:r>
          </a:p>
          <a:p>
            <a:endParaRPr lang="en-GB" sz="1200" b="0" i="0" u="none" strike="noStrike" kern="1200" baseline="0" dirty="0" smtClean="0">
              <a:solidFill>
                <a:schemeClr val="tx1"/>
              </a:solidFill>
              <a:latin typeface="Arial" charset="0"/>
              <a:ea typeface="+mn-ea"/>
              <a:cs typeface="Arial" charset="0"/>
            </a:endParaRPr>
          </a:p>
          <a:p>
            <a:r>
              <a:rPr lang="en-GB" sz="1200" b="0" i="0" u="none" strike="noStrike" kern="1200" baseline="0" dirty="0" smtClean="0">
                <a:solidFill>
                  <a:schemeClr val="tx1"/>
                </a:solidFill>
                <a:latin typeface="Arial" charset="0"/>
                <a:ea typeface="+mn-ea"/>
                <a:cs typeface="Arial" charset="0"/>
              </a:rPr>
              <a:t>Figures from 2018 annual report.</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5</a:t>
            </a:fld>
            <a:endParaRPr lang="en-GB" altLang="en-US"/>
          </a:p>
        </p:txBody>
      </p:sp>
    </p:spTree>
    <p:extLst>
      <p:ext uri="{BB962C8B-B14F-4D97-AF65-F5344CB8AC3E}">
        <p14:creationId xmlns:p14="http://schemas.microsoft.com/office/powerpoint/2010/main" val="974871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6</a:t>
            </a:fld>
            <a:endParaRPr lang="en-GB" altLang="en-US"/>
          </a:p>
        </p:txBody>
      </p:sp>
    </p:spTree>
    <p:extLst>
      <p:ext uri="{BB962C8B-B14F-4D97-AF65-F5344CB8AC3E}">
        <p14:creationId xmlns:p14="http://schemas.microsoft.com/office/powerpoint/2010/main" val="3667916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7</a:t>
            </a:fld>
            <a:endParaRPr lang="en-GB" altLang="en-US"/>
          </a:p>
        </p:txBody>
      </p:sp>
    </p:spTree>
    <p:extLst>
      <p:ext uri="{BB962C8B-B14F-4D97-AF65-F5344CB8AC3E}">
        <p14:creationId xmlns:p14="http://schemas.microsoft.com/office/powerpoint/2010/main" val="3686158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8</a:t>
            </a:fld>
            <a:endParaRPr lang="en-GB" altLang="en-US"/>
          </a:p>
        </p:txBody>
      </p:sp>
    </p:spTree>
    <p:extLst>
      <p:ext uri="{BB962C8B-B14F-4D97-AF65-F5344CB8AC3E}">
        <p14:creationId xmlns:p14="http://schemas.microsoft.com/office/powerpoint/2010/main" val="4259573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9</a:t>
            </a:fld>
            <a:endParaRPr lang="en-GB" altLang="en-US"/>
          </a:p>
        </p:txBody>
      </p:sp>
    </p:spTree>
    <p:extLst>
      <p:ext uri="{BB962C8B-B14F-4D97-AF65-F5344CB8AC3E}">
        <p14:creationId xmlns:p14="http://schemas.microsoft.com/office/powerpoint/2010/main" val="3295461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In our 145 projects around the world we help families in many different ways.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spade icon represents our work helping families free themselves from hunger. We provide seeds, tools and training to help people grow enough food to eat and have extra to sell at market.</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book icon represents our Education work which helps people learn new skills like tailoring and dressmaking to earn an income.</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dove icon represents our Peace and Justice work, helping people to stand up for their human rights.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baseline="0" dirty="0"/>
              <a:t>The cross icon represents our Emergency Response and Humanitarian work, including after natural disasters.</a:t>
            </a:r>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10</a:t>
            </a:fld>
            <a:endParaRPr lang="en-GB" altLang="en-US"/>
          </a:p>
        </p:txBody>
      </p:sp>
    </p:spTree>
    <p:extLst>
      <p:ext uri="{BB962C8B-B14F-4D97-AF65-F5344CB8AC3E}">
        <p14:creationId xmlns:p14="http://schemas.microsoft.com/office/powerpoint/2010/main" val="1514361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2D13CE5-1F07-49D7-8E28-0C81D699A095}" type="datetimeFigureOut">
              <a:rPr lang="en-GB" smtClean="0"/>
              <a:t>15/07/2020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206690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D13CE5-1F07-49D7-8E28-0C81D699A095}" type="datetimeFigureOut">
              <a:rPr lang="en-GB" smtClean="0"/>
              <a:t>15/07/2020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4191150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D13CE5-1F07-49D7-8E28-0C81D699A095}" type="datetimeFigureOut">
              <a:rPr lang="en-GB" smtClean="0"/>
              <a:t>15/07/2020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2801774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D13CE5-1F07-49D7-8E28-0C81D699A095}" type="datetimeFigureOut">
              <a:rPr lang="en-GB" smtClean="0"/>
              <a:t>15/07/2020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2910012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2D13CE5-1F07-49D7-8E28-0C81D699A095}" type="datetimeFigureOut">
              <a:rPr lang="en-GB" smtClean="0"/>
              <a:t>15/07/2020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2843492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2D13CE5-1F07-49D7-8E28-0C81D699A095}" type="datetimeFigureOut">
              <a:rPr lang="en-GB" smtClean="0"/>
              <a:t>15/07/2020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3330457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2D13CE5-1F07-49D7-8E28-0C81D699A095}" type="datetimeFigureOut">
              <a:rPr lang="en-GB" smtClean="0"/>
              <a:t>15/07/2020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2628451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2D13CE5-1F07-49D7-8E28-0C81D699A095}" type="datetimeFigureOut">
              <a:rPr lang="en-GB" smtClean="0"/>
              <a:t>15/07/2020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2555346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D13CE5-1F07-49D7-8E28-0C81D699A095}" type="datetimeFigureOut">
              <a:rPr lang="en-GB" smtClean="0"/>
              <a:t>15/07/2020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3237134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2D13CE5-1F07-49D7-8E28-0C81D699A095}" type="datetimeFigureOut">
              <a:rPr lang="en-GB" smtClean="0"/>
              <a:t>15/07/2020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3931360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2D13CE5-1F07-49D7-8E28-0C81D699A095}" type="datetimeFigureOut">
              <a:rPr lang="en-GB" smtClean="0"/>
              <a:t>15/07/2020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71D32E-0DF7-4C4C-9AA2-04B389F08B3F}" type="slidenum">
              <a:rPr lang="en-GB" smtClean="0"/>
              <a:t>‹#›</a:t>
            </a:fld>
            <a:endParaRPr lang="en-GB"/>
          </a:p>
        </p:txBody>
      </p:sp>
    </p:spTree>
    <p:extLst>
      <p:ext uri="{BB962C8B-B14F-4D97-AF65-F5344CB8AC3E}">
        <p14:creationId xmlns:p14="http://schemas.microsoft.com/office/powerpoint/2010/main" val="1446732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D13CE5-1F07-49D7-8E28-0C81D699A095}" type="datetimeFigureOut">
              <a:rPr lang="en-GB" smtClean="0"/>
              <a:t>15/07/2020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71D32E-0DF7-4C4C-9AA2-04B389F08B3F}" type="slidenum">
              <a:rPr lang="en-GB" smtClean="0"/>
              <a:t>‹#›</a:t>
            </a:fld>
            <a:endParaRPr lang="en-GB"/>
          </a:p>
        </p:txBody>
      </p:sp>
    </p:spTree>
    <p:extLst>
      <p:ext uri="{BB962C8B-B14F-4D97-AF65-F5344CB8AC3E}">
        <p14:creationId xmlns:p14="http://schemas.microsoft.com/office/powerpoint/2010/main" val="37679044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0.jpeg"/><Relationship Id="rId5" Type="http://schemas.microsoft.com/office/2007/relationships/hdphoto" Target="../media/hdphoto3.wdp"/><Relationship Id="rId4" Type="http://schemas.openxmlformats.org/officeDocument/2006/relationships/image" Target="../media/image9.png"/><Relationship Id="rId9" Type="http://schemas.openxmlformats.org/officeDocument/2006/relationships/slide" Target="slide4.xml"/></Relationships>
</file>

<file path=ppt/slides/_rels/slide1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0.jpeg"/><Relationship Id="rId5" Type="http://schemas.microsoft.com/office/2007/relationships/hdphoto" Target="../media/hdphoto3.wdp"/><Relationship Id="rId10" Type="http://schemas.openxmlformats.org/officeDocument/2006/relationships/slide" Target="slide12.xml"/><Relationship Id="rId4" Type="http://schemas.openxmlformats.org/officeDocument/2006/relationships/image" Target="../media/image9.png"/><Relationship Id="rId9" Type="http://schemas.openxmlformats.org/officeDocument/2006/relationships/slide" Target="slide4.xml"/></Relationships>
</file>

<file path=ppt/slides/_rels/slide13.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0.jpeg"/><Relationship Id="rId5" Type="http://schemas.microsoft.com/office/2007/relationships/hdphoto" Target="../media/hdphoto3.wdp"/><Relationship Id="rId10" Type="http://schemas.openxmlformats.org/officeDocument/2006/relationships/slide" Target="slide13.xml"/><Relationship Id="rId4" Type="http://schemas.openxmlformats.org/officeDocument/2006/relationships/image" Target="../media/image9.png"/><Relationship Id="rId9" Type="http://schemas.openxmlformats.org/officeDocument/2006/relationships/slide" Target="slide4.xml"/></Relationships>
</file>

<file path=ppt/slides/_rels/slide1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0.jpeg"/><Relationship Id="rId5" Type="http://schemas.microsoft.com/office/2007/relationships/hdphoto" Target="../media/hdphoto3.wdp"/><Relationship Id="rId10" Type="http://schemas.openxmlformats.org/officeDocument/2006/relationships/slide" Target="slide14.xml"/><Relationship Id="rId4" Type="http://schemas.openxmlformats.org/officeDocument/2006/relationships/image" Target="../media/image9.png"/><Relationship Id="rId9" Type="http://schemas.openxmlformats.org/officeDocument/2006/relationships/slide" Target="slide4.xml"/></Relationships>
</file>

<file path=ppt/slides/_rels/slide15.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0.jpeg"/><Relationship Id="rId5" Type="http://schemas.microsoft.com/office/2007/relationships/hdphoto" Target="../media/hdphoto3.wdp"/><Relationship Id="rId10" Type="http://schemas.openxmlformats.org/officeDocument/2006/relationships/slide" Target="slide15.xml"/><Relationship Id="rId4" Type="http://schemas.openxmlformats.org/officeDocument/2006/relationships/image" Target="../media/image9.png"/><Relationship Id="rId9" Type="http://schemas.openxmlformats.org/officeDocument/2006/relationships/slide" Target="slide4.xml"/></Relationships>
</file>

<file path=ppt/slides/_rels/slide1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0.jpeg"/><Relationship Id="rId5" Type="http://schemas.microsoft.com/office/2007/relationships/hdphoto" Target="../media/hdphoto3.wdp"/><Relationship Id="rId10" Type="http://schemas.openxmlformats.org/officeDocument/2006/relationships/slide" Target="slide16.xml"/><Relationship Id="rId4" Type="http://schemas.openxmlformats.org/officeDocument/2006/relationships/image" Target="../media/image9.png"/><Relationship Id="rId9" Type="http://schemas.openxmlformats.org/officeDocument/2006/relationships/slide" Target="slide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4.jpg"/><Relationship Id="rId7"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5.xml"/><Relationship Id="rId10" Type="http://schemas.openxmlformats.org/officeDocument/2006/relationships/slide" Target="slide10.xml"/><Relationship Id="rId4" Type="http://schemas.openxmlformats.org/officeDocument/2006/relationships/image" Target="../media/image3.jpeg"/><Relationship Id="rId9" Type="http://schemas.openxmlformats.org/officeDocument/2006/relationships/slide" Target="slide9.xml"/></Relationships>
</file>

<file path=ppt/slides/_rels/slide4.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6.xml"/><Relationship Id="rId3" Type="http://schemas.openxmlformats.org/officeDocument/2006/relationships/image" Target="../media/image5.png"/><Relationship Id="rId7" Type="http://schemas.microsoft.com/office/2007/relationships/hdphoto" Target="../media/hdphoto2.wdp"/><Relationship Id="rId12" Type="http://schemas.openxmlformats.org/officeDocument/2006/relationships/slide" Target="slide15.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slide" Target="slide14.xml"/><Relationship Id="rId5" Type="http://schemas.openxmlformats.org/officeDocument/2006/relationships/image" Target="../media/image3.jpeg"/><Relationship Id="rId10" Type="http://schemas.openxmlformats.org/officeDocument/2006/relationships/slide" Target="slide13.xml"/><Relationship Id="rId4" Type="http://schemas.microsoft.com/office/2007/relationships/hdphoto" Target="../media/hdphoto1.wdp"/><Relationship Id="rId9" Type="http://schemas.openxmlformats.org/officeDocument/2006/relationships/slide" Target="slide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t="-414"/>
          <a:stretch/>
        </p:blipFill>
        <p:spPr>
          <a:xfrm>
            <a:off x="0" y="-54091"/>
            <a:ext cx="9144000" cy="6912091"/>
          </a:xfrm>
          <a:prstGeom prst="rect">
            <a:avLst/>
          </a:prstGeom>
        </p:spPr>
      </p:pic>
      <p:pic>
        <p:nvPicPr>
          <p:cNvPr id="7" name="Picture 5" descr="\\sciaf-dc\common\COMED GENERAL\Communications\New Brand\New Logos\SCIAF_Master_Logos\SCIAF_Master_Logos\RGB\PNG RGB\SCIAF_MasterLogo_FullColour_RG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26753"/>
            <a:ext cx="2712933" cy="996276"/>
          </a:xfrm>
          <a:prstGeom prst="rect">
            <a:avLst/>
          </a:prstGeom>
          <a:noFill/>
          <a:ln>
            <a:noFill/>
          </a:ln>
        </p:spPr>
      </p:pic>
      <p:sp>
        <p:nvSpPr>
          <p:cNvPr id="9" name="Round Single Corner Rectangle 8"/>
          <p:cNvSpPr/>
          <p:nvPr/>
        </p:nvSpPr>
        <p:spPr>
          <a:xfrm flipV="1">
            <a:off x="347504" y="5434149"/>
            <a:ext cx="5018612" cy="1280160"/>
          </a:xfrm>
          <a:prstGeom prst="round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p:nvPr/>
        </p:nvCxnSpPr>
        <p:spPr>
          <a:xfrm>
            <a:off x="467544" y="6017963"/>
            <a:ext cx="4653096" cy="4014"/>
          </a:xfrm>
          <a:prstGeom prst="line">
            <a:avLst/>
          </a:prstGeom>
          <a:ln w="25400">
            <a:solidFill>
              <a:srgbClr val="A2EA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67544" y="5486234"/>
            <a:ext cx="4754880" cy="461665"/>
          </a:xfrm>
          <a:prstGeom prst="rect">
            <a:avLst/>
          </a:prstGeom>
          <a:noFill/>
        </p:spPr>
        <p:txBody>
          <a:bodyPr wrap="square" rtlCol="0">
            <a:spAutoFit/>
          </a:bodyPr>
          <a:lstStyle/>
          <a:p>
            <a:r>
              <a:rPr lang="en-GB" sz="2400" b="1" dirty="0" smtClean="0">
                <a:solidFill>
                  <a:srgbClr val="002060"/>
                </a:solidFill>
              </a:rPr>
              <a:t>S5 – Tending to the needs of others</a:t>
            </a:r>
            <a:endParaRPr lang="en-GB" sz="2400" b="1" dirty="0">
              <a:solidFill>
                <a:srgbClr val="002060"/>
              </a:solidFill>
            </a:endParaRPr>
          </a:p>
        </p:txBody>
      </p:sp>
      <p:sp>
        <p:nvSpPr>
          <p:cNvPr id="11" name="TextBox 10"/>
          <p:cNvSpPr txBox="1"/>
          <p:nvPr/>
        </p:nvSpPr>
        <p:spPr>
          <a:xfrm>
            <a:off x="467544" y="6198781"/>
            <a:ext cx="4898571" cy="400110"/>
          </a:xfrm>
          <a:prstGeom prst="rect">
            <a:avLst/>
          </a:prstGeom>
          <a:noFill/>
        </p:spPr>
        <p:txBody>
          <a:bodyPr wrap="square" rtlCol="0">
            <a:spAutoFit/>
          </a:bodyPr>
          <a:lstStyle/>
          <a:p>
            <a:r>
              <a:rPr lang="en-GB" sz="2000" dirty="0" smtClean="0">
                <a:solidFill>
                  <a:srgbClr val="002060"/>
                </a:solidFill>
              </a:rPr>
              <a:t>What Scripture and Church Teaching reveals</a:t>
            </a:r>
            <a:endParaRPr lang="en-GB" sz="2000" dirty="0">
              <a:solidFill>
                <a:srgbClr val="002060"/>
              </a:solidFill>
            </a:endParaRPr>
          </a:p>
        </p:txBody>
      </p:sp>
    </p:spTree>
    <p:extLst>
      <p:ext uri="{BB962C8B-B14F-4D97-AF65-F5344CB8AC3E}">
        <p14:creationId xmlns:p14="http://schemas.microsoft.com/office/powerpoint/2010/main" val="38351736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8" name="Snip Single Corner Rectangle 7"/>
          <p:cNvSpPr/>
          <p:nvPr/>
        </p:nvSpPr>
        <p:spPr>
          <a:xfrm flipV="1">
            <a:off x="849086" y="1862820"/>
            <a:ext cx="7509075" cy="3308258"/>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sz="1600" dirty="0">
              <a:solidFill>
                <a:srgbClr val="3A5382"/>
              </a:solidFill>
              <a:latin typeface="Calibri" panose="020F0502020204030204" pitchFamily="34" charset="0"/>
            </a:endParaRPr>
          </a:p>
        </p:txBody>
      </p:sp>
      <p:sp>
        <p:nvSpPr>
          <p:cNvPr id="2" name="TextBox 1"/>
          <p:cNvSpPr txBox="1"/>
          <p:nvPr/>
        </p:nvSpPr>
        <p:spPr>
          <a:xfrm>
            <a:off x="1452344" y="2658685"/>
            <a:ext cx="6302557" cy="1569660"/>
          </a:xfrm>
          <a:prstGeom prst="rect">
            <a:avLst/>
          </a:prstGeom>
          <a:noFill/>
        </p:spPr>
        <p:txBody>
          <a:bodyPr wrap="square" rtlCol="0">
            <a:spAutoFit/>
          </a:bodyPr>
          <a:lstStyle/>
          <a:p>
            <a:pPr algn="ctr"/>
            <a:r>
              <a:rPr lang="en-GB" sz="3200" dirty="0" smtClean="0">
                <a:solidFill>
                  <a:srgbClr val="002060"/>
                </a:solidFill>
              </a:rPr>
              <a:t>Do not neglect to do good and to share what you have, for such sacrifices are pleasing to God</a:t>
            </a:r>
            <a:endParaRPr lang="en-GB" sz="3200" dirty="0">
              <a:solidFill>
                <a:srgbClr val="002060"/>
              </a:solidFill>
            </a:endParaRPr>
          </a:p>
        </p:txBody>
      </p:sp>
      <p:sp>
        <p:nvSpPr>
          <p:cNvPr id="9" name="TextBox 8"/>
          <p:cNvSpPr txBox="1"/>
          <p:nvPr/>
        </p:nvSpPr>
        <p:spPr>
          <a:xfrm>
            <a:off x="535577" y="404949"/>
            <a:ext cx="5159829" cy="769441"/>
          </a:xfrm>
          <a:prstGeom prst="rect">
            <a:avLst/>
          </a:prstGeom>
          <a:noFill/>
        </p:spPr>
        <p:txBody>
          <a:bodyPr wrap="square" rtlCol="0">
            <a:spAutoFit/>
          </a:bodyPr>
          <a:lstStyle/>
          <a:p>
            <a:r>
              <a:rPr lang="en-GB" sz="4400" b="1" dirty="0" smtClean="0">
                <a:solidFill>
                  <a:srgbClr val="002060"/>
                </a:solidFill>
              </a:rPr>
              <a:t>Hebrews 13:16</a:t>
            </a:r>
            <a:endParaRPr lang="en-GB" sz="4400" b="1" dirty="0">
              <a:solidFill>
                <a:srgbClr val="002060"/>
              </a:solidFill>
            </a:endParaRPr>
          </a:p>
        </p:txBody>
      </p:sp>
      <p:grpSp>
        <p:nvGrpSpPr>
          <p:cNvPr id="10" name="Group 9"/>
          <p:cNvGrpSpPr/>
          <p:nvPr/>
        </p:nvGrpSpPr>
        <p:grpSpPr>
          <a:xfrm>
            <a:off x="628867" y="5583573"/>
            <a:ext cx="1578756" cy="1227909"/>
            <a:chOff x="354547" y="188913"/>
            <a:chExt cx="8559266" cy="6763750"/>
          </a:xfrm>
        </p:grpSpPr>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475" y="1420993"/>
              <a:ext cx="8070998" cy="5531670"/>
            </a:xfrm>
            <a:prstGeom prst="rect">
              <a:avLst/>
            </a:prstGeom>
          </p:spPr>
        </p:pic>
        <p:pic>
          <p:nvPicPr>
            <p:cNvPr id="12" name="Picture 4" descr="\\sciaf-dc\common\COMED GENERAL\Communications\New Brand\New Logos\SCIAF_Master_Logos\SCIAF_Master_Logos\RGB\JPG RGB\SCIAF_MasterLogo_FullColour_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14" name="Snip Single Corner Rectangle 13"/>
            <p:cNvSpPr/>
            <p:nvPr/>
          </p:nvSpPr>
          <p:spPr>
            <a:xfrm flipV="1">
              <a:off x="1653449" y="209891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5" name="Snip Single Corner Rectangle 14"/>
            <p:cNvSpPr/>
            <p:nvPr/>
          </p:nvSpPr>
          <p:spPr>
            <a:xfrm flipV="1">
              <a:off x="1687177" y="3365862"/>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1687177" y="459053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5114634" y="4575497"/>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8" name="Snip Single Corner Rectangle 17"/>
            <p:cNvSpPr/>
            <p:nvPr/>
          </p:nvSpPr>
          <p:spPr>
            <a:xfrm flipV="1">
              <a:off x="5137821" y="336586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9" name="Snip Single Corner Rectangle 18"/>
            <p:cNvSpPr/>
            <p:nvPr/>
          </p:nvSpPr>
          <p:spPr>
            <a:xfrm flipV="1">
              <a:off x="5120958" y="2096818"/>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sp>
        <p:nvSpPr>
          <p:cNvPr id="20" name="Rectangle 19">
            <a:hlinkClick r:id="rId6" action="ppaction://hlinksldjump"/>
          </p:cNvPr>
          <p:cNvSpPr/>
          <p:nvPr/>
        </p:nvSpPr>
        <p:spPr>
          <a:xfrm>
            <a:off x="464355" y="5953420"/>
            <a:ext cx="1947664" cy="735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417927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8" name="Snip Single Corner Rectangle 7"/>
          <p:cNvSpPr/>
          <p:nvPr/>
        </p:nvSpPr>
        <p:spPr>
          <a:xfrm flipV="1">
            <a:off x="1380030" y="1732070"/>
            <a:ext cx="6575250" cy="3551583"/>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 name="TextBox 1"/>
          <p:cNvSpPr txBox="1"/>
          <p:nvPr/>
        </p:nvSpPr>
        <p:spPr>
          <a:xfrm>
            <a:off x="1737360" y="2226459"/>
            <a:ext cx="6217920" cy="2063931"/>
          </a:xfrm>
          <a:prstGeom prst="rect">
            <a:avLst/>
          </a:prstGeom>
          <a:noFill/>
        </p:spPr>
        <p:txBody>
          <a:bodyPr wrap="square" rtlCol="0">
            <a:spAutoFit/>
          </a:bodyPr>
          <a:lstStyle/>
          <a:p>
            <a:r>
              <a:rPr lang="en-GB" sz="3200" dirty="0" smtClean="0">
                <a:solidFill>
                  <a:srgbClr val="002060"/>
                </a:solidFill>
              </a:rPr>
              <a:t>In the poor and outcast we see Christ’s face;</a:t>
            </a:r>
          </a:p>
          <a:p>
            <a:r>
              <a:rPr lang="en-GB" sz="3200" dirty="0" smtClean="0">
                <a:solidFill>
                  <a:srgbClr val="002060"/>
                </a:solidFill>
              </a:rPr>
              <a:t>By helping and loving the poor, we love and serve Christ.</a:t>
            </a:r>
            <a:endParaRPr lang="en-GB" sz="3200" dirty="0">
              <a:solidFill>
                <a:srgbClr val="002060"/>
              </a:solidFill>
            </a:endParaRPr>
          </a:p>
        </p:txBody>
      </p:sp>
      <p:grpSp>
        <p:nvGrpSpPr>
          <p:cNvPr id="6" name="Group 5"/>
          <p:cNvGrpSpPr/>
          <p:nvPr/>
        </p:nvGrpSpPr>
        <p:grpSpPr>
          <a:xfrm>
            <a:off x="216287" y="5523653"/>
            <a:ext cx="1612513" cy="1168758"/>
            <a:chOff x="-182879" y="188913"/>
            <a:chExt cx="9326879" cy="7139865"/>
          </a:xfrm>
        </p:grpSpPr>
        <p:pic>
          <p:nvPicPr>
            <p:cNvPr id="7" name="Picture 6"/>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4988"/>
                      </a14:imgEffect>
                      <a14:imgEffect>
                        <a14:saturation sat="0"/>
                      </a14:imgEffect>
                    </a14:imgLayer>
                  </a14:imgProps>
                </a:ext>
                <a:ext uri="{28A0092B-C50C-407E-A947-70E740481C1C}">
                  <a14:useLocalDpi xmlns:a14="http://schemas.microsoft.com/office/drawing/2010/main" val="0"/>
                </a:ext>
              </a:extLst>
            </a:blip>
            <a:stretch>
              <a:fillRect/>
            </a:stretch>
          </p:blipFill>
          <p:spPr>
            <a:xfrm>
              <a:off x="-182879" y="1268413"/>
              <a:ext cx="4434348" cy="6060365"/>
            </a:xfrm>
            <a:prstGeom prst="rect">
              <a:avLst/>
            </a:prstGeom>
            <a:gradFill>
              <a:gsLst>
                <a:gs pos="44000">
                  <a:srgbClr val="CDE0F2"/>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reflection endPos="0" dist="50800" dir="5400000" sy="-100000" algn="bl" rotWithShape="0"/>
            </a:effectLst>
          </p:spPr>
        </p:pic>
        <p:grpSp>
          <p:nvGrpSpPr>
            <p:cNvPr id="9" name="Group 8"/>
            <p:cNvGrpSpPr/>
            <p:nvPr/>
          </p:nvGrpSpPr>
          <p:grpSpPr>
            <a:xfrm>
              <a:off x="354546" y="188913"/>
              <a:ext cx="8789454" cy="6669087"/>
              <a:chOff x="354546" y="188913"/>
              <a:chExt cx="8789454" cy="6669087"/>
            </a:xfrm>
          </p:grpSpPr>
          <p:pic>
            <p:nvPicPr>
              <p:cNvPr id="10" name="Picture 4" descr="\\sciaf-dc\common\COMED GENERAL\Communications\New Brand\New Logos\SCIAF_Master_Logos\SCIAF_Master_Logos\RGB\JPG RGB\SCIAF_MasterLogo_FullColour_RGB.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4251468" y="1268413"/>
                <a:ext cx="4892532" cy="5589587"/>
              </a:xfrm>
              <a:prstGeom prst="rect">
                <a:avLst/>
              </a:prstGeom>
            </p:spPr>
          </p:pic>
          <p:sp>
            <p:nvSpPr>
              <p:cNvPr id="13" name="Snip Single Corner Rectangle 12"/>
              <p:cNvSpPr/>
              <p:nvPr/>
            </p:nvSpPr>
            <p:spPr>
              <a:xfrm flipV="1">
                <a:off x="3411632" y="4394594"/>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4" name="Snip Single Corner Rectangle 13"/>
              <p:cNvSpPr/>
              <p:nvPr/>
            </p:nvSpPr>
            <p:spPr>
              <a:xfrm flipV="1">
                <a:off x="354546"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5" name="Snip Single Corner Rectangle 14"/>
              <p:cNvSpPr/>
              <p:nvPr/>
            </p:nvSpPr>
            <p:spPr>
              <a:xfrm flipV="1">
                <a:off x="354547"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6641430"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6641429" y="568459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8" name="Snip Single Corner Rectangle 17"/>
              <p:cNvSpPr/>
              <p:nvPr/>
            </p:nvSpPr>
            <p:spPr>
              <a:xfrm flipV="1">
                <a:off x="3416624"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grpSp>
      <p:sp>
        <p:nvSpPr>
          <p:cNvPr id="4" name="Rectangle 3">
            <a:hlinkClick r:id="rId9" action="ppaction://hlinksldjump"/>
          </p:cNvPr>
          <p:cNvSpPr/>
          <p:nvPr/>
        </p:nvSpPr>
        <p:spPr>
          <a:xfrm>
            <a:off x="0" y="5523653"/>
            <a:ext cx="2364377" cy="10499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725708" y="444137"/>
            <a:ext cx="4407995" cy="769441"/>
          </a:xfrm>
          <a:prstGeom prst="rect">
            <a:avLst/>
          </a:prstGeom>
          <a:noFill/>
        </p:spPr>
        <p:txBody>
          <a:bodyPr wrap="square" rtlCol="0">
            <a:spAutoFit/>
          </a:bodyPr>
          <a:lstStyle/>
          <a:p>
            <a:r>
              <a:rPr lang="en-GB" sz="4400" b="1" dirty="0" smtClean="0">
                <a:solidFill>
                  <a:srgbClr val="002060"/>
                </a:solidFill>
              </a:rPr>
              <a:t>Pope Francis</a:t>
            </a:r>
            <a:endParaRPr lang="en-GB" sz="4400" b="1" dirty="0">
              <a:solidFill>
                <a:srgbClr val="002060"/>
              </a:solidFill>
            </a:endParaRPr>
          </a:p>
        </p:txBody>
      </p:sp>
    </p:spTree>
    <p:extLst>
      <p:ext uri="{BB962C8B-B14F-4D97-AF65-F5344CB8AC3E}">
        <p14:creationId xmlns:p14="http://schemas.microsoft.com/office/powerpoint/2010/main" val="40088311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8" name="Snip Single Corner Rectangle 7"/>
          <p:cNvSpPr/>
          <p:nvPr/>
        </p:nvSpPr>
        <p:spPr>
          <a:xfrm flipV="1">
            <a:off x="1380030" y="1732070"/>
            <a:ext cx="6575250" cy="3551583"/>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nvGrpSpPr>
          <p:cNvPr id="5" name="Group 4"/>
          <p:cNvGrpSpPr/>
          <p:nvPr/>
        </p:nvGrpSpPr>
        <p:grpSpPr>
          <a:xfrm>
            <a:off x="216287" y="5523653"/>
            <a:ext cx="1612513" cy="1168758"/>
            <a:chOff x="-182879" y="188913"/>
            <a:chExt cx="9326879" cy="7139865"/>
          </a:xfrm>
        </p:grpSpPr>
        <p:pic>
          <p:nvPicPr>
            <p:cNvPr id="6" name="Picture 5"/>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4988"/>
                      </a14:imgEffect>
                      <a14:imgEffect>
                        <a14:saturation sat="0"/>
                      </a14:imgEffect>
                    </a14:imgLayer>
                  </a14:imgProps>
                </a:ext>
                <a:ext uri="{28A0092B-C50C-407E-A947-70E740481C1C}">
                  <a14:useLocalDpi xmlns:a14="http://schemas.microsoft.com/office/drawing/2010/main" val="0"/>
                </a:ext>
              </a:extLst>
            </a:blip>
            <a:stretch>
              <a:fillRect/>
            </a:stretch>
          </p:blipFill>
          <p:spPr>
            <a:xfrm>
              <a:off x="-182879" y="1268413"/>
              <a:ext cx="4434348" cy="6060365"/>
            </a:xfrm>
            <a:prstGeom prst="rect">
              <a:avLst/>
            </a:prstGeom>
            <a:gradFill>
              <a:gsLst>
                <a:gs pos="44000">
                  <a:srgbClr val="CDE0F2"/>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reflection endPos="0" dist="50800" dir="5400000" sy="-100000" algn="bl" rotWithShape="0"/>
            </a:effectLst>
          </p:spPr>
        </p:pic>
        <p:grpSp>
          <p:nvGrpSpPr>
            <p:cNvPr id="7" name="Group 6"/>
            <p:cNvGrpSpPr/>
            <p:nvPr/>
          </p:nvGrpSpPr>
          <p:grpSpPr>
            <a:xfrm>
              <a:off x="354546" y="188913"/>
              <a:ext cx="8789454" cy="6669087"/>
              <a:chOff x="354546" y="188913"/>
              <a:chExt cx="8789454" cy="6669087"/>
            </a:xfrm>
          </p:grpSpPr>
          <p:pic>
            <p:nvPicPr>
              <p:cNvPr id="9" name="Picture 4" descr="\\sciaf-dc\common\COMED GENERAL\Communications\New Brand\New Logos\SCIAF_Master_Logos\SCIAF_Master_Logos\RGB\JPG RGB\SCIAF_MasterLogo_FullColour_RGB.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4251468" y="1268413"/>
                <a:ext cx="4892532" cy="5589587"/>
              </a:xfrm>
              <a:prstGeom prst="rect">
                <a:avLst/>
              </a:prstGeom>
            </p:spPr>
          </p:pic>
          <p:sp>
            <p:nvSpPr>
              <p:cNvPr id="12" name="Snip Single Corner Rectangle 11"/>
              <p:cNvSpPr/>
              <p:nvPr/>
            </p:nvSpPr>
            <p:spPr>
              <a:xfrm flipV="1">
                <a:off x="3411632" y="4394594"/>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3" name="Snip Single Corner Rectangle 12"/>
              <p:cNvSpPr/>
              <p:nvPr/>
            </p:nvSpPr>
            <p:spPr>
              <a:xfrm flipV="1">
                <a:off x="354546"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4" name="Snip Single Corner Rectangle 13"/>
              <p:cNvSpPr/>
              <p:nvPr/>
            </p:nvSpPr>
            <p:spPr>
              <a:xfrm flipV="1">
                <a:off x="354547"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5" name="Snip Single Corner Rectangle 14"/>
              <p:cNvSpPr/>
              <p:nvPr/>
            </p:nvSpPr>
            <p:spPr>
              <a:xfrm flipV="1">
                <a:off x="6641430"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6641429" y="568459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3416624"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grpSp>
      <p:sp>
        <p:nvSpPr>
          <p:cNvPr id="18" name="Rectangle 17">
            <a:hlinkClick r:id="rId9" action="ppaction://hlinksldjump"/>
          </p:cNvPr>
          <p:cNvSpPr/>
          <p:nvPr/>
        </p:nvSpPr>
        <p:spPr>
          <a:xfrm>
            <a:off x="0" y="5523653"/>
            <a:ext cx="2364377" cy="10499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1437144" y="1649344"/>
            <a:ext cx="6575249" cy="3539430"/>
          </a:xfrm>
          <a:prstGeom prst="rect">
            <a:avLst/>
          </a:prstGeom>
          <a:noFill/>
        </p:spPr>
        <p:txBody>
          <a:bodyPr wrap="square" rtlCol="0">
            <a:spAutoFit/>
          </a:bodyPr>
          <a:lstStyle/>
          <a:p>
            <a:r>
              <a:rPr lang="en-GB" sz="3200" dirty="0" smtClean="0">
                <a:solidFill>
                  <a:srgbClr val="002060"/>
                </a:solidFill>
              </a:rPr>
              <a:t>Before a society can be considered well-ordered and consonant with human dignity, it must be based on truth. St Paul expresses this as follows: ‘Putting away lying, speak the truth every man with his neighbour, for we are members of one another.</a:t>
            </a:r>
            <a:endParaRPr lang="en-GB" sz="3200" dirty="0">
              <a:solidFill>
                <a:srgbClr val="002060"/>
              </a:solidFill>
            </a:endParaRPr>
          </a:p>
        </p:txBody>
      </p:sp>
      <p:sp>
        <p:nvSpPr>
          <p:cNvPr id="19" name="TextBox 18">
            <a:hlinkClick r:id="rId10" action="ppaction://hlinksldjump"/>
          </p:cNvPr>
          <p:cNvSpPr txBox="1"/>
          <p:nvPr/>
        </p:nvSpPr>
        <p:spPr>
          <a:xfrm>
            <a:off x="216287" y="489555"/>
            <a:ext cx="5111645" cy="769441"/>
          </a:xfrm>
          <a:prstGeom prst="rect">
            <a:avLst/>
          </a:prstGeom>
          <a:noFill/>
        </p:spPr>
        <p:txBody>
          <a:bodyPr wrap="square" rtlCol="0">
            <a:spAutoFit/>
          </a:bodyPr>
          <a:lstStyle/>
          <a:p>
            <a:pPr algn="ctr"/>
            <a:r>
              <a:rPr lang="en-GB" sz="4400" b="1" dirty="0" err="1" smtClean="0">
                <a:solidFill>
                  <a:srgbClr val="002060"/>
                </a:solidFill>
              </a:rPr>
              <a:t>Pacem</a:t>
            </a:r>
            <a:r>
              <a:rPr lang="en-GB" sz="4400" b="1" dirty="0" smtClean="0">
                <a:solidFill>
                  <a:srgbClr val="002060"/>
                </a:solidFill>
              </a:rPr>
              <a:t> in </a:t>
            </a:r>
            <a:r>
              <a:rPr lang="en-GB" sz="4400" b="1" dirty="0" err="1" smtClean="0">
                <a:solidFill>
                  <a:srgbClr val="002060"/>
                </a:solidFill>
              </a:rPr>
              <a:t>Terris</a:t>
            </a:r>
            <a:r>
              <a:rPr lang="en-GB" sz="4400" b="1" dirty="0" smtClean="0">
                <a:solidFill>
                  <a:srgbClr val="002060"/>
                </a:solidFill>
              </a:rPr>
              <a:t> # 35</a:t>
            </a:r>
            <a:endParaRPr lang="en-GB" sz="4400" b="1" dirty="0">
              <a:solidFill>
                <a:srgbClr val="002060"/>
              </a:solidFill>
            </a:endParaRPr>
          </a:p>
        </p:txBody>
      </p:sp>
    </p:spTree>
    <p:extLst>
      <p:ext uri="{BB962C8B-B14F-4D97-AF65-F5344CB8AC3E}">
        <p14:creationId xmlns:p14="http://schemas.microsoft.com/office/powerpoint/2010/main" val="5088025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8" name="Snip Single Corner Rectangle 7"/>
          <p:cNvSpPr/>
          <p:nvPr/>
        </p:nvSpPr>
        <p:spPr>
          <a:xfrm flipV="1">
            <a:off x="1380030" y="1732070"/>
            <a:ext cx="6575250" cy="3551583"/>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nvGrpSpPr>
          <p:cNvPr id="5" name="Group 4"/>
          <p:cNvGrpSpPr/>
          <p:nvPr/>
        </p:nvGrpSpPr>
        <p:grpSpPr>
          <a:xfrm>
            <a:off x="216287" y="5523653"/>
            <a:ext cx="1612513" cy="1168758"/>
            <a:chOff x="-182879" y="188913"/>
            <a:chExt cx="9326879" cy="7139865"/>
          </a:xfrm>
        </p:grpSpPr>
        <p:pic>
          <p:nvPicPr>
            <p:cNvPr id="6" name="Picture 5"/>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4988"/>
                      </a14:imgEffect>
                      <a14:imgEffect>
                        <a14:saturation sat="0"/>
                      </a14:imgEffect>
                    </a14:imgLayer>
                  </a14:imgProps>
                </a:ext>
                <a:ext uri="{28A0092B-C50C-407E-A947-70E740481C1C}">
                  <a14:useLocalDpi xmlns:a14="http://schemas.microsoft.com/office/drawing/2010/main" val="0"/>
                </a:ext>
              </a:extLst>
            </a:blip>
            <a:stretch>
              <a:fillRect/>
            </a:stretch>
          </p:blipFill>
          <p:spPr>
            <a:xfrm>
              <a:off x="-182879" y="1268413"/>
              <a:ext cx="4434348" cy="6060365"/>
            </a:xfrm>
            <a:prstGeom prst="rect">
              <a:avLst/>
            </a:prstGeom>
            <a:gradFill>
              <a:gsLst>
                <a:gs pos="44000">
                  <a:srgbClr val="CDE0F2"/>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reflection endPos="0" dist="50800" dir="5400000" sy="-100000" algn="bl" rotWithShape="0"/>
            </a:effectLst>
          </p:spPr>
        </p:pic>
        <p:grpSp>
          <p:nvGrpSpPr>
            <p:cNvPr id="7" name="Group 6"/>
            <p:cNvGrpSpPr/>
            <p:nvPr/>
          </p:nvGrpSpPr>
          <p:grpSpPr>
            <a:xfrm>
              <a:off x="354546" y="188913"/>
              <a:ext cx="8789454" cy="6669087"/>
              <a:chOff x="354546" y="188913"/>
              <a:chExt cx="8789454" cy="6669087"/>
            </a:xfrm>
          </p:grpSpPr>
          <p:pic>
            <p:nvPicPr>
              <p:cNvPr id="9" name="Picture 4" descr="\\sciaf-dc\common\COMED GENERAL\Communications\New Brand\New Logos\SCIAF_Master_Logos\SCIAF_Master_Logos\RGB\JPG RGB\SCIAF_MasterLogo_FullColour_RGB.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4251468" y="1268413"/>
                <a:ext cx="4892532" cy="5589587"/>
              </a:xfrm>
              <a:prstGeom prst="rect">
                <a:avLst/>
              </a:prstGeom>
            </p:spPr>
          </p:pic>
          <p:sp>
            <p:nvSpPr>
              <p:cNvPr id="12" name="Snip Single Corner Rectangle 11"/>
              <p:cNvSpPr/>
              <p:nvPr/>
            </p:nvSpPr>
            <p:spPr>
              <a:xfrm flipV="1">
                <a:off x="3411632" y="4394594"/>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3" name="Snip Single Corner Rectangle 12"/>
              <p:cNvSpPr/>
              <p:nvPr/>
            </p:nvSpPr>
            <p:spPr>
              <a:xfrm flipV="1">
                <a:off x="354546"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4" name="Snip Single Corner Rectangle 13"/>
              <p:cNvSpPr/>
              <p:nvPr/>
            </p:nvSpPr>
            <p:spPr>
              <a:xfrm flipV="1">
                <a:off x="354547"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5" name="Snip Single Corner Rectangle 14"/>
              <p:cNvSpPr/>
              <p:nvPr/>
            </p:nvSpPr>
            <p:spPr>
              <a:xfrm flipV="1">
                <a:off x="6641430"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6641429" y="568459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3416624"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grpSp>
      <p:sp>
        <p:nvSpPr>
          <p:cNvPr id="18" name="Rectangle 17">
            <a:hlinkClick r:id="rId9" action="ppaction://hlinksldjump"/>
          </p:cNvPr>
          <p:cNvSpPr/>
          <p:nvPr/>
        </p:nvSpPr>
        <p:spPr>
          <a:xfrm>
            <a:off x="0" y="5523653"/>
            <a:ext cx="2364377" cy="10499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hlinkClick r:id="rId10" action="ppaction://hlinksldjump"/>
          </p:cNvPr>
          <p:cNvSpPr txBox="1"/>
          <p:nvPr/>
        </p:nvSpPr>
        <p:spPr>
          <a:xfrm>
            <a:off x="232594" y="254322"/>
            <a:ext cx="5253806" cy="769441"/>
          </a:xfrm>
          <a:prstGeom prst="rect">
            <a:avLst/>
          </a:prstGeom>
          <a:noFill/>
        </p:spPr>
        <p:txBody>
          <a:bodyPr wrap="square" rtlCol="0">
            <a:spAutoFit/>
          </a:bodyPr>
          <a:lstStyle/>
          <a:p>
            <a:pPr algn="ctr"/>
            <a:r>
              <a:rPr lang="en-GB" sz="4400" b="1" dirty="0" err="1" smtClean="0">
                <a:solidFill>
                  <a:srgbClr val="002060"/>
                </a:solidFill>
              </a:rPr>
              <a:t>Pacem</a:t>
            </a:r>
            <a:r>
              <a:rPr lang="en-GB" sz="4400" b="1" dirty="0" smtClean="0">
                <a:solidFill>
                  <a:srgbClr val="002060"/>
                </a:solidFill>
              </a:rPr>
              <a:t> in </a:t>
            </a:r>
            <a:r>
              <a:rPr lang="en-GB" sz="4400" b="1" dirty="0" err="1" smtClean="0">
                <a:solidFill>
                  <a:srgbClr val="002060"/>
                </a:solidFill>
              </a:rPr>
              <a:t>Terris</a:t>
            </a:r>
            <a:r>
              <a:rPr lang="en-GB" sz="4400" b="1" dirty="0" smtClean="0">
                <a:solidFill>
                  <a:srgbClr val="002060"/>
                </a:solidFill>
              </a:rPr>
              <a:t> # 77</a:t>
            </a:r>
            <a:endParaRPr lang="en-GB" sz="4400" b="1" dirty="0">
              <a:solidFill>
                <a:srgbClr val="002060"/>
              </a:solidFill>
            </a:endParaRPr>
          </a:p>
        </p:txBody>
      </p:sp>
      <p:sp>
        <p:nvSpPr>
          <p:cNvPr id="2" name="TextBox 1"/>
          <p:cNvSpPr txBox="1"/>
          <p:nvPr/>
        </p:nvSpPr>
        <p:spPr>
          <a:xfrm>
            <a:off x="1437143" y="1907177"/>
            <a:ext cx="6413633" cy="3046988"/>
          </a:xfrm>
          <a:prstGeom prst="rect">
            <a:avLst/>
          </a:prstGeom>
          <a:noFill/>
        </p:spPr>
        <p:txBody>
          <a:bodyPr wrap="square" rtlCol="0">
            <a:spAutoFit/>
          </a:bodyPr>
          <a:lstStyle/>
          <a:p>
            <a:r>
              <a:rPr lang="en-GB" sz="3200" dirty="0" smtClean="0">
                <a:solidFill>
                  <a:srgbClr val="002060"/>
                </a:solidFill>
              </a:rPr>
              <a:t>It is clearly laid down that the paramount task assigned to government officials is that of recognising, respecting, reconciling, protecting and promoting the rights and duties of citizens.</a:t>
            </a:r>
            <a:endParaRPr lang="en-GB" sz="3200" dirty="0">
              <a:solidFill>
                <a:srgbClr val="002060"/>
              </a:solidFill>
            </a:endParaRPr>
          </a:p>
        </p:txBody>
      </p:sp>
    </p:spTree>
    <p:extLst>
      <p:ext uri="{BB962C8B-B14F-4D97-AF65-F5344CB8AC3E}">
        <p14:creationId xmlns:p14="http://schemas.microsoft.com/office/powerpoint/2010/main" val="3130387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8" name="Snip Single Corner Rectangle 7"/>
          <p:cNvSpPr/>
          <p:nvPr/>
        </p:nvSpPr>
        <p:spPr>
          <a:xfrm flipV="1">
            <a:off x="1380030" y="1732070"/>
            <a:ext cx="6575250" cy="3551583"/>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nvGrpSpPr>
          <p:cNvPr id="5" name="Group 4"/>
          <p:cNvGrpSpPr/>
          <p:nvPr/>
        </p:nvGrpSpPr>
        <p:grpSpPr>
          <a:xfrm>
            <a:off x="216287" y="5523653"/>
            <a:ext cx="1612513" cy="1168758"/>
            <a:chOff x="-182879" y="188913"/>
            <a:chExt cx="9326879" cy="7139865"/>
          </a:xfrm>
        </p:grpSpPr>
        <p:pic>
          <p:nvPicPr>
            <p:cNvPr id="6" name="Picture 5"/>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4988"/>
                      </a14:imgEffect>
                      <a14:imgEffect>
                        <a14:saturation sat="0"/>
                      </a14:imgEffect>
                    </a14:imgLayer>
                  </a14:imgProps>
                </a:ext>
                <a:ext uri="{28A0092B-C50C-407E-A947-70E740481C1C}">
                  <a14:useLocalDpi xmlns:a14="http://schemas.microsoft.com/office/drawing/2010/main" val="0"/>
                </a:ext>
              </a:extLst>
            </a:blip>
            <a:stretch>
              <a:fillRect/>
            </a:stretch>
          </p:blipFill>
          <p:spPr>
            <a:xfrm>
              <a:off x="-182879" y="1268413"/>
              <a:ext cx="4434348" cy="6060365"/>
            </a:xfrm>
            <a:prstGeom prst="rect">
              <a:avLst/>
            </a:prstGeom>
            <a:gradFill>
              <a:gsLst>
                <a:gs pos="44000">
                  <a:srgbClr val="CDE0F2"/>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reflection endPos="0" dist="50800" dir="5400000" sy="-100000" algn="bl" rotWithShape="0"/>
            </a:effectLst>
          </p:spPr>
        </p:pic>
        <p:grpSp>
          <p:nvGrpSpPr>
            <p:cNvPr id="7" name="Group 6"/>
            <p:cNvGrpSpPr/>
            <p:nvPr/>
          </p:nvGrpSpPr>
          <p:grpSpPr>
            <a:xfrm>
              <a:off x="354546" y="188913"/>
              <a:ext cx="8789454" cy="6669087"/>
              <a:chOff x="354546" y="188913"/>
              <a:chExt cx="8789454" cy="6669087"/>
            </a:xfrm>
          </p:grpSpPr>
          <p:pic>
            <p:nvPicPr>
              <p:cNvPr id="9" name="Picture 4" descr="\\sciaf-dc\common\COMED GENERAL\Communications\New Brand\New Logos\SCIAF_Master_Logos\SCIAF_Master_Logos\RGB\JPG RGB\SCIAF_MasterLogo_FullColour_RGB.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4251468" y="1268413"/>
                <a:ext cx="4892532" cy="5589587"/>
              </a:xfrm>
              <a:prstGeom prst="rect">
                <a:avLst/>
              </a:prstGeom>
            </p:spPr>
          </p:pic>
          <p:sp>
            <p:nvSpPr>
              <p:cNvPr id="12" name="Snip Single Corner Rectangle 11"/>
              <p:cNvSpPr/>
              <p:nvPr/>
            </p:nvSpPr>
            <p:spPr>
              <a:xfrm flipV="1">
                <a:off x="3411632" y="4394594"/>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3" name="Snip Single Corner Rectangle 12"/>
              <p:cNvSpPr/>
              <p:nvPr/>
            </p:nvSpPr>
            <p:spPr>
              <a:xfrm flipV="1">
                <a:off x="354546"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4" name="Snip Single Corner Rectangle 13"/>
              <p:cNvSpPr/>
              <p:nvPr/>
            </p:nvSpPr>
            <p:spPr>
              <a:xfrm flipV="1">
                <a:off x="354547"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5" name="Snip Single Corner Rectangle 14"/>
              <p:cNvSpPr/>
              <p:nvPr/>
            </p:nvSpPr>
            <p:spPr>
              <a:xfrm flipV="1">
                <a:off x="6641430"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6641429" y="568459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3416624"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grpSp>
      <p:sp>
        <p:nvSpPr>
          <p:cNvPr id="18" name="Rectangle 17">
            <a:hlinkClick r:id="rId9" action="ppaction://hlinksldjump"/>
          </p:cNvPr>
          <p:cNvSpPr/>
          <p:nvPr/>
        </p:nvSpPr>
        <p:spPr>
          <a:xfrm>
            <a:off x="0" y="5523653"/>
            <a:ext cx="2364377" cy="10499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hlinkClick r:id="rId10" action="ppaction://hlinksldjump"/>
          </p:cNvPr>
          <p:cNvSpPr txBox="1"/>
          <p:nvPr/>
        </p:nvSpPr>
        <p:spPr>
          <a:xfrm>
            <a:off x="373040" y="322115"/>
            <a:ext cx="5094514" cy="769441"/>
          </a:xfrm>
          <a:prstGeom prst="rect">
            <a:avLst/>
          </a:prstGeom>
          <a:noFill/>
        </p:spPr>
        <p:txBody>
          <a:bodyPr wrap="square" rtlCol="0">
            <a:spAutoFit/>
          </a:bodyPr>
          <a:lstStyle/>
          <a:p>
            <a:pPr algn="ctr"/>
            <a:r>
              <a:rPr lang="en-GB" sz="4400" b="1" dirty="0" err="1" smtClean="0">
                <a:solidFill>
                  <a:srgbClr val="002060"/>
                </a:solidFill>
              </a:rPr>
              <a:t>Pacem</a:t>
            </a:r>
            <a:r>
              <a:rPr lang="en-GB" sz="4400" b="1" dirty="0" smtClean="0">
                <a:solidFill>
                  <a:srgbClr val="002060"/>
                </a:solidFill>
              </a:rPr>
              <a:t> in </a:t>
            </a:r>
            <a:r>
              <a:rPr lang="en-GB" sz="4400" b="1" dirty="0" err="1" smtClean="0">
                <a:solidFill>
                  <a:srgbClr val="002060"/>
                </a:solidFill>
              </a:rPr>
              <a:t>Terris</a:t>
            </a:r>
            <a:r>
              <a:rPr lang="en-GB" sz="4400" b="1" dirty="0" smtClean="0">
                <a:solidFill>
                  <a:srgbClr val="002060"/>
                </a:solidFill>
              </a:rPr>
              <a:t> # 86</a:t>
            </a:r>
            <a:endParaRPr lang="en-GB" sz="4400" b="1" dirty="0">
              <a:solidFill>
                <a:srgbClr val="002060"/>
              </a:solidFill>
            </a:endParaRPr>
          </a:p>
        </p:txBody>
      </p:sp>
      <p:sp>
        <p:nvSpPr>
          <p:cNvPr id="2" name="TextBox 1"/>
          <p:cNvSpPr txBox="1"/>
          <p:nvPr/>
        </p:nvSpPr>
        <p:spPr>
          <a:xfrm>
            <a:off x="2364377" y="2515396"/>
            <a:ext cx="5342709" cy="1569660"/>
          </a:xfrm>
          <a:prstGeom prst="rect">
            <a:avLst/>
          </a:prstGeom>
          <a:noFill/>
        </p:spPr>
        <p:txBody>
          <a:bodyPr wrap="square" rtlCol="0">
            <a:spAutoFit/>
          </a:bodyPr>
          <a:lstStyle/>
          <a:p>
            <a:r>
              <a:rPr lang="en-GB" sz="3200" dirty="0" smtClean="0">
                <a:solidFill>
                  <a:srgbClr val="002060"/>
                </a:solidFill>
              </a:rPr>
              <a:t>Truth calls for the elimination of every trace of racial discrimination </a:t>
            </a:r>
            <a:endParaRPr lang="en-GB" sz="3200" dirty="0">
              <a:solidFill>
                <a:srgbClr val="002060"/>
              </a:solidFill>
            </a:endParaRPr>
          </a:p>
        </p:txBody>
      </p:sp>
    </p:spTree>
    <p:extLst>
      <p:ext uri="{BB962C8B-B14F-4D97-AF65-F5344CB8AC3E}">
        <p14:creationId xmlns:p14="http://schemas.microsoft.com/office/powerpoint/2010/main" val="34164443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8" name="Snip Single Corner Rectangle 7"/>
          <p:cNvSpPr/>
          <p:nvPr/>
        </p:nvSpPr>
        <p:spPr>
          <a:xfrm flipV="1">
            <a:off x="1380030" y="1732070"/>
            <a:ext cx="6575250" cy="3551583"/>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nvGrpSpPr>
          <p:cNvPr id="5" name="Group 4"/>
          <p:cNvGrpSpPr/>
          <p:nvPr/>
        </p:nvGrpSpPr>
        <p:grpSpPr>
          <a:xfrm>
            <a:off x="216287" y="5523653"/>
            <a:ext cx="1612513" cy="1168758"/>
            <a:chOff x="-182879" y="188913"/>
            <a:chExt cx="9326879" cy="7139865"/>
          </a:xfrm>
        </p:grpSpPr>
        <p:pic>
          <p:nvPicPr>
            <p:cNvPr id="6" name="Picture 5"/>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4988"/>
                      </a14:imgEffect>
                      <a14:imgEffect>
                        <a14:saturation sat="0"/>
                      </a14:imgEffect>
                    </a14:imgLayer>
                  </a14:imgProps>
                </a:ext>
                <a:ext uri="{28A0092B-C50C-407E-A947-70E740481C1C}">
                  <a14:useLocalDpi xmlns:a14="http://schemas.microsoft.com/office/drawing/2010/main" val="0"/>
                </a:ext>
              </a:extLst>
            </a:blip>
            <a:stretch>
              <a:fillRect/>
            </a:stretch>
          </p:blipFill>
          <p:spPr>
            <a:xfrm>
              <a:off x="-182879" y="1268413"/>
              <a:ext cx="4434348" cy="6060365"/>
            </a:xfrm>
            <a:prstGeom prst="rect">
              <a:avLst/>
            </a:prstGeom>
            <a:gradFill>
              <a:gsLst>
                <a:gs pos="44000">
                  <a:srgbClr val="CDE0F2"/>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reflection endPos="0" dist="50800" dir="5400000" sy="-100000" algn="bl" rotWithShape="0"/>
            </a:effectLst>
          </p:spPr>
        </p:pic>
        <p:grpSp>
          <p:nvGrpSpPr>
            <p:cNvPr id="7" name="Group 6"/>
            <p:cNvGrpSpPr/>
            <p:nvPr/>
          </p:nvGrpSpPr>
          <p:grpSpPr>
            <a:xfrm>
              <a:off x="354546" y="188913"/>
              <a:ext cx="8789454" cy="6669087"/>
              <a:chOff x="354546" y="188913"/>
              <a:chExt cx="8789454" cy="6669087"/>
            </a:xfrm>
          </p:grpSpPr>
          <p:pic>
            <p:nvPicPr>
              <p:cNvPr id="9" name="Picture 4" descr="\\sciaf-dc\common\COMED GENERAL\Communications\New Brand\New Logos\SCIAF_Master_Logos\SCIAF_Master_Logos\RGB\JPG RGB\SCIAF_MasterLogo_FullColour_RGB.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4251468" y="1268413"/>
                <a:ext cx="4892532" cy="5589587"/>
              </a:xfrm>
              <a:prstGeom prst="rect">
                <a:avLst/>
              </a:prstGeom>
            </p:spPr>
          </p:pic>
          <p:sp>
            <p:nvSpPr>
              <p:cNvPr id="12" name="Snip Single Corner Rectangle 11"/>
              <p:cNvSpPr/>
              <p:nvPr/>
            </p:nvSpPr>
            <p:spPr>
              <a:xfrm flipV="1">
                <a:off x="3411632" y="4394594"/>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3" name="Snip Single Corner Rectangle 12"/>
              <p:cNvSpPr/>
              <p:nvPr/>
            </p:nvSpPr>
            <p:spPr>
              <a:xfrm flipV="1">
                <a:off x="354546"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4" name="Snip Single Corner Rectangle 13"/>
              <p:cNvSpPr/>
              <p:nvPr/>
            </p:nvSpPr>
            <p:spPr>
              <a:xfrm flipV="1">
                <a:off x="354547"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5" name="Snip Single Corner Rectangle 14"/>
              <p:cNvSpPr/>
              <p:nvPr/>
            </p:nvSpPr>
            <p:spPr>
              <a:xfrm flipV="1">
                <a:off x="6641430"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6641429" y="568459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3416624"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grpSp>
      <p:sp>
        <p:nvSpPr>
          <p:cNvPr id="18" name="Rectangle 17">
            <a:hlinkClick r:id="rId9" action="ppaction://hlinksldjump"/>
          </p:cNvPr>
          <p:cNvSpPr/>
          <p:nvPr/>
        </p:nvSpPr>
        <p:spPr>
          <a:xfrm>
            <a:off x="0" y="5523653"/>
            <a:ext cx="2364377" cy="10499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hlinkClick r:id="rId10" action="ppaction://hlinksldjump"/>
          </p:cNvPr>
          <p:cNvSpPr txBox="1"/>
          <p:nvPr/>
        </p:nvSpPr>
        <p:spPr>
          <a:xfrm>
            <a:off x="309202" y="346874"/>
            <a:ext cx="5539162" cy="769441"/>
          </a:xfrm>
          <a:prstGeom prst="rect">
            <a:avLst/>
          </a:prstGeom>
          <a:noFill/>
        </p:spPr>
        <p:txBody>
          <a:bodyPr wrap="square" rtlCol="0">
            <a:spAutoFit/>
          </a:bodyPr>
          <a:lstStyle/>
          <a:p>
            <a:pPr algn="ctr"/>
            <a:r>
              <a:rPr lang="en-GB" sz="4400" b="1" dirty="0" err="1" smtClean="0">
                <a:solidFill>
                  <a:srgbClr val="002060"/>
                </a:solidFill>
              </a:rPr>
              <a:t>Evangelium</a:t>
            </a:r>
            <a:r>
              <a:rPr lang="en-GB" sz="4400" b="1" dirty="0" smtClean="0">
                <a:solidFill>
                  <a:srgbClr val="002060"/>
                </a:solidFill>
              </a:rPr>
              <a:t> Vitae # 12</a:t>
            </a:r>
            <a:endParaRPr lang="en-GB" sz="4400" b="1" dirty="0">
              <a:solidFill>
                <a:srgbClr val="002060"/>
              </a:solidFill>
            </a:endParaRPr>
          </a:p>
        </p:txBody>
      </p:sp>
      <p:sp>
        <p:nvSpPr>
          <p:cNvPr id="2" name="TextBox 1"/>
          <p:cNvSpPr txBox="1"/>
          <p:nvPr/>
        </p:nvSpPr>
        <p:spPr>
          <a:xfrm>
            <a:off x="1396134" y="1933303"/>
            <a:ext cx="6141135" cy="3046988"/>
          </a:xfrm>
          <a:prstGeom prst="rect">
            <a:avLst/>
          </a:prstGeom>
          <a:noFill/>
        </p:spPr>
        <p:txBody>
          <a:bodyPr wrap="square" rtlCol="0">
            <a:spAutoFit/>
          </a:bodyPr>
          <a:lstStyle/>
          <a:p>
            <a:r>
              <a:rPr lang="en-GB" sz="3200" dirty="0" smtClean="0">
                <a:solidFill>
                  <a:srgbClr val="002060"/>
                </a:solidFill>
              </a:rPr>
              <a:t>This culture denies solidarity and is fostered by currents that encourage a society that is excessively concerned with efficiency. It is in a certain sense a war of powerful against the poor.</a:t>
            </a:r>
            <a:endParaRPr lang="en-GB" sz="3200" dirty="0">
              <a:solidFill>
                <a:srgbClr val="002060"/>
              </a:solidFill>
            </a:endParaRPr>
          </a:p>
        </p:txBody>
      </p:sp>
    </p:spTree>
    <p:extLst>
      <p:ext uri="{BB962C8B-B14F-4D97-AF65-F5344CB8AC3E}">
        <p14:creationId xmlns:p14="http://schemas.microsoft.com/office/powerpoint/2010/main" val="3092003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8" name="Snip Single Corner Rectangle 7"/>
          <p:cNvSpPr/>
          <p:nvPr/>
        </p:nvSpPr>
        <p:spPr>
          <a:xfrm flipV="1">
            <a:off x="1380030" y="1732070"/>
            <a:ext cx="6575250" cy="3551583"/>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nvGrpSpPr>
          <p:cNvPr id="5" name="Group 4"/>
          <p:cNvGrpSpPr/>
          <p:nvPr/>
        </p:nvGrpSpPr>
        <p:grpSpPr>
          <a:xfrm>
            <a:off x="216287" y="5523653"/>
            <a:ext cx="1612513" cy="1168758"/>
            <a:chOff x="-182879" y="188913"/>
            <a:chExt cx="9326879" cy="7139865"/>
          </a:xfrm>
        </p:grpSpPr>
        <p:pic>
          <p:nvPicPr>
            <p:cNvPr id="6" name="Picture 5"/>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4988"/>
                      </a14:imgEffect>
                      <a14:imgEffect>
                        <a14:saturation sat="0"/>
                      </a14:imgEffect>
                    </a14:imgLayer>
                  </a14:imgProps>
                </a:ext>
                <a:ext uri="{28A0092B-C50C-407E-A947-70E740481C1C}">
                  <a14:useLocalDpi xmlns:a14="http://schemas.microsoft.com/office/drawing/2010/main" val="0"/>
                </a:ext>
              </a:extLst>
            </a:blip>
            <a:stretch>
              <a:fillRect/>
            </a:stretch>
          </p:blipFill>
          <p:spPr>
            <a:xfrm>
              <a:off x="-182879" y="1268413"/>
              <a:ext cx="4434348" cy="6060365"/>
            </a:xfrm>
            <a:prstGeom prst="rect">
              <a:avLst/>
            </a:prstGeom>
            <a:gradFill>
              <a:gsLst>
                <a:gs pos="44000">
                  <a:srgbClr val="CDE0F2"/>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reflection endPos="0" dist="50800" dir="5400000" sy="-100000" algn="bl" rotWithShape="0"/>
            </a:effectLst>
          </p:spPr>
        </p:pic>
        <p:grpSp>
          <p:nvGrpSpPr>
            <p:cNvPr id="7" name="Group 6"/>
            <p:cNvGrpSpPr/>
            <p:nvPr/>
          </p:nvGrpSpPr>
          <p:grpSpPr>
            <a:xfrm>
              <a:off x="354546" y="188913"/>
              <a:ext cx="8789454" cy="6669087"/>
              <a:chOff x="354546" y="188913"/>
              <a:chExt cx="8789454" cy="6669087"/>
            </a:xfrm>
          </p:grpSpPr>
          <p:pic>
            <p:nvPicPr>
              <p:cNvPr id="9" name="Picture 4" descr="\\sciaf-dc\common\COMED GENERAL\Communications\New Brand\New Logos\SCIAF_Master_Logos\SCIAF_Master_Logos\RGB\JPG RGB\SCIAF_MasterLogo_FullColour_RGB.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4251468" y="1268413"/>
                <a:ext cx="4892532" cy="5589587"/>
              </a:xfrm>
              <a:prstGeom prst="rect">
                <a:avLst/>
              </a:prstGeom>
            </p:spPr>
          </p:pic>
          <p:sp>
            <p:nvSpPr>
              <p:cNvPr id="12" name="Snip Single Corner Rectangle 11"/>
              <p:cNvSpPr/>
              <p:nvPr/>
            </p:nvSpPr>
            <p:spPr>
              <a:xfrm flipV="1">
                <a:off x="3411632" y="4394594"/>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3" name="Snip Single Corner Rectangle 12"/>
              <p:cNvSpPr/>
              <p:nvPr/>
            </p:nvSpPr>
            <p:spPr>
              <a:xfrm flipV="1">
                <a:off x="354546"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4" name="Snip Single Corner Rectangle 13"/>
              <p:cNvSpPr/>
              <p:nvPr/>
            </p:nvSpPr>
            <p:spPr>
              <a:xfrm flipV="1">
                <a:off x="354547"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5" name="Snip Single Corner Rectangle 14"/>
              <p:cNvSpPr/>
              <p:nvPr/>
            </p:nvSpPr>
            <p:spPr>
              <a:xfrm flipV="1">
                <a:off x="6641430"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6641429" y="568459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3416624"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grpSp>
      <p:sp>
        <p:nvSpPr>
          <p:cNvPr id="18" name="Rectangle 17">
            <a:hlinkClick r:id="rId9" action="ppaction://hlinksldjump"/>
          </p:cNvPr>
          <p:cNvSpPr/>
          <p:nvPr/>
        </p:nvSpPr>
        <p:spPr>
          <a:xfrm>
            <a:off x="0" y="5523653"/>
            <a:ext cx="2364377" cy="10499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hlinkClick r:id="rId10" action="ppaction://hlinksldjump"/>
          </p:cNvPr>
          <p:cNvSpPr txBox="1"/>
          <p:nvPr/>
        </p:nvSpPr>
        <p:spPr>
          <a:xfrm>
            <a:off x="309202" y="289394"/>
            <a:ext cx="5714129" cy="769441"/>
          </a:xfrm>
          <a:prstGeom prst="rect">
            <a:avLst/>
          </a:prstGeom>
          <a:noFill/>
        </p:spPr>
        <p:txBody>
          <a:bodyPr wrap="square" rtlCol="0">
            <a:spAutoFit/>
          </a:bodyPr>
          <a:lstStyle/>
          <a:p>
            <a:r>
              <a:rPr lang="en-GB" sz="4400" b="1" dirty="0" err="1" smtClean="0">
                <a:solidFill>
                  <a:srgbClr val="002060"/>
                </a:solidFill>
              </a:rPr>
              <a:t>Evangelium</a:t>
            </a:r>
            <a:r>
              <a:rPr lang="en-GB" sz="4400" b="1" dirty="0" smtClean="0">
                <a:solidFill>
                  <a:srgbClr val="002060"/>
                </a:solidFill>
              </a:rPr>
              <a:t> Vitae # 87</a:t>
            </a:r>
            <a:endParaRPr lang="en-GB" sz="4400" b="1" dirty="0">
              <a:solidFill>
                <a:srgbClr val="002060"/>
              </a:solidFill>
            </a:endParaRPr>
          </a:p>
        </p:txBody>
      </p:sp>
      <p:sp>
        <p:nvSpPr>
          <p:cNvPr id="2" name="TextBox 1"/>
          <p:cNvSpPr txBox="1"/>
          <p:nvPr/>
        </p:nvSpPr>
        <p:spPr>
          <a:xfrm>
            <a:off x="1632857" y="1854926"/>
            <a:ext cx="5799909" cy="3046988"/>
          </a:xfrm>
          <a:prstGeom prst="rect">
            <a:avLst/>
          </a:prstGeom>
          <a:noFill/>
        </p:spPr>
        <p:txBody>
          <a:bodyPr wrap="square" rtlCol="0">
            <a:spAutoFit/>
          </a:bodyPr>
          <a:lstStyle/>
          <a:p>
            <a:r>
              <a:rPr lang="en-GB" sz="3200" dirty="0" smtClean="0">
                <a:solidFill>
                  <a:srgbClr val="002060"/>
                </a:solidFill>
              </a:rPr>
              <a:t>As disciples of Jesus, we are called to become neighbours to everyone (Luke 10:29-37), and to show special favour to those who are the poorest, most alone and most in need.</a:t>
            </a:r>
            <a:endParaRPr lang="en-GB" sz="3200" dirty="0">
              <a:solidFill>
                <a:srgbClr val="002060"/>
              </a:solidFill>
            </a:endParaRPr>
          </a:p>
        </p:txBody>
      </p:sp>
    </p:spTree>
    <p:extLst>
      <p:ext uri="{BB962C8B-B14F-4D97-AF65-F5344CB8AC3E}">
        <p14:creationId xmlns:p14="http://schemas.microsoft.com/office/powerpoint/2010/main" val="42452136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73040" y="456981"/>
            <a:ext cx="6061165" cy="646331"/>
          </a:xfrm>
          <a:prstGeom prst="rect">
            <a:avLst/>
          </a:prstGeom>
          <a:noFill/>
        </p:spPr>
        <p:txBody>
          <a:bodyPr wrap="square" rtlCol="0">
            <a:spAutoFit/>
          </a:bodyPr>
          <a:lstStyle/>
          <a:p>
            <a:r>
              <a:rPr lang="en-GB" sz="3600" b="1" dirty="0" smtClean="0">
                <a:solidFill>
                  <a:srgbClr val="002060"/>
                </a:solidFill>
              </a:rPr>
              <a:t>Scripture and Church Teaching</a:t>
            </a:r>
            <a:endParaRPr lang="en-GB" sz="3600" b="1" dirty="0">
              <a:solidFill>
                <a:srgbClr val="002060"/>
              </a:solidFill>
            </a:endParaRPr>
          </a:p>
        </p:txBody>
      </p:sp>
      <p:sp>
        <p:nvSpPr>
          <p:cNvPr id="20" name="TextBox 19"/>
          <p:cNvSpPr txBox="1"/>
          <p:nvPr/>
        </p:nvSpPr>
        <p:spPr>
          <a:xfrm>
            <a:off x="574766" y="2090057"/>
            <a:ext cx="7942217" cy="5632311"/>
          </a:xfrm>
          <a:prstGeom prst="rect">
            <a:avLst/>
          </a:prstGeom>
          <a:noFill/>
        </p:spPr>
        <p:txBody>
          <a:bodyPr wrap="square" rtlCol="0">
            <a:spAutoFit/>
          </a:bodyPr>
          <a:lstStyle/>
          <a:p>
            <a:r>
              <a:rPr lang="en-GB" sz="2400" dirty="0" smtClean="0">
                <a:solidFill>
                  <a:srgbClr val="002060"/>
                </a:solidFill>
              </a:rPr>
              <a:t>Move the cursor </a:t>
            </a:r>
            <a:r>
              <a:rPr lang="en-GB" sz="2400" dirty="0">
                <a:solidFill>
                  <a:srgbClr val="002060"/>
                </a:solidFill>
              </a:rPr>
              <a:t>over </a:t>
            </a:r>
            <a:r>
              <a:rPr lang="en-GB" sz="2400" dirty="0" smtClean="0">
                <a:solidFill>
                  <a:srgbClr val="002060"/>
                </a:solidFill>
              </a:rPr>
              <a:t>the piece of Scripture or Church </a:t>
            </a:r>
            <a:r>
              <a:rPr lang="en-GB" sz="2400" dirty="0">
                <a:solidFill>
                  <a:srgbClr val="002060"/>
                </a:solidFill>
              </a:rPr>
              <a:t>T</a:t>
            </a:r>
            <a:r>
              <a:rPr lang="en-GB" sz="2400" dirty="0" smtClean="0">
                <a:solidFill>
                  <a:srgbClr val="002060"/>
                </a:solidFill>
              </a:rPr>
              <a:t>eaching on slide 3 and 4 and you will see the cursor turn to a hand. Click through to be taken to the slide that reveals the piece of Scripture or quote. Discuss what that verse or quote means and what it means to you personally. </a:t>
            </a:r>
          </a:p>
          <a:p>
            <a:endParaRPr lang="en-GB" sz="2400" dirty="0">
              <a:solidFill>
                <a:srgbClr val="002060"/>
              </a:solidFill>
            </a:endParaRPr>
          </a:p>
          <a:p>
            <a:r>
              <a:rPr lang="en-GB" sz="2400" dirty="0">
                <a:solidFill>
                  <a:srgbClr val="002060"/>
                </a:solidFill>
              </a:rPr>
              <a:t>R</a:t>
            </a:r>
            <a:r>
              <a:rPr lang="en-GB" sz="2400" dirty="0" smtClean="0">
                <a:solidFill>
                  <a:srgbClr val="002060"/>
                </a:solidFill>
              </a:rPr>
              <a:t>eturn to slide 3 or 4 by clicking on the icon in the bottom left corner. Continue until you have seen all examples provided of what Scripture and Church Teaching reveals about tending to the needs of others.</a:t>
            </a:r>
          </a:p>
          <a:p>
            <a:endParaRPr lang="en-GB" sz="2400" dirty="0">
              <a:solidFill>
                <a:srgbClr val="002060"/>
              </a:solidFill>
            </a:endParaRPr>
          </a:p>
          <a:p>
            <a:r>
              <a:rPr lang="en-GB" sz="2400" dirty="0" smtClean="0">
                <a:solidFill>
                  <a:srgbClr val="002060"/>
                </a:solidFill>
              </a:rPr>
              <a:t>Explore further by researching what else Scripture reveals </a:t>
            </a:r>
          </a:p>
          <a:p>
            <a:r>
              <a:rPr lang="en-GB" sz="2400" dirty="0" smtClean="0">
                <a:solidFill>
                  <a:srgbClr val="002060"/>
                </a:solidFill>
              </a:rPr>
              <a:t> </a:t>
            </a:r>
          </a:p>
          <a:p>
            <a:endParaRPr lang="en-GB" sz="2400" dirty="0">
              <a:solidFill>
                <a:srgbClr val="002060"/>
              </a:solidFill>
            </a:endParaRPr>
          </a:p>
          <a:p>
            <a:endParaRPr lang="en-GB" sz="2400" dirty="0">
              <a:solidFill>
                <a:srgbClr val="002060"/>
              </a:solidFill>
            </a:endParaRPr>
          </a:p>
        </p:txBody>
      </p:sp>
    </p:spTree>
    <p:extLst>
      <p:ext uri="{BB962C8B-B14F-4D97-AF65-F5344CB8AC3E}">
        <p14:creationId xmlns:p14="http://schemas.microsoft.com/office/powerpoint/2010/main" val="384796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472" y="1420991"/>
            <a:ext cx="8070996" cy="5531672"/>
          </a:xfrm>
          <a:prstGeom prst="rect">
            <a:avLst/>
          </a:prstGeom>
        </p:spPr>
      </p:pic>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6" name="Snip Single Corner Rectangle 5"/>
          <p:cNvSpPr/>
          <p:nvPr/>
        </p:nvSpPr>
        <p:spPr>
          <a:xfrm flipV="1">
            <a:off x="1653449" y="209891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4" name="TextBox 3"/>
          <p:cNvSpPr txBox="1"/>
          <p:nvPr/>
        </p:nvSpPr>
        <p:spPr>
          <a:xfrm>
            <a:off x="517472" y="345934"/>
            <a:ext cx="5523739" cy="769441"/>
          </a:xfrm>
          <a:prstGeom prst="rect">
            <a:avLst/>
          </a:prstGeom>
          <a:noFill/>
        </p:spPr>
        <p:txBody>
          <a:bodyPr wrap="square" rtlCol="0">
            <a:spAutoFit/>
          </a:bodyPr>
          <a:lstStyle/>
          <a:p>
            <a:r>
              <a:rPr lang="en-GB" sz="4400" b="1" dirty="0" smtClean="0">
                <a:solidFill>
                  <a:srgbClr val="002060"/>
                </a:solidFill>
              </a:rPr>
              <a:t>Scripture</a:t>
            </a:r>
            <a:endParaRPr lang="en-GB" sz="4400" b="1" dirty="0">
              <a:solidFill>
                <a:srgbClr val="002060"/>
              </a:solidFill>
            </a:endParaRPr>
          </a:p>
        </p:txBody>
      </p:sp>
      <p:sp>
        <p:nvSpPr>
          <p:cNvPr id="15" name="Snip Single Corner Rectangle 14"/>
          <p:cNvSpPr/>
          <p:nvPr/>
        </p:nvSpPr>
        <p:spPr>
          <a:xfrm flipV="1">
            <a:off x="1687177" y="3365862"/>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1687177" y="459053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5114634" y="4575497"/>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8" name="Snip Single Corner Rectangle 17"/>
          <p:cNvSpPr/>
          <p:nvPr/>
        </p:nvSpPr>
        <p:spPr>
          <a:xfrm flipV="1">
            <a:off x="5137821" y="336586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9" name="Snip Single Corner Rectangle 18"/>
          <p:cNvSpPr/>
          <p:nvPr/>
        </p:nvSpPr>
        <p:spPr>
          <a:xfrm flipV="1">
            <a:off x="5120958" y="2096818"/>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7" name="TextBox 6">
            <a:hlinkClick r:id="rId5" action="ppaction://hlinksldjump"/>
          </p:cNvPr>
          <p:cNvSpPr txBox="1"/>
          <p:nvPr/>
        </p:nvSpPr>
        <p:spPr>
          <a:xfrm>
            <a:off x="5435535" y="2294508"/>
            <a:ext cx="1813669" cy="523220"/>
          </a:xfrm>
          <a:prstGeom prst="rect">
            <a:avLst/>
          </a:prstGeom>
          <a:noFill/>
        </p:spPr>
        <p:txBody>
          <a:bodyPr wrap="square" rtlCol="0">
            <a:spAutoFit/>
          </a:bodyPr>
          <a:lstStyle/>
          <a:p>
            <a:r>
              <a:rPr lang="en-GB" sz="2800" b="1" dirty="0" smtClean="0">
                <a:solidFill>
                  <a:srgbClr val="002060"/>
                </a:solidFill>
              </a:rPr>
              <a:t>Luke 3:11</a:t>
            </a:r>
            <a:endParaRPr lang="en-GB" sz="2800" b="1" dirty="0">
              <a:solidFill>
                <a:srgbClr val="002060"/>
              </a:solidFill>
            </a:endParaRPr>
          </a:p>
        </p:txBody>
      </p:sp>
      <p:sp>
        <p:nvSpPr>
          <p:cNvPr id="20" name="TextBox 19">
            <a:hlinkClick r:id="rId6" action="ppaction://hlinksldjump"/>
          </p:cNvPr>
          <p:cNvSpPr txBox="1"/>
          <p:nvPr/>
        </p:nvSpPr>
        <p:spPr>
          <a:xfrm>
            <a:off x="1653449" y="4751491"/>
            <a:ext cx="2553264" cy="523220"/>
          </a:xfrm>
          <a:prstGeom prst="rect">
            <a:avLst/>
          </a:prstGeom>
          <a:noFill/>
        </p:spPr>
        <p:txBody>
          <a:bodyPr wrap="square" rtlCol="0">
            <a:spAutoFit/>
          </a:bodyPr>
          <a:lstStyle/>
          <a:p>
            <a:r>
              <a:rPr lang="en-GB" sz="2800" b="1" i="0" u="none" strike="noStrike" dirty="0" smtClean="0">
                <a:solidFill>
                  <a:srgbClr val="002060"/>
                </a:solidFill>
                <a:effectLst/>
              </a:rPr>
              <a:t>Proverbs 31:8-9</a:t>
            </a:r>
            <a:endParaRPr lang="en-GB" sz="2800" b="1" dirty="0">
              <a:solidFill>
                <a:srgbClr val="002060"/>
              </a:solidFill>
            </a:endParaRPr>
          </a:p>
        </p:txBody>
      </p:sp>
      <p:sp>
        <p:nvSpPr>
          <p:cNvPr id="21" name="TextBox 20">
            <a:hlinkClick r:id="rId7" action="ppaction://hlinksldjump"/>
          </p:cNvPr>
          <p:cNvSpPr txBox="1"/>
          <p:nvPr/>
        </p:nvSpPr>
        <p:spPr>
          <a:xfrm>
            <a:off x="1687176" y="3542419"/>
            <a:ext cx="2409099" cy="523220"/>
          </a:xfrm>
          <a:prstGeom prst="rect">
            <a:avLst/>
          </a:prstGeom>
          <a:noFill/>
        </p:spPr>
        <p:txBody>
          <a:bodyPr wrap="square" rtlCol="0">
            <a:spAutoFit/>
          </a:bodyPr>
          <a:lstStyle/>
          <a:p>
            <a:r>
              <a:rPr lang="en-GB" sz="2800" b="1" dirty="0" smtClean="0">
                <a:solidFill>
                  <a:srgbClr val="002060"/>
                </a:solidFill>
              </a:rPr>
              <a:t>Proverbs 22:16</a:t>
            </a:r>
            <a:endParaRPr lang="en-GB" sz="2800" b="1" dirty="0">
              <a:solidFill>
                <a:srgbClr val="002060"/>
              </a:solidFill>
            </a:endParaRPr>
          </a:p>
        </p:txBody>
      </p:sp>
      <p:sp>
        <p:nvSpPr>
          <p:cNvPr id="22" name="TextBox 21">
            <a:hlinkClick r:id="rId8" action="ppaction://hlinksldjump"/>
          </p:cNvPr>
          <p:cNvSpPr txBox="1"/>
          <p:nvPr/>
        </p:nvSpPr>
        <p:spPr>
          <a:xfrm>
            <a:off x="1722563" y="2294508"/>
            <a:ext cx="2270870" cy="523220"/>
          </a:xfrm>
          <a:prstGeom prst="rect">
            <a:avLst/>
          </a:prstGeom>
          <a:noFill/>
        </p:spPr>
        <p:txBody>
          <a:bodyPr wrap="square" rtlCol="0">
            <a:spAutoFit/>
          </a:bodyPr>
          <a:lstStyle/>
          <a:p>
            <a:pPr algn="ctr"/>
            <a:r>
              <a:rPr lang="en-GB" sz="2800" b="1" dirty="0" smtClean="0">
                <a:solidFill>
                  <a:srgbClr val="002060"/>
                </a:solidFill>
              </a:rPr>
              <a:t>Isaiah 1:17</a:t>
            </a:r>
            <a:endParaRPr lang="en-GB" sz="2800" b="1" dirty="0">
              <a:solidFill>
                <a:srgbClr val="002060"/>
              </a:solidFill>
            </a:endParaRPr>
          </a:p>
        </p:txBody>
      </p:sp>
      <p:sp>
        <p:nvSpPr>
          <p:cNvPr id="23" name="TextBox 22">
            <a:hlinkClick r:id="rId9" action="ppaction://hlinksldjump"/>
          </p:cNvPr>
          <p:cNvSpPr txBox="1"/>
          <p:nvPr/>
        </p:nvSpPr>
        <p:spPr>
          <a:xfrm>
            <a:off x="5264331" y="4751491"/>
            <a:ext cx="2053598" cy="523220"/>
          </a:xfrm>
          <a:prstGeom prst="rect">
            <a:avLst/>
          </a:prstGeom>
          <a:noFill/>
        </p:spPr>
        <p:txBody>
          <a:bodyPr wrap="square" rtlCol="0">
            <a:spAutoFit/>
          </a:bodyPr>
          <a:lstStyle/>
          <a:p>
            <a:pPr algn="ctr"/>
            <a:r>
              <a:rPr lang="en-GB" sz="2800" b="1" i="0" u="none" strike="noStrike" dirty="0" smtClean="0">
                <a:solidFill>
                  <a:srgbClr val="002060"/>
                </a:solidFill>
                <a:effectLst/>
              </a:rPr>
              <a:t>1 John 3:17</a:t>
            </a:r>
            <a:endParaRPr lang="en-GB" sz="2800" b="1" dirty="0">
              <a:solidFill>
                <a:srgbClr val="002060"/>
              </a:solidFill>
            </a:endParaRPr>
          </a:p>
        </p:txBody>
      </p:sp>
      <p:sp>
        <p:nvSpPr>
          <p:cNvPr id="24" name="TextBox 23">
            <a:hlinkClick r:id="rId10" action="ppaction://hlinksldjump"/>
          </p:cNvPr>
          <p:cNvSpPr txBox="1"/>
          <p:nvPr/>
        </p:nvSpPr>
        <p:spPr>
          <a:xfrm>
            <a:off x="5137820" y="3533848"/>
            <a:ext cx="2385913" cy="523220"/>
          </a:xfrm>
          <a:prstGeom prst="rect">
            <a:avLst/>
          </a:prstGeom>
          <a:noFill/>
        </p:spPr>
        <p:txBody>
          <a:bodyPr wrap="square" rtlCol="0">
            <a:spAutoFit/>
          </a:bodyPr>
          <a:lstStyle/>
          <a:p>
            <a:r>
              <a:rPr lang="en-GB" sz="2800" b="1" dirty="0" smtClean="0">
                <a:solidFill>
                  <a:srgbClr val="002060"/>
                </a:solidFill>
              </a:rPr>
              <a:t>Hebrews 13:16</a:t>
            </a:r>
            <a:endParaRPr lang="en-GB" sz="2800" b="1" dirty="0">
              <a:solidFill>
                <a:srgbClr val="002060"/>
              </a:solidFill>
            </a:endParaRPr>
          </a:p>
        </p:txBody>
      </p:sp>
    </p:spTree>
    <p:extLst>
      <p:ext uri="{BB962C8B-B14F-4D97-AF65-F5344CB8AC3E}">
        <p14:creationId xmlns:p14="http://schemas.microsoft.com/office/powerpoint/2010/main" val="2905658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201661" y="201976"/>
            <a:ext cx="9326880" cy="7231128"/>
            <a:chOff x="-201661" y="188913"/>
            <a:chExt cx="9326880" cy="7231128"/>
          </a:xfrm>
        </p:grpSpPr>
        <p:pic>
          <p:nvPicPr>
            <p:cNvPr id="9" name="Picture 8"/>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5545"/>
                      </a14:imgEffect>
                      <a14:imgEffect>
                        <a14:saturation sat="0"/>
                      </a14:imgEffect>
                    </a14:imgLayer>
                  </a14:imgProps>
                </a:ext>
                <a:ext uri="{28A0092B-C50C-407E-A947-70E740481C1C}">
                  <a14:useLocalDpi xmlns:a14="http://schemas.microsoft.com/office/drawing/2010/main" val="0"/>
                </a:ext>
              </a:extLst>
            </a:blip>
            <a:stretch>
              <a:fillRect/>
            </a:stretch>
          </p:blipFill>
          <p:spPr>
            <a:xfrm>
              <a:off x="-201661" y="1359676"/>
              <a:ext cx="4434348" cy="6060365"/>
            </a:xfrm>
            <a:prstGeom prst="rect">
              <a:avLst/>
            </a:prstGeom>
            <a:gradFill>
              <a:gsLst>
                <a:gs pos="44000">
                  <a:srgbClr val="CDE0F2"/>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reflection endPos="0" dist="50800" dir="5400000" sy="-100000" algn="bl" rotWithShape="0"/>
              <a:softEdge rad="0"/>
            </a:effectLst>
          </p:spPr>
        </p:pic>
        <p:grpSp>
          <p:nvGrpSpPr>
            <p:cNvPr id="17" name="Group 16"/>
            <p:cNvGrpSpPr/>
            <p:nvPr/>
          </p:nvGrpSpPr>
          <p:grpSpPr>
            <a:xfrm>
              <a:off x="344976" y="188913"/>
              <a:ext cx="8780243" cy="6760527"/>
              <a:chOff x="344976" y="188913"/>
              <a:chExt cx="8780243" cy="6760527"/>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54547" y="257387"/>
                <a:ext cx="5523739" cy="769441"/>
              </a:xfrm>
              <a:prstGeom prst="rect">
                <a:avLst/>
              </a:prstGeom>
              <a:noFill/>
            </p:spPr>
            <p:txBody>
              <a:bodyPr wrap="square" rtlCol="0">
                <a:spAutoFit/>
              </a:bodyPr>
              <a:lstStyle/>
              <a:p>
                <a:r>
                  <a:rPr lang="en-GB" sz="4400" b="1" dirty="0" smtClean="0">
                    <a:solidFill>
                      <a:srgbClr val="002060"/>
                    </a:solidFill>
                  </a:rPr>
                  <a:t>Church Teaching</a:t>
                </a:r>
                <a:endParaRPr lang="en-GB" sz="4400" b="1" dirty="0">
                  <a:solidFill>
                    <a:srgbClr val="002060"/>
                  </a:solidFill>
                </a:endParaRPr>
              </a:p>
            </p:txBody>
          </p:sp>
          <p:pic>
            <p:nvPicPr>
              <p:cNvPr id="8" name="Picture 7"/>
              <p:cNvPicPr>
                <a:picLocks noChangeAspect="1"/>
              </p:cNvPicPr>
              <p:nvPr/>
            </p:nvPicPr>
            <p:blipFill>
              <a:blip r:embed="rId6">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tretch>
                <a:fillRect/>
              </a:stretch>
            </p:blipFill>
            <p:spPr>
              <a:xfrm>
                <a:off x="4232687" y="1359853"/>
                <a:ext cx="4892532" cy="5589587"/>
              </a:xfrm>
              <a:prstGeom prst="rect">
                <a:avLst/>
              </a:prstGeom>
              <a:effectLst>
                <a:softEdge rad="0"/>
              </a:effectLst>
            </p:spPr>
          </p:pic>
          <p:sp>
            <p:nvSpPr>
              <p:cNvPr id="7" name="Snip Single Corner Rectangle 6"/>
              <p:cNvSpPr/>
              <p:nvPr/>
            </p:nvSpPr>
            <p:spPr>
              <a:xfrm flipV="1">
                <a:off x="3411632" y="4394594"/>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0" name="Snip Single Corner Rectangle 9"/>
              <p:cNvSpPr/>
              <p:nvPr/>
            </p:nvSpPr>
            <p:spPr>
              <a:xfrm flipV="1">
                <a:off x="354546"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1" name="Snip Single Corner Rectangle 10"/>
              <p:cNvSpPr/>
              <p:nvPr/>
            </p:nvSpPr>
            <p:spPr>
              <a:xfrm flipV="1">
                <a:off x="354547"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2" name="Snip Single Corner Rectangle 11"/>
              <p:cNvSpPr/>
              <p:nvPr/>
            </p:nvSpPr>
            <p:spPr>
              <a:xfrm flipV="1">
                <a:off x="6641430" y="438985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3" name="Snip Single Corner Rectangle 12"/>
              <p:cNvSpPr/>
              <p:nvPr/>
            </p:nvSpPr>
            <p:spPr>
              <a:xfrm flipV="1">
                <a:off x="6641429" y="568459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4" name="Snip Single Corner Rectangle 13"/>
              <p:cNvSpPr/>
              <p:nvPr/>
            </p:nvSpPr>
            <p:spPr>
              <a:xfrm flipV="1">
                <a:off x="3416624" y="5684590"/>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 name="TextBox 1">
                <a:hlinkClick r:id="rId8" action="ppaction://hlinksldjump"/>
              </p:cNvPr>
              <p:cNvSpPr txBox="1"/>
              <p:nvPr/>
            </p:nvSpPr>
            <p:spPr>
              <a:xfrm>
                <a:off x="3540034" y="4611189"/>
                <a:ext cx="2090057" cy="523220"/>
              </a:xfrm>
              <a:prstGeom prst="rect">
                <a:avLst/>
              </a:prstGeom>
              <a:noFill/>
            </p:spPr>
            <p:txBody>
              <a:bodyPr wrap="square" rtlCol="0">
                <a:spAutoFit/>
              </a:bodyPr>
              <a:lstStyle/>
              <a:p>
                <a:r>
                  <a:rPr lang="en-GB" sz="2800" b="1" dirty="0" smtClean="0">
                    <a:solidFill>
                      <a:srgbClr val="002060"/>
                    </a:solidFill>
                  </a:rPr>
                  <a:t>Pope Francis</a:t>
                </a:r>
                <a:endParaRPr lang="en-GB" sz="2800" b="1" dirty="0">
                  <a:solidFill>
                    <a:srgbClr val="002060"/>
                  </a:solidFill>
                </a:endParaRPr>
              </a:p>
            </p:txBody>
          </p:sp>
          <p:sp>
            <p:nvSpPr>
              <p:cNvPr id="5" name="TextBox 4">
                <a:hlinkClick r:id="rId9" action="ppaction://hlinksldjump"/>
              </p:cNvPr>
              <p:cNvSpPr txBox="1"/>
              <p:nvPr/>
            </p:nvSpPr>
            <p:spPr>
              <a:xfrm>
                <a:off x="354545" y="4457300"/>
                <a:ext cx="2409100" cy="954107"/>
              </a:xfrm>
              <a:prstGeom prst="rect">
                <a:avLst/>
              </a:prstGeom>
              <a:noFill/>
            </p:spPr>
            <p:txBody>
              <a:bodyPr wrap="square" rtlCol="0">
                <a:spAutoFit/>
              </a:bodyPr>
              <a:lstStyle/>
              <a:p>
                <a:pPr algn="ctr"/>
                <a:r>
                  <a:rPr lang="en-GB" sz="2800" b="1" dirty="0" err="1" smtClean="0">
                    <a:solidFill>
                      <a:srgbClr val="002060"/>
                    </a:solidFill>
                  </a:rPr>
                  <a:t>Pacem</a:t>
                </a:r>
                <a:r>
                  <a:rPr lang="en-GB" sz="2800" b="1" dirty="0" smtClean="0">
                    <a:solidFill>
                      <a:srgbClr val="002060"/>
                    </a:solidFill>
                  </a:rPr>
                  <a:t> in </a:t>
                </a:r>
                <a:r>
                  <a:rPr lang="en-GB" sz="2800" b="1" dirty="0" err="1" smtClean="0">
                    <a:solidFill>
                      <a:srgbClr val="002060"/>
                    </a:solidFill>
                  </a:rPr>
                  <a:t>Terris</a:t>
                </a:r>
                <a:r>
                  <a:rPr lang="en-GB" sz="2800" b="1" dirty="0" smtClean="0">
                    <a:solidFill>
                      <a:srgbClr val="002060"/>
                    </a:solidFill>
                  </a:rPr>
                  <a:t> # 35</a:t>
                </a:r>
                <a:endParaRPr lang="en-GB" sz="2800" b="1" dirty="0">
                  <a:solidFill>
                    <a:srgbClr val="002060"/>
                  </a:solidFill>
                </a:endParaRPr>
              </a:p>
            </p:txBody>
          </p:sp>
          <p:sp>
            <p:nvSpPr>
              <p:cNvPr id="15" name="TextBox 14">
                <a:hlinkClick r:id="rId10" action="ppaction://hlinksldjump"/>
              </p:cNvPr>
              <p:cNvSpPr txBox="1"/>
              <p:nvPr/>
            </p:nvSpPr>
            <p:spPr>
              <a:xfrm>
                <a:off x="344976" y="5649084"/>
                <a:ext cx="2409100" cy="954107"/>
              </a:xfrm>
              <a:prstGeom prst="rect">
                <a:avLst/>
              </a:prstGeom>
              <a:noFill/>
            </p:spPr>
            <p:txBody>
              <a:bodyPr wrap="square" rtlCol="0">
                <a:spAutoFit/>
              </a:bodyPr>
              <a:lstStyle/>
              <a:p>
                <a:pPr algn="ctr"/>
                <a:r>
                  <a:rPr lang="en-GB" sz="2800" b="1" dirty="0" err="1" smtClean="0">
                    <a:solidFill>
                      <a:srgbClr val="002060"/>
                    </a:solidFill>
                  </a:rPr>
                  <a:t>Pacem</a:t>
                </a:r>
                <a:r>
                  <a:rPr lang="en-GB" sz="2800" b="1" dirty="0" smtClean="0">
                    <a:solidFill>
                      <a:srgbClr val="002060"/>
                    </a:solidFill>
                  </a:rPr>
                  <a:t> in </a:t>
                </a:r>
                <a:r>
                  <a:rPr lang="en-GB" sz="2800" b="1" dirty="0" err="1" smtClean="0">
                    <a:solidFill>
                      <a:srgbClr val="002060"/>
                    </a:solidFill>
                  </a:rPr>
                  <a:t>Terris</a:t>
                </a:r>
                <a:r>
                  <a:rPr lang="en-GB" sz="2800" b="1" dirty="0" smtClean="0">
                    <a:solidFill>
                      <a:srgbClr val="002060"/>
                    </a:solidFill>
                  </a:rPr>
                  <a:t> # 77</a:t>
                </a:r>
                <a:endParaRPr lang="en-GB" sz="2800" b="1" dirty="0">
                  <a:solidFill>
                    <a:srgbClr val="002060"/>
                  </a:solidFill>
                </a:endParaRPr>
              </a:p>
            </p:txBody>
          </p:sp>
          <p:sp>
            <p:nvSpPr>
              <p:cNvPr id="16" name="TextBox 15">
                <a:hlinkClick r:id="rId11" action="ppaction://hlinksldjump"/>
              </p:cNvPr>
              <p:cNvSpPr txBox="1"/>
              <p:nvPr/>
            </p:nvSpPr>
            <p:spPr>
              <a:xfrm>
                <a:off x="3416623" y="5684590"/>
                <a:ext cx="2409100" cy="954107"/>
              </a:xfrm>
              <a:prstGeom prst="rect">
                <a:avLst/>
              </a:prstGeom>
              <a:noFill/>
            </p:spPr>
            <p:txBody>
              <a:bodyPr wrap="square" rtlCol="0">
                <a:spAutoFit/>
              </a:bodyPr>
              <a:lstStyle/>
              <a:p>
                <a:pPr algn="ctr"/>
                <a:r>
                  <a:rPr lang="en-GB" sz="2800" b="1" dirty="0" err="1" smtClean="0">
                    <a:solidFill>
                      <a:srgbClr val="002060"/>
                    </a:solidFill>
                  </a:rPr>
                  <a:t>Pacem</a:t>
                </a:r>
                <a:r>
                  <a:rPr lang="en-GB" sz="2800" b="1" dirty="0" smtClean="0">
                    <a:solidFill>
                      <a:srgbClr val="002060"/>
                    </a:solidFill>
                  </a:rPr>
                  <a:t> in </a:t>
                </a:r>
                <a:r>
                  <a:rPr lang="en-GB" sz="2800" b="1" dirty="0" err="1" smtClean="0">
                    <a:solidFill>
                      <a:srgbClr val="002060"/>
                    </a:solidFill>
                  </a:rPr>
                  <a:t>Terris</a:t>
                </a:r>
                <a:r>
                  <a:rPr lang="en-GB" sz="2800" b="1" dirty="0" smtClean="0">
                    <a:solidFill>
                      <a:srgbClr val="002060"/>
                    </a:solidFill>
                  </a:rPr>
                  <a:t> # 86</a:t>
                </a:r>
                <a:endParaRPr lang="en-GB" sz="2800" b="1" dirty="0">
                  <a:solidFill>
                    <a:srgbClr val="002060"/>
                  </a:solidFill>
                </a:endParaRPr>
              </a:p>
            </p:txBody>
          </p:sp>
          <p:sp>
            <p:nvSpPr>
              <p:cNvPr id="6" name="TextBox 5">
                <a:hlinkClick r:id="rId12" action="ppaction://hlinksldjump"/>
              </p:cNvPr>
              <p:cNvSpPr txBox="1"/>
              <p:nvPr/>
            </p:nvSpPr>
            <p:spPr>
              <a:xfrm>
                <a:off x="6669581" y="4354353"/>
                <a:ext cx="2352794" cy="954107"/>
              </a:xfrm>
              <a:prstGeom prst="rect">
                <a:avLst/>
              </a:prstGeom>
              <a:noFill/>
            </p:spPr>
            <p:txBody>
              <a:bodyPr wrap="square" rtlCol="0">
                <a:spAutoFit/>
              </a:bodyPr>
              <a:lstStyle/>
              <a:p>
                <a:pPr algn="ctr"/>
                <a:r>
                  <a:rPr lang="en-GB" sz="2800" b="1" dirty="0" err="1" smtClean="0">
                    <a:solidFill>
                      <a:srgbClr val="002060"/>
                    </a:solidFill>
                  </a:rPr>
                  <a:t>Evangelium</a:t>
                </a:r>
                <a:r>
                  <a:rPr lang="en-GB" sz="2800" b="1" dirty="0" smtClean="0">
                    <a:solidFill>
                      <a:srgbClr val="002060"/>
                    </a:solidFill>
                  </a:rPr>
                  <a:t> Vitae # 12</a:t>
                </a:r>
                <a:endParaRPr lang="en-GB" sz="2800" b="1" dirty="0">
                  <a:solidFill>
                    <a:srgbClr val="002060"/>
                  </a:solidFill>
                </a:endParaRPr>
              </a:p>
            </p:txBody>
          </p:sp>
          <p:sp>
            <p:nvSpPr>
              <p:cNvPr id="18" name="TextBox 17">
                <a:hlinkClick r:id="rId13" action="ppaction://hlinksldjump"/>
              </p:cNvPr>
              <p:cNvSpPr txBox="1"/>
              <p:nvPr/>
            </p:nvSpPr>
            <p:spPr>
              <a:xfrm>
                <a:off x="6719828" y="5684590"/>
                <a:ext cx="2352794" cy="954107"/>
              </a:xfrm>
              <a:prstGeom prst="rect">
                <a:avLst/>
              </a:prstGeom>
              <a:noFill/>
            </p:spPr>
            <p:txBody>
              <a:bodyPr wrap="square" rtlCol="0">
                <a:spAutoFit/>
              </a:bodyPr>
              <a:lstStyle/>
              <a:p>
                <a:pPr algn="ctr"/>
                <a:r>
                  <a:rPr lang="en-GB" sz="2800" b="1" dirty="0" err="1" smtClean="0">
                    <a:solidFill>
                      <a:srgbClr val="002060"/>
                    </a:solidFill>
                  </a:rPr>
                  <a:t>Evangelium</a:t>
                </a:r>
                <a:r>
                  <a:rPr lang="en-GB" sz="2800" b="1" dirty="0" smtClean="0">
                    <a:solidFill>
                      <a:srgbClr val="002060"/>
                    </a:solidFill>
                  </a:rPr>
                  <a:t> Vitae # 87</a:t>
                </a:r>
                <a:endParaRPr lang="en-GB" sz="2800" b="1" dirty="0">
                  <a:solidFill>
                    <a:srgbClr val="002060"/>
                  </a:solidFill>
                </a:endParaRPr>
              </a:p>
            </p:txBody>
          </p:sp>
        </p:grpSp>
      </p:grpSp>
    </p:spTree>
    <p:extLst>
      <p:ext uri="{BB962C8B-B14F-4D97-AF65-F5344CB8AC3E}">
        <p14:creationId xmlns:p14="http://schemas.microsoft.com/office/powerpoint/2010/main" val="2073754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45987" y="388309"/>
            <a:ext cx="5523739" cy="769441"/>
          </a:xfrm>
          <a:prstGeom prst="rect">
            <a:avLst/>
          </a:prstGeom>
          <a:noFill/>
        </p:spPr>
        <p:txBody>
          <a:bodyPr wrap="square" rtlCol="0">
            <a:spAutoFit/>
          </a:bodyPr>
          <a:lstStyle/>
          <a:p>
            <a:r>
              <a:rPr lang="en-GB" sz="4400" b="1" dirty="0" smtClean="0">
                <a:solidFill>
                  <a:srgbClr val="002060"/>
                </a:solidFill>
              </a:rPr>
              <a:t>Luke 3:11</a:t>
            </a:r>
            <a:endParaRPr lang="en-GB" sz="4400" b="1" dirty="0">
              <a:solidFill>
                <a:srgbClr val="002060"/>
              </a:solidFill>
            </a:endParaRPr>
          </a:p>
        </p:txBody>
      </p:sp>
      <p:sp>
        <p:nvSpPr>
          <p:cNvPr id="13" name="Snip Single Corner Rectangle 12"/>
          <p:cNvSpPr/>
          <p:nvPr/>
        </p:nvSpPr>
        <p:spPr>
          <a:xfrm flipV="1">
            <a:off x="947353" y="2382941"/>
            <a:ext cx="7135528" cy="3057717"/>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 name="TextBox 1"/>
          <p:cNvSpPr txBox="1"/>
          <p:nvPr/>
        </p:nvSpPr>
        <p:spPr>
          <a:xfrm>
            <a:off x="1595568" y="2664823"/>
            <a:ext cx="5839097" cy="2062103"/>
          </a:xfrm>
          <a:prstGeom prst="rect">
            <a:avLst/>
          </a:prstGeom>
          <a:noFill/>
        </p:spPr>
        <p:txBody>
          <a:bodyPr wrap="square" rtlCol="0">
            <a:spAutoFit/>
          </a:bodyPr>
          <a:lstStyle/>
          <a:p>
            <a:pPr algn="ctr"/>
            <a:r>
              <a:rPr lang="en-GB" sz="3200" b="1" dirty="0" smtClean="0">
                <a:solidFill>
                  <a:srgbClr val="002060"/>
                </a:solidFill>
              </a:rPr>
              <a:t>Jesus said “Whoever has two coats must share with anyone who has none; and whoever has food must do likewise.”</a:t>
            </a:r>
            <a:endParaRPr lang="en-GB" sz="3200" b="1" dirty="0">
              <a:solidFill>
                <a:srgbClr val="002060"/>
              </a:solidFill>
            </a:endParaRPr>
          </a:p>
        </p:txBody>
      </p:sp>
      <p:grpSp>
        <p:nvGrpSpPr>
          <p:cNvPr id="10" name="Group 9"/>
          <p:cNvGrpSpPr/>
          <p:nvPr/>
        </p:nvGrpSpPr>
        <p:grpSpPr>
          <a:xfrm>
            <a:off x="628867" y="5583573"/>
            <a:ext cx="1578756" cy="1227909"/>
            <a:chOff x="354547" y="188913"/>
            <a:chExt cx="8559266" cy="6763750"/>
          </a:xfrm>
        </p:grpSpPr>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475" y="1420993"/>
              <a:ext cx="8070998" cy="5531670"/>
            </a:xfrm>
            <a:prstGeom prst="rect">
              <a:avLst/>
            </a:prstGeom>
          </p:spPr>
        </p:pic>
        <p:pic>
          <p:nvPicPr>
            <p:cNvPr id="12" name="Picture 4" descr="\\sciaf-dc\common\COMED GENERAL\Communications\New Brand\New Logos\SCIAF_Master_Logos\SCIAF_Master_Logos\RGB\JPG RGB\SCIAF_MasterLogo_FullColour_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Connector 14"/>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16" name="Snip Single Corner Rectangle 15"/>
            <p:cNvSpPr/>
            <p:nvPr/>
          </p:nvSpPr>
          <p:spPr>
            <a:xfrm flipV="1">
              <a:off x="1653449" y="209891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1687177" y="3365862"/>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8" name="Snip Single Corner Rectangle 17"/>
            <p:cNvSpPr/>
            <p:nvPr/>
          </p:nvSpPr>
          <p:spPr>
            <a:xfrm flipV="1">
              <a:off x="1687177" y="459053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9" name="Snip Single Corner Rectangle 18"/>
            <p:cNvSpPr/>
            <p:nvPr/>
          </p:nvSpPr>
          <p:spPr>
            <a:xfrm flipV="1">
              <a:off x="5114634" y="4575497"/>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0" name="Snip Single Corner Rectangle 19"/>
            <p:cNvSpPr/>
            <p:nvPr/>
          </p:nvSpPr>
          <p:spPr>
            <a:xfrm flipV="1">
              <a:off x="5137821" y="336586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1" name="Snip Single Corner Rectangle 20"/>
            <p:cNvSpPr/>
            <p:nvPr/>
          </p:nvSpPr>
          <p:spPr>
            <a:xfrm flipV="1">
              <a:off x="5120958" y="2096818"/>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sp>
        <p:nvSpPr>
          <p:cNvPr id="5" name="Rectangle 4">
            <a:hlinkClick r:id="rId6" action="ppaction://hlinksldjump"/>
          </p:cNvPr>
          <p:cNvSpPr/>
          <p:nvPr/>
        </p:nvSpPr>
        <p:spPr>
          <a:xfrm>
            <a:off x="464355" y="5953420"/>
            <a:ext cx="1947664" cy="735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88070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8" name="Snip Single Corner Rectangle 7"/>
          <p:cNvSpPr/>
          <p:nvPr/>
        </p:nvSpPr>
        <p:spPr>
          <a:xfrm flipV="1">
            <a:off x="849086" y="1940224"/>
            <a:ext cx="7509075" cy="3308258"/>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 name="Rectangle 1"/>
          <p:cNvSpPr/>
          <p:nvPr/>
        </p:nvSpPr>
        <p:spPr>
          <a:xfrm>
            <a:off x="928496" y="2340995"/>
            <a:ext cx="7406639" cy="2062103"/>
          </a:xfrm>
          <a:prstGeom prst="rect">
            <a:avLst/>
          </a:prstGeom>
        </p:spPr>
        <p:txBody>
          <a:bodyPr wrap="square">
            <a:spAutoFit/>
          </a:bodyPr>
          <a:lstStyle/>
          <a:p>
            <a:r>
              <a:rPr lang="en-GB" sz="3200" b="0" i="0" u="none" strike="noStrike" dirty="0" smtClean="0">
                <a:solidFill>
                  <a:srgbClr val="002060"/>
                </a:solidFill>
                <a:effectLst/>
              </a:rPr>
              <a:t>Speak up for those who cannot speak for themselves, for the rights of all who are destitute. Speak up and judge fairly; defend the rights of the poor and needy.</a:t>
            </a:r>
            <a:endParaRPr lang="en-GB" sz="3200" dirty="0">
              <a:solidFill>
                <a:srgbClr val="002060"/>
              </a:solidFill>
            </a:endParaRPr>
          </a:p>
        </p:txBody>
      </p:sp>
      <p:sp>
        <p:nvSpPr>
          <p:cNvPr id="4" name="Rectangle 3"/>
          <p:cNvSpPr/>
          <p:nvPr/>
        </p:nvSpPr>
        <p:spPr>
          <a:xfrm>
            <a:off x="615283" y="481484"/>
            <a:ext cx="4583733" cy="769441"/>
          </a:xfrm>
          <a:prstGeom prst="rect">
            <a:avLst/>
          </a:prstGeom>
        </p:spPr>
        <p:txBody>
          <a:bodyPr wrap="square">
            <a:spAutoFit/>
          </a:bodyPr>
          <a:lstStyle/>
          <a:p>
            <a:r>
              <a:rPr lang="en-GB" sz="4400" b="1" i="0" u="none" strike="noStrike" dirty="0" smtClean="0">
                <a:solidFill>
                  <a:srgbClr val="002060"/>
                </a:solidFill>
                <a:effectLst/>
              </a:rPr>
              <a:t>Proverbs 31:8-9</a:t>
            </a:r>
            <a:endParaRPr lang="en-GB" sz="4400" b="1" dirty="0">
              <a:solidFill>
                <a:srgbClr val="002060"/>
              </a:solidFill>
            </a:endParaRPr>
          </a:p>
        </p:txBody>
      </p:sp>
      <p:grpSp>
        <p:nvGrpSpPr>
          <p:cNvPr id="10" name="Group 9"/>
          <p:cNvGrpSpPr/>
          <p:nvPr/>
        </p:nvGrpSpPr>
        <p:grpSpPr>
          <a:xfrm>
            <a:off x="628867" y="5583573"/>
            <a:ext cx="1578756" cy="1227909"/>
            <a:chOff x="354547" y="188913"/>
            <a:chExt cx="8559266" cy="6763750"/>
          </a:xfrm>
        </p:grpSpPr>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475" y="1420993"/>
              <a:ext cx="8070998" cy="5531670"/>
            </a:xfrm>
            <a:prstGeom prst="rect">
              <a:avLst/>
            </a:prstGeom>
          </p:spPr>
        </p:pic>
        <p:pic>
          <p:nvPicPr>
            <p:cNvPr id="15" name="Picture 4" descr="\\sciaf-dc\common\COMED GENERAL\Communications\New Brand\New Logos\SCIAF_Master_Logos\SCIAF_Master_Logos\RGB\JPG RGB\SCIAF_MasterLogo_FullColour_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Straight Connector 15"/>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17" name="Snip Single Corner Rectangle 16"/>
            <p:cNvSpPr/>
            <p:nvPr/>
          </p:nvSpPr>
          <p:spPr>
            <a:xfrm flipV="1">
              <a:off x="1653449" y="209891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8" name="Snip Single Corner Rectangle 17"/>
            <p:cNvSpPr/>
            <p:nvPr/>
          </p:nvSpPr>
          <p:spPr>
            <a:xfrm flipV="1">
              <a:off x="1687177" y="3365862"/>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9" name="Snip Single Corner Rectangle 18"/>
            <p:cNvSpPr/>
            <p:nvPr/>
          </p:nvSpPr>
          <p:spPr>
            <a:xfrm flipV="1">
              <a:off x="1687177" y="459053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0" name="Snip Single Corner Rectangle 19"/>
            <p:cNvSpPr/>
            <p:nvPr/>
          </p:nvSpPr>
          <p:spPr>
            <a:xfrm flipV="1">
              <a:off x="5114634" y="4575497"/>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1" name="Snip Single Corner Rectangle 20"/>
            <p:cNvSpPr/>
            <p:nvPr/>
          </p:nvSpPr>
          <p:spPr>
            <a:xfrm flipV="1">
              <a:off x="5137821" y="336586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2" name="Snip Single Corner Rectangle 21"/>
            <p:cNvSpPr/>
            <p:nvPr/>
          </p:nvSpPr>
          <p:spPr>
            <a:xfrm flipV="1">
              <a:off x="5120958" y="2096818"/>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sp>
        <p:nvSpPr>
          <p:cNvPr id="23" name="Rectangle 22">
            <a:hlinkClick r:id="rId6" action="ppaction://hlinksldjump"/>
          </p:cNvPr>
          <p:cNvSpPr/>
          <p:nvPr/>
        </p:nvSpPr>
        <p:spPr>
          <a:xfrm>
            <a:off x="464355" y="5953420"/>
            <a:ext cx="1947664" cy="735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6995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9" name="Snip Single Corner Rectangle 8"/>
          <p:cNvSpPr/>
          <p:nvPr/>
        </p:nvSpPr>
        <p:spPr>
          <a:xfrm flipV="1">
            <a:off x="849086" y="1940224"/>
            <a:ext cx="7509075" cy="3308258"/>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 name="TextBox 1"/>
          <p:cNvSpPr txBox="1"/>
          <p:nvPr/>
        </p:nvSpPr>
        <p:spPr>
          <a:xfrm>
            <a:off x="587829" y="404949"/>
            <a:ext cx="5042262" cy="769441"/>
          </a:xfrm>
          <a:prstGeom prst="rect">
            <a:avLst/>
          </a:prstGeom>
          <a:noFill/>
        </p:spPr>
        <p:txBody>
          <a:bodyPr wrap="square" rtlCol="0">
            <a:spAutoFit/>
          </a:bodyPr>
          <a:lstStyle/>
          <a:p>
            <a:r>
              <a:rPr lang="en-GB" sz="4400" b="1" dirty="0" smtClean="0">
                <a:solidFill>
                  <a:srgbClr val="002060"/>
                </a:solidFill>
              </a:rPr>
              <a:t>Proverbs 22:16</a:t>
            </a:r>
            <a:endParaRPr lang="en-GB" sz="4400" b="1" dirty="0">
              <a:solidFill>
                <a:srgbClr val="002060"/>
              </a:solidFill>
            </a:endParaRPr>
          </a:p>
        </p:txBody>
      </p:sp>
      <p:sp>
        <p:nvSpPr>
          <p:cNvPr id="10" name="TextBox 9"/>
          <p:cNvSpPr txBox="1"/>
          <p:nvPr/>
        </p:nvSpPr>
        <p:spPr>
          <a:xfrm>
            <a:off x="1084217" y="2246811"/>
            <a:ext cx="6949440" cy="1569660"/>
          </a:xfrm>
          <a:prstGeom prst="rect">
            <a:avLst/>
          </a:prstGeom>
          <a:noFill/>
        </p:spPr>
        <p:txBody>
          <a:bodyPr wrap="square" rtlCol="0">
            <a:spAutoFit/>
          </a:bodyPr>
          <a:lstStyle/>
          <a:p>
            <a:r>
              <a:rPr lang="en-GB" sz="3200" dirty="0" smtClean="0">
                <a:solidFill>
                  <a:srgbClr val="002060"/>
                </a:solidFill>
              </a:rPr>
              <a:t>Oppressing the poor in order to enrich oneself, and giving to the rich will only lead to loss</a:t>
            </a:r>
            <a:endParaRPr lang="en-GB" sz="3200" dirty="0">
              <a:solidFill>
                <a:srgbClr val="002060"/>
              </a:solidFill>
            </a:endParaRPr>
          </a:p>
        </p:txBody>
      </p:sp>
      <p:grpSp>
        <p:nvGrpSpPr>
          <p:cNvPr id="11" name="Group 10"/>
          <p:cNvGrpSpPr/>
          <p:nvPr/>
        </p:nvGrpSpPr>
        <p:grpSpPr>
          <a:xfrm>
            <a:off x="628867" y="5583573"/>
            <a:ext cx="1578756" cy="1227909"/>
            <a:chOff x="354547" y="188913"/>
            <a:chExt cx="8559266" cy="6763750"/>
          </a:xfrm>
        </p:grpSpPr>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475" y="1420993"/>
              <a:ext cx="8070998" cy="5531670"/>
            </a:xfrm>
            <a:prstGeom prst="rect">
              <a:avLst/>
            </a:prstGeom>
          </p:spPr>
        </p:pic>
        <p:pic>
          <p:nvPicPr>
            <p:cNvPr id="13" name="Picture 4" descr="\\sciaf-dc\common\COMED GENERAL\Communications\New Brand\New Logos\SCIAF_Master_Logos\SCIAF_Master_Logos\RGB\JPG RGB\SCIAF_MasterLogo_FullColour_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Connector 13"/>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15" name="Snip Single Corner Rectangle 14"/>
            <p:cNvSpPr/>
            <p:nvPr/>
          </p:nvSpPr>
          <p:spPr>
            <a:xfrm flipV="1">
              <a:off x="1653449" y="209891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1687177" y="3365862"/>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1687177" y="459053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8" name="Snip Single Corner Rectangle 17"/>
            <p:cNvSpPr/>
            <p:nvPr/>
          </p:nvSpPr>
          <p:spPr>
            <a:xfrm flipV="1">
              <a:off x="5114634" y="4575497"/>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9" name="Snip Single Corner Rectangle 18"/>
            <p:cNvSpPr/>
            <p:nvPr/>
          </p:nvSpPr>
          <p:spPr>
            <a:xfrm flipV="1">
              <a:off x="5137821" y="336586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0" name="Snip Single Corner Rectangle 19"/>
            <p:cNvSpPr/>
            <p:nvPr/>
          </p:nvSpPr>
          <p:spPr>
            <a:xfrm flipV="1">
              <a:off x="5120958" y="2096818"/>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sp>
        <p:nvSpPr>
          <p:cNvPr id="21" name="Rectangle 20">
            <a:hlinkClick r:id="rId6" action="ppaction://hlinksldjump"/>
          </p:cNvPr>
          <p:cNvSpPr/>
          <p:nvPr/>
        </p:nvSpPr>
        <p:spPr>
          <a:xfrm>
            <a:off x="464355" y="5953420"/>
            <a:ext cx="1947664" cy="735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121850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8" name="Snip Single Corner Rectangle 7"/>
          <p:cNvSpPr/>
          <p:nvPr/>
        </p:nvSpPr>
        <p:spPr>
          <a:xfrm flipV="1">
            <a:off x="849086" y="1940224"/>
            <a:ext cx="7509075" cy="3308258"/>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 name="TextBox 1"/>
          <p:cNvSpPr txBox="1"/>
          <p:nvPr/>
        </p:nvSpPr>
        <p:spPr>
          <a:xfrm>
            <a:off x="522514" y="352697"/>
            <a:ext cx="4598126" cy="769441"/>
          </a:xfrm>
          <a:prstGeom prst="rect">
            <a:avLst/>
          </a:prstGeom>
          <a:noFill/>
        </p:spPr>
        <p:txBody>
          <a:bodyPr wrap="square" rtlCol="0">
            <a:spAutoFit/>
          </a:bodyPr>
          <a:lstStyle/>
          <a:p>
            <a:r>
              <a:rPr lang="en-GB" sz="4400" b="1" dirty="0" smtClean="0">
                <a:solidFill>
                  <a:srgbClr val="002060"/>
                </a:solidFill>
              </a:rPr>
              <a:t>Isaiah 1:17</a:t>
            </a:r>
            <a:endParaRPr lang="en-GB" sz="4400" b="1" dirty="0">
              <a:solidFill>
                <a:srgbClr val="002060"/>
              </a:solidFill>
            </a:endParaRPr>
          </a:p>
        </p:txBody>
      </p:sp>
      <p:sp>
        <p:nvSpPr>
          <p:cNvPr id="9" name="TextBox 8"/>
          <p:cNvSpPr txBox="1"/>
          <p:nvPr/>
        </p:nvSpPr>
        <p:spPr>
          <a:xfrm>
            <a:off x="1018903" y="2220686"/>
            <a:ext cx="6622868" cy="1569660"/>
          </a:xfrm>
          <a:prstGeom prst="rect">
            <a:avLst/>
          </a:prstGeom>
          <a:noFill/>
        </p:spPr>
        <p:txBody>
          <a:bodyPr wrap="square" rtlCol="0">
            <a:spAutoFit/>
          </a:bodyPr>
          <a:lstStyle/>
          <a:p>
            <a:r>
              <a:rPr lang="en-GB" sz="3200" dirty="0" smtClean="0">
                <a:solidFill>
                  <a:srgbClr val="002060"/>
                </a:solidFill>
              </a:rPr>
              <a:t>Learn to do good; seek justice, rescue the oppressed, defend the orphan, plead for the widow.</a:t>
            </a:r>
            <a:endParaRPr lang="en-GB" sz="3200" dirty="0">
              <a:solidFill>
                <a:srgbClr val="002060"/>
              </a:solidFill>
            </a:endParaRPr>
          </a:p>
        </p:txBody>
      </p:sp>
      <p:grpSp>
        <p:nvGrpSpPr>
          <p:cNvPr id="10" name="Group 9"/>
          <p:cNvGrpSpPr/>
          <p:nvPr/>
        </p:nvGrpSpPr>
        <p:grpSpPr>
          <a:xfrm>
            <a:off x="628867" y="5583573"/>
            <a:ext cx="1578756" cy="1227909"/>
            <a:chOff x="354547" y="188913"/>
            <a:chExt cx="8559266" cy="6763750"/>
          </a:xfrm>
        </p:grpSpPr>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475" y="1420993"/>
              <a:ext cx="8070998" cy="5531670"/>
            </a:xfrm>
            <a:prstGeom prst="rect">
              <a:avLst/>
            </a:prstGeom>
          </p:spPr>
        </p:pic>
        <p:pic>
          <p:nvPicPr>
            <p:cNvPr id="12" name="Picture 4" descr="\\sciaf-dc\common\COMED GENERAL\Communications\New Brand\New Logos\SCIAF_Master_Logos\SCIAF_Master_Logos\RGB\JPG RGB\SCIAF_MasterLogo_FullColour_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14" name="Snip Single Corner Rectangle 13"/>
            <p:cNvSpPr/>
            <p:nvPr/>
          </p:nvSpPr>
          <p:spPr>
            <a:xfrm flipV="1">
              <a:off x="1653449" y="209891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5" name="Snip Single Corner Rectangle 14"/>
            <p:cNvSpPr/>
            <p:nvPr/>
          </p:nvSpPr>
          <p:spPr>
            <a:xfrm flipV="1">
              <a:off x="1687177" y="3365862"/>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1687177" y="459053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5114634" y="4575497"/>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8" name="Snip Single Corner Rectangle 17"/>
            <p:cNvSpPr/>
            <p:nvPr/>
          </p:nvSpPr>
          <p:spPr>
            <a:xfrm flipV="1">
              <a:off x="5137821" y="336586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9" name="Snip Single Corner Rectangle 18"/>
            <p:cNvSpPr/>
            <p:nvPr/>
          </p:nvSpPr>
          <p:spPr>
            <a:xfrm flipV="1">
              <a:off x="5120958" y="2096818"/>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sp>
        <p:nvSpPr>
          <p:cNvPr id="20" name="Rectangle 19">
            <a:hlinkClick r:id="rId6" action="ppaction://hlinksldjump"/>
          </p:cNvPr>
          <p:cNvSpPr/>
          <p:nvPr/>
        </p:nvSpPr>
        <p:spPr>
          <a:xfrm>
            <a:off x="464355" y="5953420"/>
            <a:ext cx="1947664" cy="735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8032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nip Single Corner Rectangle 8"/>
          <p:cNvSpPr/>
          <p:nvPr/>
        </p:nvSpPr>
        <p:spPr>
          <a:xfrm flipV="1">
            <a:off x="849086" y="1940224"/>
            <a:ext cx="7509075" cy="3308258"/>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373040" y="1270000"/>
            <a:ext cx="8320110"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031965" y="2081574"/>
            <a:ext cx="7053944" cy="3046988"/>
          </a:xfrm>
          <a:prstGeom prst="rect">
            <a:avLst/>
          </a:prstGeom>
        </p:spPr>
        <p:txBody>
          <a:bodyPr wrap="square">
            <a:spAutoFit/>
          </a:bodyPr>
          <a:lstStyle/>
          <a:p>
            <a:r>
              <a:rPr lang="en-GB" sz="3200" i="0" u="none" strike="noStrike" dirty="0" smtClean="0">
                <a:solidFill>
                  <a:srgbClr val="002060"/>
                </a:solidFill>
                <a:effectLst/>
              </a:rPr>
              <a:t>If anyone has material possessions and sees a brother or sister in need but has no pity on them, how can the love of God be in that person? Dear children, let us not love with words or speech but with actions and in truth. </a:t>
            </a:r>
            <a:endParaRPr lang="en-GB" sz="3200" dirty="0">
              <a:solidFill>
                <a:srgbClr val="002060"/>
              </a:solidFill>
            </a:endParaRPr>
          </a:p>
        </p:txBody>
      </p:sp>
      <p:sp>
        <p:nvSpPr>
          <p:cNvPr id="11" name="TextBox 10"/>
          <p:cNvSpPr txBox="1"/>
          <p:nvPr/>
        </p:nvSpPr>
        <p:spPr>
          <a:xfrm>
            <a:off x="373040" y="500559"/>
            <a:ext cx="3219246" cy="769441"/>
          </a:xfrm>
          <a:prstGeom prst="rect">
            <a:avLst/>
          </a:prstGeom>
          <a:noFill/>
        </p:spPr>
        <p:txBody>
          <a:bodyPr wrap="square" rtlCol="0">
            <a:spAutoFit/>
          </a:bodyPr>
          <a:lstStyle/>
          <a:p>
            <a:pPr algn="ctr"/>
            <a:r>
              <a:rPr lang="en-GB" sz="4400" b="1" i="0" u="none" strike="noStrike" dirty="0" smtClean="0">
                <a:solidFill>
                  <a:srgbClr val="002060"/>
                </a:solidFill>
                <a:effectLst/>
              </a:rPr>
              <a:t>1 John 3:17</a:t>
            </a:r>
            <a:endParaRPr lang="en-GB" sz="4400" b="1" dirty="0">
              <a:solidFill>
                <a:srgbClr val="002060"/>
              </a:solidFill>
            </a:endParaRPr>
          </a:p>
        </p:txBody>
      </p:sp>
      <p:grpSp>
        <p:nvGrpSpPr>
          <p:cNvPr id="10" name="Group 9"/>
          <p:cNvGrpSpPr/>
          <p:nvPr/>
        </p:nvGrpSpPr>
        <p:grpSpPr>
          <a:xfrm>
            <a:off x="628867" y="5583573"/>
            <a:ext cx="1578756" cy="1227909"/>
            <a:chOff x="354547" y="188913"/>
            <a:chExt cx="8559266" cy="6763750"/>
          </a:xfrm>
        </p:grpSpPr>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475" y="1420993"/>
              <a:ext cx="8070998" cy="5531670"/>
            </a:xfrm>
            <a:prstGeom prst="rect">
              <a:avLst/>
            </a:prstGeom>
          </p:spPr>
        </p:pic>
        <p:pic>
          <p:nvPicPr>
            <p:cNvPr id="13" name="Picture 4" descr="\\sciaf-dc\common\COMED GENERAL\Communications\New Brand\New Logos\SCIAF_Master_Logos\SCIAF_Master_Logos\RGB\JPG RGB\SCIAF_MasterLogo_FullColour_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Connector 13"/>
            <p:cNvCxnSpPr/>
            <p:nvPr/>
          </p:nvCxnSpPr>
          <p:spPr>
            <a:xfrm flipV="1">
              <a:off x="354547" y="1268413"/>
              <a:ext cx="8321141" cy="932"/>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15" name="Snip Single Corner Rectangle 14"/>
            <p:cNvSpPr/>
            <p:nvPr/>
          </p:nvSpPr>
          <p:spPr>
            <a:xfrm flipV="1">
              <a:off x="1653449" y="209891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6" name="Snip Single Corner Rectangle 15"/>
            <p:cNvSpPr/>
            <p:nvPr/>
          </p:nvSpPr>
          <p:spPr>
            <a:xfrm flipV="1">
              <a:off x="1687177" y="3365862"/>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7" name="Snip Single Corner Rectangle 16"/>
            <p:cNvSpPr/>
            <p:nvPr/>
          </p:nvSpPr>
          <p:spPr>
            <a:xfrm flipV="1">
              <a:off x="1687177" y="4590539"/>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8" name="Snip Single Corner Rectangle 17"/>
            <p:cNvSpPr/>
            <p:nvPr/>
          </p:nvSpPr>
          <p:spPr>
            <a:xfrm flipV="1">
              <a:off x="5114634" y="4575497"/>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19" name="Snip Single Corner Rectangle 18"/>
            <p:cNvSpPr/>
            <p:nvPr/>
          </p:nvSpPr>
          <p:spPr>
            <a:xfrm flipV="1">
              <a:off x="5137821" y="3365861"/>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sp>
          <p:nvSpPr>
            <p:cNvPr id="20" name="Snip Single Corner Rectangle 19"/>
            <p:cNvSpPr/>
            <p:nvPr/>
          </p:nvSpPr>
          <p:spPr>
            <a:xfrm flipV="1">
              <a:off x="5120958" y="2096818"/>
              <a:ext cx="2409099" cy="918601"/>
            </a:xfrm>
            <a:prstGeom prst="snip1Rect">
              <a:avLst/>
            </a:prstGeom>
            <a:solidFill>
              <a:srgbClr val="A7D5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GB" sz="1600" dirty="0">
                <a:solidFill>
                  <a:srgbClr val="3A5382"/>
                </a:solidFill>
                <a:latin typeface="Calibri" panose="020F0502020204030204" pitchFamily="34" charset="0"/>
              </a:endParaRPr>
            </a:p>
          </p:txBody>
        </p:sp>
      </p:grpSp>
      <p:sp>
        <p:nvSpPr>
          <p:cNvPr id="21" name="Rectangle 20">
            <a:hlinkClick r:id="rId6" action="ppaction://hlinksldjump"/>
          </p:cNvPr>
          <p:cNvSpPr/>
          <p:nvPr/>
        </p:nvSpPr>
        <p:spPr>
          <a:xfrm>
            <a:off x="464355" y="5953420"/>
            <a:ext cx="1947664" cy="7358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51378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CDBB180FF70E4F9AAF3F4A24B4682B" ma:contentTypeVersion="11" ma:contentTypeDescription="Create a new document." ma:contentTypeScope="" ma:versionID="ec5b840d85e115b59710c53ca87d40b9">
  <xsd:schema xmlns:xsd="http://www.w3.org/2001/XMLSchema" xmlns:xs="http://www.w3.org/2001/XMLSchema" xmlns:p="http://schemas.microsoft.com/office/2006/metadata/properties" xmlns:ns2="3aeeed41-e4f7-4dc0-b6a5-f015b25a8391" xmlns:ns3="4fdb592e-eed0-45ab-8ab1-beea036d36b1" targetNamespace="http://schemas.microsoft.com/office/2006/metadata/properties" ma:root="true" ma:fieldsID="49aae6d445eaa9404e71ac00e8608fbf" ns2:_="" ns3:_="">
    <xsd:import namespace="3aeeed41-e4f7-4dc0-b6a5-f015b25a8391"/>
    <xsd:import namespace="4fdb592e-eed0-45ab-8ab1-beea036d36b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eeed41-e4f7-4dc0-b6a5-f015b25a83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fdb592e-eed0-45ab-8ab1-beea036d36b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22DAB2C-7A9C-43CF-8869-689C95666057}"/>
</file>

<file path=customXml/itemProps2.xml><?xml version="1.0" encoding="utf-8"?>
<ds:datastoreItem xmlns:ds="http://schemas.openxmlformats.org/officeDocument/2006/customXml" ds:itemID="{A62CCB9E-1506-4040-8C59-3FF43AA9C206}"/>
</file>

<file path=customXml/itemProps3.xml><?xml version="1.0" encoding="utf-8"?>
<ds:datastoreItem xmlns:ds="http://schemas.openxmlformats.org/officeDocument/2006/customXml" ds:itemID="{48E7894A-6A82-4942-9F84-0C313FD22CD2}"/>
</file>

<file path=docProps/app.xml><?xml version="1.0" encoding="utf-8"?>
<Properties xmlns="http://schemas.openxmlformats.org/officeDocument/2006/extended-properties" xmlns:vt="http://schemas.openxmlformats.org/officeDocument/2006/docPropsVTypes">
  <Template>Office Theme</Template>
  <TotalTime>280</TotalTime>
  <Words>2185</Words>
  <Application>Microsoft Office PowerPoint</Application>
  <PresentationFormat>On-screen Show (4:3)</PresentationFormat>
  <Paragraphs>168</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Booker</dc:creator>
  <cp:lastModifiedBy>Mark Booker</cp:lastModifiedBy>
  <cp:revision>32</cp:revision>
  <dcterms:created xsi:type="dcterms:W3CDTF">2020-05-18T12:54:33Z</dcterms:created>
  <dcterms:modified xsi:type="dcterms:W3CDTF">2020-07-15T07:58:51Z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0x010100F9CDBB180FF70E4F9AAF3F4A24B4682B</vt:lpwstr>
  </property>
</Properties>
</file>