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132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0E1CC7-426A-4C0F-B06A-63571A87F070}" type="datetimeFigureOut">
              <a:rPr lang="en-GB" smtClean="0"/>
              <a:t>15/07/2020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BC1D2C-4CB7-49A8-9013-FF45C0C55F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96013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We work in 26 countries across Africa, Asia, Latin America and the Middle East. In 2018 we spent over </a:t>
            </a:r>
            <a:r>
              <a:rPr lang="en-GB" sz="1200" b="1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£7m 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on </a:t>
            </a:r>
            <a:r>
              <a:rPr lang="en-GB" sz="1200" b="1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145 projects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, with </a:t>
            </a:r>
            <a:r>
              <a:rPr lang="en-GB" sz="1200" b="1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75 partner organisations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, in </a:t>
            </a:r>
            <a:r>
              <a:rPr lang="en-GB" sz="1200" b="1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26 countries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, across </a:t>
            </a:r>
            <a:r>
              <a:rPr lang="en-GB" sz="1200" b="1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4 continents</a:t>
            </a:r>
            <a:endParaRPr lang="en-US" altLang="en-US" b="1" dirty="0" smtClean="0"/>
          </a:p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en-GB" altLang="en-US" sz="1600" b="1" u="sng" dirty="0" smtClean="0">
                <a:solidFill>
                  <a:srgbClr val="3A5382"/>
                </a:solidFill>
                <a:latin typeface="Calibri" pitchFamily="34" charset="0"/>
                <a:cs typeface="Rubik Light" pitchFamily="2" charset="-79"/>
              </a:rPr>
              <a:t>Africa</a:t>
            </a:r>
          </a:p>
          <a:p>
            <a:pPr algn="l" eaLnBrk="1" hangingPunct="1">
              <a:spcBef>
                <a:spcPct val="0"/>
              </a:spcBef>
              <a:buNone/>
            </a:pPr>
            <a:r>
              <a:rPr lang="en-GB" sz="1200" dirty="0" smtClean="0">
                <a:solidFill>
                  <a:srgbClr val="3A5382"/>
                </a:solidFill>
                <a:latin typeface="Calibri" panose="020F0502020204030204" pitchFamily="34" charset="0"/>
              </a:rPr>
              <a:t>Burundi, Democratic Republic of Congo, Ethiopia, Malawi, Rwanda, Sierra Leone, South Sudan, Uganda, Zambia, Zimbabwe</a:t>
            </a:r>
          </a:p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en-GB" altLang="en-US" sz="1600" b="1" u="sng" dirty="0" smtClean="0">
                <a:solidFill>
                  <a:srgbClr val="3A5382"/>
                </a:solidFill>
                <a:latin typeface="Calibri" pitchFamily="34" charset="0"/>
                <a:cs typeface="Rubik Light" pitchFamily="2" charset="-79"/>
              </a:rPr>
              <a:t>Asia</a:t>
            </a:r>
          </a:p>
          <a:p>
            <a:pPr algn="l" eaLnBrk="1" hangingPunct="1">
              <a:spcBef>
                <a:spcPct val="0"/>
              </a:spcBef>
              <a:buNone/>
            </a:pPr>
            <a:r>
              <a:rPr lang="en-GB" sz="1200" dirty="0" smtClean="0">
                <a:solidFill>
                  <a:srgbClr val="3A5382"/>
                </a:solidFill>
                <a:latin typeface="Calibri" panose="020F0502020204030204" pitchFamily="34" charset="0"/>
              </a:rPr>
              <a:t>Bangladesh, Burma (Myanmar), Cambodia, India, Nepal, Thailand</a:t>
            </a:r>
          </a:p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en-GB" altLang="en-US" sz="1600" b="1" u="sng" dirty="0" smtClean="0">
                <a:solidFill>
                  <a:srgbClr val="3A5382"/>
                </a:solidFill>
                <a:latin typeface="Calibri" pitchFamily="34" charset="0"/>
                <a:cs typeface="Rubik Light" pitchFamily="2" charset="-79"/>
              </a:rPr>
              <a:t>Latin America</a:t>
            </a:r>
          </a:p>
          <a:p>
            <a:pPr algn="l" eaLnBrk="1" hangingPunct="1">
              <a:spcBef>
                <a:spcPct val="0"/>
              </a:spcBef>
              <a:buNone/>
            </a:pPr>
            <a:r>
              <a:rPr lang="en-GB" sz="1200" dirty="0" smtClean="0">
                <a:solidFill>
                  <a:srgbClr val="3A5382"/>
                </a:solidFill>
                <a:latin typeface="Calibri" panose="020F0502020204030204" pitchFamily="34" charset="0"/>
              </a:rPr>
              <a:t>Antilles, Colombia, Dominican Republic, Ecuador, El Salvador, Haiti, Nicaragua</a:t>
            </a:r>
          </a:p>
          <a:p>
            <a:pPr algn="l" eaLnBrk="1" hangingPunct="1">
              <a:spcBef>
                <a:spcPct val="0"/>
              </a:spcBef>
              <a:buNone/>
            </a:pPr>
            <a:r>
              <a:rPr lang="en-GB" altLang="en-US" sz="1600" b="1" u="sng" dirty="0" smtClean="0">
                <a:solidFill>
                  <a:srgbClr val="3A5382"/>
                </a:solidFill>
                <a:latin typeface="Calibri" pitchFamily="34" charset="0"/>
                <a:cs typeface="Rubik Light" pitchFamily="2" charset="-79"/>
              </a:rPr>
              <a:t>Middle East</a:t>
            </a:r>
            <a:r>
              <a:rPr lang="en-GB" altLang="en-US" sz="1600" b="1" dirty="0" smtClean="0">
                <a:solidFill>
                  <a:srgbClr val="3A5382"/>
                </a:solidFill>
                <a:latin typeface="Calibri" pitchFamily="34" charset="0"/>
                <a:cs typeface="Rubik Light" pitchFamily="2" charset="-79"/>
              </a:rPr>
              <a:t> </a:t>
            </a:r>
          </a:p>
          <a:p>
            <a:pPr algn="l" eaLnBrk="1" hangingPunct="1">
              <a:spcBef>
                <a:spcPct val="0"/>
              </a:spcBef>
              <a:buNone/>
            </a:pPr>
            <a:r>
              <a:rPr lang="en-GB" sz="1200" dirty="0" smtClean="0">
                <a:solidFill>
                  <a:srgbClr val="3A5382"/>
                </a:solidFill>
                <a:latin typeface="Calibri" panose="020F0502020204030204" pitchFamily="34" charset="0"/>
              </a:rPr>
              <a:t>Jordan, Lebanon, Syria</a:t>
            </a:r>
          </a:p>
          <a:p>
            <a:pPr algn="ctr" eaLnBrk="1" hangingPunct="1">
              <a:spcBef>
                <a:spcPct val="0"/>
              </a:spcBef>
              <a:buNone/>
            </a:pPr>
            <a:endParaRPr lang="en-GB" sz="1200" dirty="0" smtClean="0">
              <a:solidFill>
                <a:srgbClr val="3A5382"/>
              </a:solidFill>
              <a:latin typeface="Calibri" panose="020F0502020204030204" pitchFamily="34" charset="0"/>
            </a:endParaRPr>
          </a:p>
          <a:p>
            <a:pPr algn="ctr" eaLnBrk="1" hangingPunct="1">
              <a:spcBef>
                <a:spcPct val="0"/>
              </a:spcBef>
              <a:buNone/>
            </a:pPr>
            <a:endParaRPr lang="en-GB" sz="1200" dirty="0" smtClean="0">
              <a:solidFill>
                <a:srgbClr val="3A5382"/>
              </a:solidFill>
              <a:latin typeface="Calibri" panose="020F0502020204030204" pitchFamily="34" charset="0"/>
            </a:endParaRPr>
          </a:p>
          <a:p>
            <a:pPr algn="l" eaLnBrk="1" hangingPunct="1">
              <a:spcBef>
                <a:spcPct val="0"/>
              </a:spcBef>
              <a:buNone/>
            </a:pPr>
            <a:endParaRPr lang="en-GB" sz="1200" dirty="0" smtClean="0">
              <a:solidFill>
                <a:srgbClr val="3A5382"/>
              </a:solidFill>
              <a:latin typeface="Calibri" panose="020F0502020204030204" pitchFamily="34" charset="0"/>
            </a:endParaRPr>
          </a:p>
          <a:p>
            <a:endParaRPr lang="en-US" altLang="en-US" dirty="0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</a:pPr>
            <a:fld id="{FDC0E95D-A40A-48F9-B742-CE9B9EA27863}" type="slidenum">
              <a:rPr lang="en-GB" altLang="en-US" smtClean="0"/>
              <a:pPr>
                <a:spcBef>
                  <a:spcPct val="0"/>
                </a:spcBef>
              </a:pPr>
              <a:t>1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7060008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7B241-A78C-4E89-96BF-690E984F4933}" type="datetimeFigureOut">
              <a:rPr lang="en-GB" smtClean="0"/>
              <a:t>15/07/2020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5712D-223A-4F20-84CB-1D4CB92D5F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1034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7B241-A78C-4E89-96BF-690E984F4933}" type="datetimeFigureOut">
              <a:rPr lang="en-GB" smtClean="0"/>
              <a:t>15/07/2020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5712D-223A-4F20-84CB-1D4CB92D5F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075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7B241-A78C-4E89-96BF-690E984F4933}" type="datetimeFigureOut">
              <a:rPr lang="en-GB" smtClean="0"/>
              <a:t>15/07/2020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5712D-223A-4F20-84CB-1D4CB92D5F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3073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7B241-A78C-4E89-96BF-690E984F4933}" type="datetimeFigureOut">
              <a:rPr lang="en-GB" smtClean="0"/>
              <a:t>15/07/2020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5712D-223A-4F20-84CB-1D4CB92D5F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15333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7B241-A78C-4E89-96BF-690E984F4933}" type="datetimeFigureOut">
              <a:rPr lang="en-GB" smtClean="0"/>
              <a:t>15/07/2020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5712D-223A-4F20-84CB-1D4CB92D5F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54547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7B241-A78C-4E89-96BF-690E984F4933}" type="datetimeFigureOut">
              <a:rPr lang="en-GB" smtClean="0"/>
              <a:t>15/07/2020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5712D-223A-4F20-84CB-1D4CB92D5F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72570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7B241-A78C-4E89-96BF-690E984F4933}" type="datetimeFigureOut">
              <a:rPr lang="en-GB" smtClean="0"/>
              <a:t>15/07/2020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5712D-223A-4F20-84CB-1D4CB92D5F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5769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7B241-A78C-4E89-96BF-690E984F4933}" type="datetimeFigureOut">
              <a:rPr lang="en-GB" smtClean="0"/>
              <a:t>15/07/2020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5712D-223A-4F20-84CB-1D4CB92D5F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97755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7B241-A78C-4E89-96BF-690E984F4933}" type="datetimeFigureOut">
              <a:rPr lang="en-GB" smtClean="0"/>
              <a:t>15/07/2020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5712D-223A-4F20-84CB-1D4CB92D5F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59048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7B241-A78C-4E89-96BF-690E984F4933}" type="datetimeFigureOut">
              <a:rPr lang="en-GB" smtClean="0"/>
              <a:t>15/07/2020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5712D-223A-4F20-84CB-1D4CB92D5F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54401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7B241-A78C-4E89-96BF-690E984F4933}" type="datetimeFigureOut">
              <a:rPr lang="en-GB" smtClean="0"/>
              <a:t>15/07/2020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5712D-223A-4F20-84CB-1D4CB92D5F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6121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C7B241-A78C-4E89-96BF-690E984F4933}" type="datetimeFigureOut">
              <a:rPr lang="en-GB" smtClean="0"/>
              <a:t>15/07/2020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65712D-223A-4F20-84CB-1D4CB92D5F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0927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 descr="\\sciaf-dc\common\COMED GENERAL\Communications\New Brand\New Logos\SCIAF_Master_Logos\SCIAF_Master_Logos\RGB\JPG RGB\SCIAF_MasterLogo_FullColour_RGB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8639" y="188914"/>
            <a:ext cx="1797049" cy="660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Snip Single Corner Rectangle 8"/>
          <p:cNvSpPr/>
          <p:nvPr/>
        </p:nvSpPr>
        <p:spPr>
          <a:xfrm rot="10800000" flipH="1">
            <a:off x="468313" y="1511979"/>
            <a:ext cx="8139112" cy="4769078"/>
          </a:xfrm>
          <a:prstGeom prst="snip1Rect">
            <a:avLst/>
          </a:prstGeom>
          <a:solidFill>
            <a:srgbClr val="A7D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endParaRPr lang="en-GB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357809" y="1268413"/>
            <a:ext cx="8317879" cy="0"/>
          </a:xfrm>
          <a:prstGeom prst="line">
            <a:avLst/>
          </a:prstGeom>
          <a:ln w="38100">
            <a:solidFill>
              <a:srgbClr val="A7D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1227909" y="1687687"/>
            <a:ext cx="654925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solidFill>
                  <a:srgbClr val="002060"/>
                </a:solidFill>
              </a:rPr>
              <a:t>Dear Father,</a:t>
            </a:r>
          </a:p>
          <a:p>
            <a:pPr algn="ctr"/>
            <a:r>
              <a:rPr lang="en-GB" sz="2800" b="1" dirty="0">
                <a:solidFill>
                  <a:srgbClr val="002060"/>
                </a:solidFill>
              </a:rPr>
              <a:t>We thank you for your son Jesus,</a:t>
            </a:r>
          </a:p>
          <a:p>
            <a:pPr algn="ctr"/>
            <a:r>
              <a:rPr lang="en-GB" sz="2800" b="1" dirty="0">
                <a:solidFill>
                  <a:srgbClr val="002060"/>
                </a:solidFill>
              </a:rPr>
              <a:t>who not only died for us,</a:t>
            </a:r>
          </a:p>
          <a:p>
            <a:pPr algn="ctr"/>
            <a:r>
              <a:rPr lang="en-GB" sz="2800" b="1" dirty="0">
                <a:solidFill>
                  <a:srgbClr val="002060"/>
                </a:solidFill>
              </a:rPr>
              <a:t>but also lived for us.</a:t>
            </a:r>
          </a:p>
          <a:p>
            <a:pPr algn="ctr"/>
            <a:r>
              <a:rPr lang="en-GB" sz="2800" b="1" dirty="0">
                <a:solidFill>
                  <a:srgbClr val="002060"/>
                </a:solidFill>
              </a:rPr>
              <a:t>Setting us a perfect example to follow,</a:t>
            </a:r>
          </a:p>
          <a:p>
            <a:pPr algn="ctr"/>
            <a:r>
              <a:rPr lang="en-GB" sz="2800" b="1" dirty="0">
                <a:solidFill>
                  <a:srgbClr val="002060"/>
                </a:solidFill>
              </a:rPr>
              <a:t>He treated all with respect and dignity.</a:t>
            </a:r>
          </a:p>
          <a:p>
            <a:pPr algn="ctr"/>
            <a:r>
              <a:rPr lang="en-GB" sz="2800" b="1" dirty="0">
                <a:solidFill>
                  <a:srgbClr val="002060"/>
                </a:solidFill>
              </a:rPr>
              <a:t>Help us, as Saint Paul wrote, to </a:t>
            </a:r>
            <a:r>
              <a:rPr lang="en-GB" sz="2800" b="1" dirty="0" smtClean="0">
                <a:solidFill>
                  <a:srgbClr val="002060"/>
                </a:solidFill>
              </a:rPr>
              <a:t>‘imitate Christ’</a:t>
            </a:r>
            <a:endParaRPr lang="en-GB" sz="2800" b="1" dirty="0">
              <a:solidFill>
                <a:srgbClr val="002060"/>
              </a:solidFill>
            </a:endParaRPr>
          </a:p>
          <a:p>
            <a:pPr algn="ctr"/>
            <a:r>
              <a:rPr lang="en-GB" sz="2800" b="1">
                <a:solidFill>
                  <a:srgbClr val="002060"/>
                </a:solidFill>
              </a:rPr>
              <a:t>And </a:t>
            </a:r>
            <a:r>
              <a:rPr lang="en-GB" sz="2800" b="1" smtClean="0">
                <a:solidFill>
                  <a:srgbClr val="002060"/>
                </a:solidFill>
              </a:rPr>
              <a:t>‘walk </a:t>
            </a:r>
            <a:r>
              <a:rPr lang="en-GB" sz="2800" b="1" dirty="0">
                <a:solidFill>
                  <a:srgbClr val="002060"/>
                </a:solidFill>
              </a:rPr>
              <a:t>in the way </a:t>
            </a:r>
            <a:r>
              <a:rPr lang="en-GB" sz="2800" b="1">
                <a:solidFill>
                  <a:srgbClr val="002060"/>
                </a:solidFill>
              </a:rPr>
              <a:t>of </a:t>
            </a:r>
            <a:r>
              <a:rPr lang="en-GB" sz="2800" b="1" smtClean="0">
                <a:solidFill>
                  <a:srgbClr val="002060"/>
                </a:solidFill>
              </a:rPr>
              <a:t>love’.</a:t>
            </a:r>
            <a:endParaRPr lang="en-GB" sz="2800" b="1" dirty="0">
              <a:solidFill>
                <a:srgbClr val="002060"/>
              </a:solidFill>
            </a:endParaRPr>
          </a:p>
          <a:p>
            <a:pPr algn="ctr"/>
            <a:r>
              <a:rPr lang="en-GB" sz="2800" b="1" dirty="0">
                <a:solidFill>
                  <a:srgbClr val="002060"/>
                </a:solidFill>
              </a:rPr>
              <a:t>Amen</a:t>
            </a:r>
          </a:p>
        </p:txBody>
      </p:sp>
    </p:spTree>
    <p:extLst>
      <p:ext uri="{BB962C8B-B14F-4D97-AF65-F5344CB8AC3E}">
        <p14:creationId xmlns:p14="http://schemas.microsoft.com/office/powerpoint/2010/main" val="2147958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9CDBB180FF70E4F9AAF3F4A24B4682B" ma:contentTypeVersion="11" ma:contentTypeDescription="Create a new document." ma:contentTypeScope="" ma:versionID="ec5b840d85e115b59710c53ca87d40b9">
  <xsd:schema xmlns:xsd="http://www.w3.org/2001/XMLSchema" xmlns:xs="http://www.w3.org/2001/XMLSchema" xmlns:p="http://schemas.microsoft.com/office/2006/metadata/properties" xmlns:ns2="3aeeed41-e4f7-4dc0-b6a5-f015b25a8391" xmlns:ns3="4fdb592e-eed0-45ab-8ab1-beea036d36b1" targetNamespace="http://schemas.microsoft.com/office/2006/metadata/properties" ma:root="true" ma:fieldsID="49aae6d445eaa9404e71ac00e8608fbf" ns2:_="" ns3:_="">
    <xsd:import namespace="3aeeed41-e4f7-4dc0-b6a5-f015b25a8391"/>
    <xsd:import namespace="4fdb592e-eed0-45ab-8ab1-beea036d36b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eeed41-e4f7-4dc0-b6a5-f015b25a839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fdb592e-eed0-45ab-8ab1-beea036d36b1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C400A17-C426-4AA1-8C71-047DB2F6DDA1}"/>
</file>

<file path=customXml/itemProps2.xml><?xml version="1.0" encoding="utf-8"?>
<ds:datastoreItem xmlns:ds="http://schemas.openxmlformats.org/officeDocument/2006/customXml" ds:itemID="{53D51FB9-23D8-4CF3-B828-C0020BE721DF}"/>
</file>

<file path=customXml/itemProps3.xml><?xml version="1.0" encoding="utf-8"?>
<ds:datastoreItem xmlns:ds="http://schemas.openxmlformats.org/officeDocument/2006/customXml" ds:itemID="{32EBA9E7-1250-4F81-AD1B-F6FDDAC5D8E9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167</Words>
  <Application>Microsoft Office PowerPoint</Application>
  <PresentationFormat>On-screen Show (4:3)</PresentationFormat>
  <Paragraphs>21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Rubik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Booker</dc:creator>
  <cp:lastModifiedBy>Mark Booker</cp:lastModifiedBy>
  <cp:revision>2</cp:revision>
  <dcterms:created xsi:type="dcterms:W3CDTF">2020-07-02T14:05:03Z</dcterms:created>
  <dcterms:modified xsi:type="dcterms:W3CDTF">2020-07-15T07:53:10Z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0x010100F9CDBB180FF70E4F9AAF3F4A24B4682B</vt:lpwstr>
  </property>
</Properties>
</file>