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embeddedFontLst>
    <p:embeddedFont>
      <p:font typeface="Calibri Light" panose="020F0302020204030204" pitchFamily="34" charset="0"/>
      <p:regular r:id="rId5"/>
      <p:italic r:id="rId6"/>
    </p:embeddedFont>
    <p:embeddedFont>
      <p:font typeface="Calibri" panose="020F0502020204030204" pitchFamily="34" charset="0"/>
      <p:regular r:id="rId7"/>
      <p:bold r:id="rId8"/>
      <p:italic r:id="rId9"/>
      <p:boldItalic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13" autoAdjust="0"/>
    <p:restoredTop sz="72909" autoAdjust="0"/>
  </p:normalViewPr>
  <p:slideViewPr>
    <p:cSldViewPr snapToGrid="0">
      <p:cViewPr varScale="1">
        <p:scale>
          <a:sx n="50" d="100"/>
          <a:sy n="50" d="100"/>
        </p:scale>
        <p:origin x="160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presProps" Target="presProps.xml"/><Relationship Id="rId5" Type="http://schemas.openxmlformats.org/officeDocument/2006/relationships/font" Target="fonts/font1.fntdata"/><Relationship Id="rId15" Type="http://schemas.openxmlformats.org/officeDocument/2006/relationships/customXml" Target="../customXml/item1.xml"/><Relationship Id="rId10" Type="http://schemas.openxmlformats.org/officeDocument/2006/relationships/font" Target="fonts/font6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E04F1-0034-49C8-9DF5-F985DF639605}" type="datetimeFigureOut">
              <a:rPr lang="en-GB" smtClean="0"/>
              <a:t>31/07/2020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D77DE2-D472-4185-A13F-CA1423631D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6521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rgbClr val="3A538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Godfrey, his wife </a:t>
            </a:r>
            <a:r>
              <a:rPr lang="en-GB" sz="1200" dirty="0" err="1" smtClean="0">
                <a:solidFill>
                  <a:srgbClr val="3A538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Swaiba</a:t>
            </a:r>
            <a:r>
              <a:rPr lang="en-GB" sz="1200" dirty="0" smtClean="0">
                <a:solidFill>
                  <a:srgbClr val="3A538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their three young children live in Uganda. </a:t>
            </a:r>
            <a:r>
              <a:rPr lang="en-GB" sz="1200" b="0" dirty="0" smtClean="0">
                <a:solidFill>
                  <a:srgbClr val="3A538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Godfrey attended a SCIAF-funded training course on farming, and he received tools including a watering can and a wheelbarrow.</a:t>
            </a:r>
          </a:p>
          <a:p>
            <a:endParaRPr lang="en-GB" sz="1200" b="1" i="0" u="none" strike="noStrike" kern="1200" baseline="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  <a:p>
            <a:r>
              <a:rPr lang="en-GB" sz="1200" b="1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In a good year, Godfrey makes:</a:t>
            </a:r>
          </a:p>
          <a:p>
            <a:r>
              <a:rPr lang="en-GB" sz="1200" b="1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£420 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from harvesting and selling his own honey</a:t>
            </a:r>
          </a:p>
          <a:p>
            <a:r>
              <a:rPr lang="en-GB" sz="1200" b="1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£1,300 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from selling coffee beans</a:t>
            </a:r>
          </a:p>
          <a:p>
            <a:r>
              <a:rPr lang="en-GB" sz="1200" b="1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£105 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from selling 10 bags of maize</a:t>
            </a:r>
          </a:p>
          <a:p>
            <a:r>
              <a:rPr lang="en-GB" sz="1200" b="1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£108 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from selling vegetables at the market each week</a:t>
            </a:r>
          </a:p>
          <a:p>
            <a:r>
              <a:rPr lang="en-GB" sz="1200" b="1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That's around £160 a month - an incredible 15 times more than he used to make!</a:t>
            </a:r>
            <a:endParaRPr lang="en-GB" altLang="en-US" dirty="0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28CF499D-0CAA-4710-96B5-9D1A13B39D34}" type="slidenum">
              <a:rPr lang="en-GB" altLang="en-US" smtClean="0"/>
              <a:pPr/>
              <a:t>1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2657540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rgbClr val="3A538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Godfrey and </a:t>
            </a:r>
            <a:r>
              <a:rPr lang="en-GB" sz="1200" dirty="0" err="1" smtClean="0">
                <a:solidFill>
                  <a:srgbClr val="3A538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Swaiba</a:t>
            </a:r>
            <a:r>
              <a:rPr lang="en-GB" sz="1200" dirty="0" smtClean="0">
                <a:solidFill>
                  <a:srgbClr val="3A538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now have enough money for food, essentials like clothing and medication, and can pay for the children's school fees. They're also able to save money for the future.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dirty="0" smtClean="0">
              <a:solidFill>
                <a:srgbClr val="3A538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GB" sz="1200" b="1" dirty="0" smtClean="0">
                <a:solidFill>
                  <a:srgbClr val="00BBD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£25 could provide the tools and training a family like Godfrey’s needs to grow their own food.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dirty="0" smtClean="0">
              <a:solidFill>
                <a:srgbClr val="3A538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DA73F6-06B8-40D7-A614-45CDBF63423E}" type="slidenum">
              <a:rPr lang="en-GB" altLang="en-US" smtClean="0"/>
              <a:pPr>
                <a:defRPr/>
              </a:pPr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79341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A19FF-2AC3-4656-8CE7-FA12D1E98DCC}" type="datetimeFigureOut">
              <a:rPr lang="en-GB" smtClean="0"/>
              <a:t>31/07/2020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2E10-A794-4907-862F-0868867579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7130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A19FF-2AC3-4656-8CE7-FA12D1E98DCC}" type="datetimeFigureOut">
              <a:rPr lang="en-GB" smtClean="0"/>
              <a:t>31/07/2020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2E10-A794-4907-862F-0868867579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951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A19FF-2AC3-4656-8CE7-FA12D1E98DCC}" type="datetimeFigureOut">
              <a:rPr lang="en-GB" smtClean="0"/>
              <a:t>31/07/2020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2E10-A794-4907-862F-0868867579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4238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A19FF-2AC3-4656-8CE7-FA12D1E98DCC}" type="datetimeFigureOut">
              <a:rPr lang="en-GB" smtClean="0"/>
              <a:t>31/07/2020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2E10-A794-4907-862F-0868867579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7300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A19FF-2AC3-4656-8CE7-FA12D1E98DCC}" type="datetimeFigureOut">
              <a:rPr lang="en-GB" smtClean="0"/>
              <a:t>31/07/2020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2E10-A794-4907-862F-0868867579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2261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A19FF-2AC3-4656-8CE7-FA12D1E98DCC}" type="datetimeFigureOut">
              <a:rPr lang="en-GB" smtClean="0"/>
              <a:t>31/07/2020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2E10-A794-4907-862F-0868867579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5109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A19FF-2AC3-4656-8CE7-FA12D1E98DCC}" type="datetimeFigureOut">
              <a:rPr lang="en-GB" smtClean="0"/>
              <a:t>31/07/2020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2E10-A794-4907-862F-0868867579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82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A19FF-2AC3-4656-8CE7-FA12D1E98DCC}" type="datetimeFigureOut">
              <a:rPr lang="en-GB" smtClean="0"/>
              <a:t>31/07/2020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2E10-A794-4907-862F-0868867579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91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A19FF-2AC3-4656-8CE7-FA12D1E98DCC}" type="datetimeFigureOut">
              <a:rPr lang="en-GB" smtClean="0"/>
              <a:t>31/07/2020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2E10-A794-4907-862F-0868867579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273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A19FF-2AC3-4656-8CE7-FA12D1E98DCC}" type="datetimeFigureOut">
              <a:rPr lang="en-GB" smtClean="0"/>
              <a:t>31/07/2020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2E10-A794-4907-862F-0868867579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427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A19FF-2AC3-4656-8CE7-FA12D1E98DCC}" type="datetimeFigureOut">
              <a:rPr lang="en-GB" smtClean="0"/>
              <a:t>31/07/2020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2E10-A794-4907-862F-0868867579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6795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A19FF-2AC3-4656-8CE7-FA12D1E98DCC}" type="datetimeFigureOut">
              <a:rPr lang="en-GB" smtClean="0"/>
              <a:t>31/07/2020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2E10-A794-4907-862F-0868867579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6514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" descr="\\sciaf-dc\common\COMED GENERAL\Communications\New Brand\New Logos\SCIAF_Master_Logos\SCIAF_Master_Logos\RGB\JPG RGB\SCIAF_MasterLogo_FullColour_RG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8638" y="188913"/>
            <a:ext cx="2035175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7"/>
          <p:cNvSpPr>
            <a:spLocks noChangeArrowheads="1"/>
          </p:cNvSpPr>
          <p:nvPr/>
        </p:nvSpPr>
        <p:spPr bwMode="auto">
          <a:xfrm>
            <a:off x="249238" y="744538"/>
            <a:ext cx="53635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 dirty="0">
                <a:solidFill>
                  <a:srgbClr val="A7D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Changing lives – </a:t>
            </a:r>
            <a:r>
              <a:rPr lang="en-US" altLang="en-US" sz="2800" dirty="0" smtClean="0">
                <a:solidFill>
                  <a:srgbClr val="A7D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800" dirty="0" smtClean="0">
                <a:solidFill>
                  <a:srgbClr val="A7D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Godfrey </a:t>
            </a:r>
            <a:r>
              <a:rPr lang="en-GB" sz="2800" dirty="0">
                <a:solidFill>
                  <a:srgbClr val="A7D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&amp; </a:t>
            </a:r>
            <a:r>
              <a:rPr lang="en-GB" sz="2800" dirty="0" err="1" smtClean="0">
                <a:solidFill>
                  <a:srgbClr val="A7D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Swaiba</a:t>
            </a:r>
            <a:endParaRPr lang="en-GB" altLang="en-US" sz="2800" dirty="0">
              <a:solidFill>
                <a:srgbClr val="A7D5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438411" y="1267758"/>
            <a:ext cx="8237277" cy="655"/>
          </a:xfrm>
          <a:prstGeom prst="line">
            <a:avLst/>
          </a:prstGeom>
          <a:ln w="38100">
            <a:solidFill>
              <a:srgbClr val="A7D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72989" y="1502369"/>
            <a:ext cx="323987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>
                <a:solidFill>
                  <a:srgbClr val="3A538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Godfrey </a:t>
            </a:r>
            <a:r>
              <a:rPr lang="en-GB" sz="2000" b="1" dirty="0" smtClean="0">
                <a:solidFill>
                  <a:srgbClr val="3A538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attended a SCIAF-funded </a:t>
            </a:r>
            <a:r>
              <a:rPr lang="en-GB" sz="2000" b="1" dirty="0">
                <a:solidFill>
                  <a:srgbClr val="3A538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training </a:t>
            </a:r>
            <a:r>
              <a:rPr lang="en-GB" sz="2000" b="1" dirty="0" smtClean="0">
                <a:solidFill>
                  <a:srgbClr val="3A538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course </a:t>
            </a:r>
            <a:r>
              <a:rPr lang="en-GB" sz="2000" b="1" dirty="0">
                <a:solidFill>
                  <a:srgbClr val="3A538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</a:t>
            </a:r>
            <a:r>
              <a:rPr lang="en-GB" sz="2000" b="1" dirty="0" smtClean="0">
                <a:solidFill>
                  <a:srgbClr val="3A538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farming, and he received tools including </a:t>
            </a:r>
            <a:r>
              <a:rPr lang="en-GB" sz="2000" b="1" dirty="0">
                <a:solidFill>
                  <a:srgbClr val="3A538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watering </a:t>
            </a:r>
            <a:r>
              <a:rPr lang="en-GB" sz="2000" b="1" dirty="0" smtClean="0">
                <a:solidFill>
                  <a:srgbClr val="3A538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 and </a:t>
            </a:r>
            <a:r>
              <a:rPr lang="en-GB" sz="2000" b="1" dirty="0">
                <a:solidFill>
                  <a:srgbClr val="3A538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n-GB" sz="2000" b="1" dirty="0" smtClean="0">
                <a:solidFill>
                  <a:srgbClr val="3A538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wheelbarrow.</a:t>
            </a:r>
            <a:endParaRPr lang="en-GB" sz="2000" b="1" dirty="0">
              <a:solidFill>
                <a:srgbClr val="3A538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788229" y="4927949"/>
            <a:ext cx="491121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>
                <a:solidFill>
                  <a:srgbClr val="3A538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the skills and tools he </a:t>
            </a:r>
            <a:r>
              <a:rPr lang="en-GB" sz="2000" b="1" dirty="0" smtClean="0">
                <a:solidFill>
                  <a:srgbClr val="3A538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received, Godfrey began </a:t>
            </a:r>
            <a:r>
              <a:rPr lang="en-GB" sz="2000" b="1" dirty="0">
                <a:solidFill>
                  <a:srgbClr val="3A538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grow </a:t>
            </a:r>
            <a:r>
              <a:rPr lang="en-GB" sz="2000" b="1" dirty="0" smtClean="0">
                <a:solidFill>
                  <a:srgbClr val="3A538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maize and coffee beans and started his own vegetable garden. </a:t>
            </a:r>
          </a:p>
          <a:p>
            <a:pPr algn="ctr"/>
            <a:endParaRPr lang="en-GB" sz="800" b="1" dirty="0">
              <a:solidFill>
                <a:srgbClr val="3A538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sz="2000" b="1" dirty="0" smtClean="0">
                <a:solidFill>
                  <a:srgbClr val="3A538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Using his new skills he also started bee keeping.</a:t>
            </a:r>
            <a:endParaRPr lang="en-GB" sz="2000" b="1" dirty="0">
              <a:solidFill>
                <a:srgbClr val="3A538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1172" y="1420072"/>
            <a:ext cx="5041839" cy="335490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98" t="8332" r="22369"/>
          <a:stretch/>
        </p:blipFill>
        <p:spPr>
          <a:xfrm>
            <a:off x="249237" y="3201915"/>
            <a:ext cx="3263625" cy="3452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693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9238" y="4303800"/>
            <a:ext cx="47146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i="1" dirty="0">
                <a:solidFill>
                  <a:srgbClr val="A7D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“Our lives have changed a lot. I </a:t>
            </a:r>
            <a:r>
              <a:rPr lang="en-GB" sz="2000" b="1" i="1" dirty="0" smtClean="0">
                <a:solidFill>
                  <a:srgbClr val="A7D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feel safe </a:t>
            </a:r>
            <a:r>
              <a:rPr lang="en-GB" sz="2000" b="1" i="1" dirty="0">
                <a:solidFill>
                  <a:srgbClr val="A7D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happy. Thank you so much </a:t>
            </a:r>
            <a:r>
              <a:rPr lang="en-GB" sz="2000" b="1" i="1" dirty="0" smtClean="0">
                <a:solidFill>
                  <a:srgbClr val="A7D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the support </a:t>
            </a:r>
            <a:r>
              <a:rPr lang="en-GB" sz="2000" b="1" i="1" dirty="0">
                <a:solidFill>
                  <a:srgbClr val="A7D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 Scotland – it’s </a:t>
            </a:r>
            <a:r>
              <a:rPr lang="en-GB" sz="2000" b="1" i="1" dirty="0" smtClean="0">
                <a:solidFill>
                  <a:srgbClr val="A7D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really transformed </a:t>
            </a:r>
            <a:r>
              <a:rPr lang="en-GB" sz="2000" b="1" i="1" dirty="0">
                <a:solidFill>
                  <a:srgbClr val="A7D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our lives. The </a:t>
            </a:r>
            <a:r>
              <a:rPr lang="en-GB" sz="2000" b="1" i="1" dirty="0" smtClean="0">
                <a:solidFill>
                  <a:srgbClr val="A7D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community now </a:t>
            </a:r>
            <a:r>
              <a:rPr lang="en-GB" sz="2000" b="1" i="1" dirty="0">
                <a:solidFill>
                  <a:srgbClr val="A7D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see our family as role models.”</a:t>
            </a:r>
          </a:p>
          <a:p>
            <a:pPr algn="r"/>
            <a:r>
              <a:rPr lang="en-GB" sz="2000" dirty="0">
                <a:solidFill>
                  <a:srgbClr val="A7D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 </a:t>
            </a:r>
            <a:r>
              <a:rPr lang="en-GB" sz="2000" dirty="0" err="1">
                <a:solidFill>
                  <a:srgbClr val="A7D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Swaiba</a:t>
            </a:r>
            <a:endParaRPr lang="en-GB" sz="2000" dirty="0">
              <a:solidFill>
                <a:srgbClr val="A7D5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9237" y="1599546"/>
            <a:ext cx="471464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3A538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Godfrey and </a:t>
            </a:r>
            <a:r>
              <a:rPr lang="en-GB" sz="2400" b="1" dirty="0" err="1">
                <a:solidFill>
                  <a:srgbClr val="3A538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Swaiba</a:t>
            </a:r>
            <a:r>
              <a:rPr lang="en-GB" sz="2400" b="1" dirty="0">
                <a:solidFill>
                  <a:srgbClr val="3A538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now have </a:t>
            </a:r>
            <a:r>
              <a:rPr lang="en-GB" sz="2400" b="1" dirty="0" smtClean="0">
                <a:solidFill>
                  <a:srgbClr val="3A538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enough money </a:t>
            </a:r>
            <a:r>
              <a:rPr lang="en-GB" sz="2400" b="1" dirty="0">
                <a:solidFill>
                  <a:srgbClr val="3A538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food, essentials like clothing </a:t>
            </a:r>
            <a:r>
              <a:rPr lang="en-GB" sz="2400" b="1" dirty="0" smtClean="0">
                <a:solidFill>
                  <a:srgbClr val="3A538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medication</a:t>
            </a:r>
            <a:r>
              <a:rPr lang="en-GB" sz="2400" b="1" dirty="0">
                <a:solidFill>
                  <a:srgbClr val="3A538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and can pay for the </a:t>
            </a:r>
            <a:r>
              <a:rPr lang="en-GB" sz="2400" b="1" dirty="0" smtClean="0">
                <a:solidFill>
                  <a:srgbClr val="3A538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children's school </a:t>
            </a:r>
            <a:r>
              <a:rPr lang="en-GB" sz="2400" b="1" dirty="0">
                <a:solidFill>
                  <a:srgbClr val="3A538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fees. T</a:t>
            </a:r>
            <a:r>
              <a:rPr lang="en-GB" sz="2400" b="1" dirty="0" smtClean="0">
                <a:solidFill>
                  <a:srgbClr val="3A538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hey're </a:t>
            </a:r>
            <a:r>
              <a:rPr lang="en-GB" sz="2400" b="1" dirty="0">
                <a:solidFill>
                  <a:srgbClr val="3A538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also able to save </a:t>
            </a:r>
            <a:r>
              <a:rPr lang="en-GB" sz="2400" b="1" dirty="0" smtClean="0">
                <a:solidFill>
                  <a:srgbClr val="3A538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money for </a:t>
            </a:r>
            <a:r>
              <a:rPr lang="en-GB" sz="2400" b="1" dirty="0">
                <a:solidFill>
                  <a:srgbClr val="3A538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future.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46" t="22570" r="16884" b="3261"/>
          <a:stretch/>
        </p:blipFill>
        <p:spPr>
          <a:xfrm>
            <a:off x="5201391" y="1540635"/>
            <a:ext cx="3474297" cy="436833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341813" y="5981182"/>
            <a:ext cx="43338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400" b="1" dirty="0">
                <a:solidFill>
                  <a:srgbClr val="00BBD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£</a:t>
            </a:r>
            <a:r>
              <a:rPr lang="en-GB" sz="1400" b="1" dirty="0" smtClean="0">
                <a:solidFill>
                  <a:srgbClr val="00BBD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25 could </a:t>
            </a:r>
            <a:r>
              <a:rPr lang="en-GB" sz="1400" b="1" dirty="0">
                <a:solidFill>
                  <a:srgbClr val="00BBD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provide the tools </a:t>
            </a:r>
            <a:r>
              <a:rPr lang="en-GB" sz="1400" b="1" dirty="0" smtClean="0">
                <a:solidFill>
                  <a:srgbClr val="00BBD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training </a:t>
            </a:r>
          </a:p>
          <a:p>
            <a:pPr algn="r"/>
            <a:r>
              <a:rPr lang="en-GB" sz="1400" b="1" dirty="0" smtClean="0">
                <a:solidFill>
                  <a:srgbClr val="00BBD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n-GB" sz="1400" b="1" dirty="0">
                <a:solidFill>
                  <a:srgbClr val="00BBD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family needs to </a:t>
            </a:r>
            <a:r>
              <a:rPr lang="en-GB" sz="1400" b="1" dirty="0" smtClean="0">
                <a:solidFill>
                  <a:srgbClr val="00BBD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grow their </a:t>
            </a:r>
            <a:r>
              <a:rPr lang="en-GB" sz="1400" b="1" dirty="0">
                <a:solidFill>
                  <a:srgbClr val="00BBD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own food. </a:t>
            </a:r>
          </a:p>
        </p:txBody>
      </p:sp>
      <p:pic>
        <p:nvPicPr>
          <p:cNvPr id="8" name="Picture 3" descr="\\sciaf-dc\common\COMED GENERAL\Communications\New Brand\New Logos\SCIAF_Master_Logos\SCIAF_Master_Logos\RGB\JPG RGB\SCIAF_MasterLogo_FullColour_RG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8638" y="188913"/>
            <a:ext cx="2035175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249238" y="744538"/>
            <a:ext cx="53635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 dirty="0">
                <a:solidFill>
                  <a:srgbClr val="A7D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Changing lives – </a:t>
            </a:r>
            <a:r>
              <a:rPr lang="en-US" altLang="en-US" sz="2800" dirty="0" smtClean="0">
                <a:solidFill>
                  <a:srgbClr val="A7D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800" dirty="0" smtClean="0">
                <a:solidFill>
                  <a:srgbClr val="A7D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Godfrey </a:t>
            </a:r>
            <a:r>
              <a:rPr lang="en-GB" sz="2800" dirty="0">
                <a:solidFill>
                  <a:srgbClr val="A7D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&amp; </a:t>
            </a:r>
            <a:r>
              <a:rPr lang="en-GB" sz="2800" dirty="0" err="1" smtClean="0">
                <a:solidFill>
                  <a:srgbClr val="A7D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Swaiba</a:t>
            </a:r>
            <a:endParaRPr lang="en-GB" altLang="en-US" sz="2800" dirty="0">
              <a:solidFill>
                <a:srgbClr val="A7D5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249238" y="1268413"/>
            <a:ext cx="8426450" cy="0"/>
          </a:xfrm>
          <a:prstGeom prst="line">
            <a:avLst/>
          </a:prstGeom>
          <a:ln w="38100">
            <a:solidFill>
              <a:srgbClr val="A7D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2" descr="I:\COMED GENERAL\Communications\New Brand\Icons\Icons JPEG\AA_Icon_Examples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201391" y="5915952"/>
            <a:ext cx="408180" cy="745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7841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9CDBB180FF70E4F9AAF3F4A24B4682B" ma:contentTypeVersion="11" ma:contentTypeDescription="Create a new document." ma:contentTypeScope="" ma:versionID="ec5b840d85e115b59710c53ca87d40b9">
  <xsd:schema xmlns:xsd="http://www.w3.org/2001/XMLSchema" xmlns:xs="http://www.w3.org/2001/XMLSchema" xmlns:p="http://schemas.microsoft.com/office/2006/metadata/properties" xmlns:ns2="3aeeed41-e4f7-4dc0-b6a5-f015b25a8391" xmlns:ns3="4fdb592e-eed0-45ab-8ab1-beea036d36b1" targetNamespace="http://schemas.microsoft.com/office/2006/metadata/properties" ma:root="true" ma:fieldsID="49aae6d445eaa9404e71ac00e8608fbf" ns2:_="" ns3:_="">
    <xsd:import namespace="3aeeed41-e4f7-4dc0-b6a5-f015b25a8391"/>
    <xsd:import namespace="4fdb592e-eed0-45ab-8ab1-beea036d36b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eeed41-e4f7-4dc0-b6a5-f015b25a839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db592e-eed0-45ab-8ab1-beea036d36b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5C51286-CEB1-4EA1-B4EF-C5FD4D13D933}"/>
</file>

<file path=customXml/itemProps2.xml><?xml version="1.0" encoding="utf-8"?>
<ds:datastoreItem xmlns:ds="http://schemas.openxmlformats.org/officeDocument/2006/customXml" ds:itemID="{7F380ECF-15A6-4B07-B0BA-0951999AEBAD}"/>
</file>

<file path=customXml/itemProps3.xml><?xml version="1.0" encoding="utf-8"?>
<ds:datastoreItem xmlns:ds="http://schemas.openxmlformats.org/officeDocument/2006/customXml" ds:itemID="{C2FF91CF-087D-4CC9-A325-8B80DDA24D00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310</Words>
  <Application>Microsoft Office PowerPoint</Application>
  <PresentationFormat>On-screen Show (4:3)</PresentationFormat>
  <Paragraphs>24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 Light</vt:lpstr>
      <vt:lpstr>Calibri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Booker</dc:creator>
  <cp:lastModifiedBy>Rachel Krofcheck</cp:lastModifiedBy>
  <cp:revision>4</cp:revision>
  <dcterms:created xsi:type="dcterms:W3CDTF">2020-04-16T10:03:30Z</dcterms:created>
  <dcterms:modified xsi:type="dcterms:W3CDTF">2020-07-31T13:01:48Z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0x010100F9CDBB180FF70E4F9AAF3F4A24B4682B</vt:lpwstr>
  </property>
</Properties>
</file>