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6" r:id="rId2"/>
    <p:sldId id="261" r:id="rId3"/>
    <p:sldId id="260" r:id="rId4"/>
    <p:sldId id="259"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1649" autoAdjust="0"/>
  </p:normalViewPr>
  <p:slideViewPr>
    <p:cSldViewPr snapToGrid="0">
      <p:cViewPr varScale="1">
        <p:scale>
          <a:sx n="42" d="100"/>
          <a:sy n="42" d="100"/>
        </p:scale>
        <p:origin x="2004" y="44"/>
      </p:cViewPr>
      <p:guideLst/>
    </p:cSldViewPr>
  </p:slideViewPr>
  <p:notesTextViewPr>
    <p:cViewPr>
      <p:scale>
        <a:sx n="1" d="1"/>
        <a:sy n="1" d="1"/>
      </p:scale>
      <p:origin x="0" y="-28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E517FD-EF89-4D68-8596-538D6F8ABD59}" type="datetimeFigureOut">
              <a:rPr lang="en-GB" smtClean="0"/>
              <a:t>06/05/2020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7936FC-AA96-48D1-B44B-47C6E98B65B0}" type="slidenum">
              <a:rPr lang="en-GB" smtClean="0"/>
              <a:t>‹#›</a:t>
            </a:fld>
            <a:endParaRPr lang="en-GB"/>
          </a:p>
        </p:txBody>
      </p:sp>
    </p:spTree>
    <p:extLst>
      <p:ext uri="{BB962C8B-B14F-4D97-AF65-F5344CB8AC3E}">
        <p14:creationId xmlns:p14="http://schemas.microsoft.com/office/powerpoint/2010/main" val="581734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7936FC-AA96-48D1-B44B-47C6E98B65B0}" type="slidenum">
              <a:rPr lang="en-GB" smtClean="0"/>
              <a:t>1</a:t>
            </a:fld>
            <a:endParaRPr lang="en-GB"/>
          </a:p>
        </p:txBody>
      </p:sp>
    </p:spTree>
    <p:extLst>
      <p:ext uri="{BB962C8B-B14F-4D97-AF65-F5344CB8AC3E}">
        <p14:creationId xmlns:p14="http://schemas.microsoft.com/office/powerpoint/2010/main" val="130013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SCIAF (the Scottish Catholic International Aid Fund) draws on the example Jesus sets in the Gospels as a foundation for how to act. We are nourished by the Scripture that we hear and inspired to help the poorest free themselves from poverty by equipping them with the tools they need to survive and thrive. Here in Scotland we put pressure on governments and big business to change the political and social systems that keep people in poverty.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 </a:t>
            </a:r>
            <a:r>
              <a:rPr lang="en-GB" sz="1200" kern="1200" dirty="0" smtClean="0">
                <a:solidFill>
                  <a:schemeClr val="tx1"/>
                </a:solidFill>
                <a:effectLst/>
                <a:latin typeface="+mn-lt"/>
                <a:ea typeface="+mn-ea"/>
                <a:cs typeface="+mn-cs"/>
              </a:rPr>
              <a:t>began our work in 1965, and it has taken a lot of patience to see the seeds that God has planted grow to fulfilment!</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2018 we helped over 2.7 million people in 26 countries across 4 continents. Together with our partners, we are working to help families in need improve their lives.</a:t>
            </a:r>
          </a:p>
          <a:p>
            <a:pPr lvl="0"/>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We help families free themselves from hunger by providing seeds, tools and training to help people grow enough food to eat and have extra to sell at market. </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We help people learn new skills like dressmaking to earn an income. </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We support people to stand up for their human rights. </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We provide emergency response when disaster strikes.</a:t>
            </a:r>
          </a:p>
          <a:p>
            <a:endParaRPr lang="en-GB" dirty="0"/>
          </a:p>
        </p:txBody>
      </p:sp>
      <p:sp>
        <p:nvSpPr>
          <p:cNvPr id="4" name="Slide Number Placeholder 3"/>
          <p:cNvSpPr>
            <a:spLocks noGrp="1"/>
          </p:cNvSpPr>
          <p:nvPr>
            <p:ph type="sldNum" sz="quarter" idx="10"/>
          </p:nvPr>
        </p:nvSpPr>
        <p:spPr/>
        <p:txBody>
          <a:bodyPr/>
          <a:lstStyle/>
          <a:p>
            <a:pPr>
              <a:defRPr/>
            </a:pPr>
            <a:fld id="{57DA73F6-06B8-40D7-A614-45CDBF63423E}" type="slidenum">
              <a:rPr lang="en-GB" altLang="en-US" smtClean="0"/>
              <a:pPr>
                <a:defRPr/>
              </a:pPr>
              <a:t>2</a:t>
            </a:fld>
            <a:endParaRPr lang="en-GB" altLang="en-US"/>
          </a:p>
        </p:txBody>
      </p:sp>
    </p:spTree>
    <p:extLst>
      <p:ext uri="{BB962C8B-B14F-4D97-AF65-F5344CB8AC3E}">
        <p14:creationId xmlns:p14="http://schemas.microsoft.com/office/powerpoint/2010/main" val="1647235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smtClean="0">
                <a:solidFill>
                  <a:schemeClr val="tx1"/>
                </a:solidFill>
                <a:effectLst/>
                <a:latin typeface="+mn-lt"/>
                <a:ea typeface="+mn-ea"/>
                <a:cs typeface="+mn-cs"/>
              </a:rPr>
              <a:t>David </a:t>
            </a:r>
            <a:r>
              <a:rPr lang="en-GB" sz="1200" kern="1200" dirty="0" err="1" smtClean="0">
                <a:solidFill>
                  <a:schemeClr val="tx1"/>
                </a:solidFill>
                <a:effectLst/>
                <a:latin typeface="+mn-lt"/>
                <a:ea typeface="+mn-ea"/>
                <a:cs typeface="+mn-cs"/>
              </a:rPr>
              <a:t>Munyindeyi</a:t>
            </a:r>
            <a:r>
              <a:rPr lang="en-GB" sz="1200" kern="1200" dirty="0" smtClean="0">
                <a:solidFill>
                  <a:schemeClr val="tx1"/>
                </a:solidFill>
                <a:effectLst/>
                <a:latin typeface="+mn-lt"/>
                <a:ea typeface="+mn-ea"/>
                <a:cs typeface="+mn-cs"/>
              </a:rPr>
              <a:t> and his family live in </a:t>
            </a:r>
            <a:r>
              <a:rPr lang="en-GB" sz="1200" kern="1200" dirty="0" err="1" smtClean="0">
                <a:solidFill>
                  <a:schemeClr val="tx1"/>
                </a:solidFill>
                <a:effectLst/>
                <a:latin typeface="+mn-lt"/>
                <a:ea typeface="+mn-ea"/>
                <a:cs typeface="+mn-cs"/>
              </a:rPr>
              <a:t>Mongu</a:t>
            </a:r>
            <a:r>
              <a:rPr lang="en-GB" sz="1200" kern="1200" dirty="0" smtClean="0">
                <a:solidFill>
                  <a:schemeClr val="tx1"/>
                </a:solidFill>
                <a:effectLst/>
                <a:latin typeface="+mn-lt"/>
                <a:ea typeface="+mn-ea"/>
                <a:cs typeface="+mn-cs"/>
              </a:rPr>
              <a:t>, a remote area in western Zambia where they grow their own food to survive. David received seeds, tools and training that have helped him adapt to the impact of climate change and to improve the quality of his soil. He now grows a larger variety of vegetables and nuts, and his family eat the food they grow and are able to sell extra produce to earn a little money.</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David said,</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“Before we were helped I lacked farming knowledge. I grew very little and didn’t have enough food. I only grew enough to last for four months. It made me sad that my children went hungry”.</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With </a:t>
            </a:r>
            <a:r>
              <a:rPr lang="en-GB" sz="1200" kern="1200" dirty="0" smtClean="0">
                <a:solidFill>
                  <a:schemeClr val="tx1"/>
                </a:solidFill>
                <a:effectLst/>
                <a:latin typeface="+mn-lt"/>
                <a:ea typeface="+mn-ea"/>
                <a:cs typeface="+mn-cs"/>
              </a:rPr>
              <a:t>SCIAF’s help David’s harvests now help him to feed his family all year round. David told us that he takes his children to their land so that they learn the skills that have changed their lives.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David told us: “It’s changed our lives. Hunger isn’t such a big problem now. I feel delighted to be able to provide for my family. I hope my children have a better life, starting from now. I’d love them to make use of the skills we’ve learned so that they can be independent and won’t have to struggle the way we did.”</a:t>
            </a:r>
          </a:p>
          <a:p>
            <a:pPr marL="0" marR="0" indent="0" algn="l" defTabSz="914400" rtl="0" eaLnBrk="1" fontAlgn="auto" latinLnBrk="0" hangingPunct="1">
              <a:lnSpc>
                <a:spcPct val="100000"/>
              </a:lnSpc>
              <a:spcBef>
                <a:spcPts val="0"/>
              </a:spcBef>
              <a:spcAft>
                <a:spcPts val="0"/>
              </a:spcAft>
              <a:buClrTx/>
              <a:buSzTx/>
              <a:buFontTx/>
              <a:buNone/>
              <a:tabLst/>
              <a:defRPr/>
            </a:pPr>
            <a:endParaRPr lang="en-GB" altLang="en-US" sz="1200" baseline="0" dirty="0" smtClean="0">
              <a:solidFill>
                <a:srgbClr val="3A5382"/>
              </a:solidFill>
              <a:latin typeface="Calibri" pitchFamily="34" charset="0"/>
              <a:cs typeface="Rubik" pitchFamily="2" charset="-79"/>
            </a:endParaRPr>
          </a:p>
        </p:txBody>
      </p:sp>
      <p:sp>
        <p:nvSpPr>
          <p:cNvPr id="317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3965831-FA46-4B4D-8C2B-26F8EF6A3798}" type="slidenum">
              <a:rPr lang="en-GB" altLang="en-US" smtClean="0"/>
              <a:pPr/>
              <a:t>3</a:t>
            </a:fld>
            <a:endParaRPr lang="en-GB" altLang="en-US" smtClean="0"/>
          </a:p>
        </p:txBody>
      </p:sp>
    </p:spTree>
    <p:extLst>
      <p:ext uri="{BB962C8B-B14F-4D97-AF65-F5344CB8AC3E}">
        <p14:creationId xmlns:p14="http://schemas.microsoft.com/office/powerpoint/2010/main" val="1688168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smtClean="0">
                <a:solidFill>
                  <a:schemeClr val="tx1"/>
                </a:solidFill>
                <a:effectLst/>
                <a:latin typeface="+mn-lt"/>
                <a:ea typeface="+mn-ea"/>
                <a:cs typeface="+mn-cs"/>
              </a:rPr>
              <a:t>This is Maria, a member of the </a:t>
            </a:r>
            <a:r>
              <a:rPr lang="en-GB" sz="1200" kern="1200" dirty="0" err="1" smtClean="0">
                <a:solidFill>
                  <a:schemeClr val="tx1"/>
                </a:solidFill>
                <a:effectLst/>
                <a:latin typeface="+mn-lt"/>
                <a:ea typeface="+mn-ea"/>
                <a:cs typeface="+mn-cs"/>
              </a:rPr>
              <a:t>Emberá</a:t>
            </a:r>
            <a:r>
              <a:rPr lang="en-GB" sz="1200" kern="1200" dirty="0" smtClean="0">
                <a:solidFill>
                  <a:schemeClr val="tx1"/>
                </a:solidFill>
                <a:effectLst/>
                <a:latin typeface="+mn-lt"/>
                <a:ea typeface="+mn-ea"/>
                <a:cs typeface="+mn-cs"/>
              </a:rPr>
              <a:t> tribe. The </a:t>
            </a:r>
            <a:r>
              <a:rPr lang="en-GB" sz="1200" kern="1200" dirty="0" err="1" smtClean="0">
                <a:solidFill>
                  <a:schemeClr val="tx1"/>
                </a:solidFill>
                <a:effectLst/>
                <a:latin typeface="+mn-lt"/>
                <a:ea typeface="+mn-ea"/>
                <a:cs typeface="+mn-cs"/>
              </a:rPr>
              <a:t>Emberá</a:t>
            </a:r>
            <a:r>
              <a:rPr lang="en-GB" sz="1200" kern="1200" dirty="0" smtClean="0">
                <a:solidFill>
                  <a:schemeClr val="tx1"/>
                </a:solidFill>
                <a:effectLst/>
                <a:latin typeface="+mn-lt"/>
                <a:ea typeface="+mn-ea"/>
                <a:cs typeface="+mn-cs"/>
              </a:rPr>
              <a:t> people are native (or indigenous) to Chocó, Colombia. This means that they were the first people to live there. The land is very important to the </a:t>
            </a:r>
            <a:r>
              <a:rPr lang="en-GB" sz="1200" kern="1200" dirty="0" err="1" smtClean="0">
                <a:solidFill>
                  <a:schemeClr val="tx1"/>
                </a:solidFill>
                <a:effectLst/>
                <a:latin typeface="+mn-lt"/>
                <a:ea typeface="+mn-ea"/>
                <a:cs typeface="+mn-cs"/>
              </a:rPr>
              <a:t>Emberá</a:t>
            </a:r>
            <a:r>
              <a:rPr lang="en-GB" sz="1200" kern="1200" dirty="0" smtClean="0">
                <a:solidFill>
                  <a:schemeClr val="tx1"/>
                </a:solidFill>
                <a:effectLst/>
                <a:latin typeface="+mn-lt"/>
                <a:ea typeface="+mn-ea"/>
                <a:cs typeface="+mn-cs"/>
              </a:rPr>
              <a:t> people and they look after it well because they survive off what their land provides for them, especially the vital </a:t>
            </a:r>
            <a:r>
              <a:rPr lang="en-GB" sz="1200" kern="1200" dirty="0" err="1" smtClean="0">
                <a:solidFill>
                  <a:schemeClr val="tx1"/>
                </a:solidFill>
                <a:effectLst/>
                <a:latin typeface="+mn-lt"/>
                <a:ea typeface="+mn-ea"/>
                <a:cs typeface="+mn-cs"/>
              </a:rPr>
              <a:t>Atrato</a:t>
            </a:r>
            <a:r>
              <a:rPr lang="en-GB" sz="1200" kern="1200" dirty="0" smtClean="0">
                <a:solidFill>
                  <a:schemeClr val="tx1"/>
                </a:solidFill>
                <a:effectLst/>
                <a:latin typeface="+mn-lt"/>
                <a:ea typeface="+mn-ea"/>
                <a:cs typeface="+mn-cs"/>
              </a:rPr>
              <a:t> River.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But </a:t>
            </a:r>
            <a:r>
              <a:rPr lang="en-GB" sz="1200" kern="1200" dirty="0" smtClean="0">
                <a:solidFill>
                  <a:schemeClr val="tx1"/>
                </a:solidFill>
                <a:effectLst/>
                <a:latin typeface="+mn-lt"/>
                <a:ea typeface="+mn-ea"/>
                <a:cs typeface="+mn-cs"/>
              </a:rPr>
              <a:t>the </a:t>
            </a:r>
            <a:r>
              <a:rPr lang="en-GB" sz="1200" kern="1200" dirty="0" err="1" smtClean="0">
                <a:solidFill>
                  <a:schemeClr val="tx1"/>
                </a:solidFill>
                <a:effectLst/>
                <a:latin typeface="+mn-lt"/>
                <a:ea typeface="+mn-ea"/>
                <a:cs typeface="+mn-cs"/>
              </a:rPr>
              <a:t>Emberá</a:t>
            </a:r>
            <a:r>
              <a:rPr lang="en-GB"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way of life is threatened as rich landowners, big companies and armed groups </a:t>
            </a:r>
            <a:r>
              <a:rPr lang="en-GB" sz="1200" kern="1200" dirty="0" smtClean="0">
                <a:solidFill>
                  <a:schemeClr val="tx1"/>
                </a:solidFill>
                <a:effectLst/>
                <a:latin typeface="+mn-lt"/>
                <a:ea typeface="+mn-ea"/>
                <a:cs typeface="+mn-cs"/>
              </a:rPr>
              <a:t>are </a:t>
            </a:r>
            <a:r>
              <a:rPr lang="en-GB" sz="1200" kern="1200" dirty="0" smtClean="0">
                <a:solidFill>
                  <a:schemeClr val="tx1"/>
                </a:solidFill>
                <a:effectLst/>
                <a:latin typeface="+mn-lt"/>
                <a:ea typeface="+mn-ea"/>
                <a:cs typeface="+mn-cs"/>
              </a:rPr>
              <a:t>destroying the land and polluting the </a:t>
            </a:r>
            <a:r>
              <a:rPr lang="en-GB" sz="1200" kern="1200" dirty="0" smtClean="0">
                <a:solidFill>
                  <a:schemeClr val="tx1"/>
                </a:solidFill>
                <a:effectLst/>
                <a:latin typeface="+mn-lt"/>
                <a:ea typeface="+mn-ea"/>
                <a:cs typeface="+mn-cs"/>
              </a:rPr>
              <a:t>rivers.</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Maria </a:t>
            </a:r>
            <a:r>
              <a:rPr lang="en-GB" sz="1200" kern="1200" dirty="0" smtClean="0">
                <a:solidFill>
                  <a:schemeClr val="tx1"/>
                </a:solidFill>
                <a:effectLst/>
                <a:latin typeface="+mn-lt"/>
                <a:ea typeface="+mn-ea"/>
                <a:cs typeface="+mn-cs"/>
              </a:rPr>
              <a:t>told us: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“For the </a:t>
            </a:r>
            <a:r>
              <a:rPr lang="en-GB" sz="1200" kern="1200" dirty="0" err="1" smtClean="0">
                <a:solidFill>
                  <a:schemeClr val="tx1"/>
                </a:solidFill>
                <a:effectLst/>
                <a:latin typeface="+mn-lt"/>
                <a:ea typeface="+mn-ea"/>
                <a:cs typeface="+mn-cs"/>
              </a:rPr>
              <a:t>Emberá</a:t>
            </a:r>
            <a:r>
              <a:rPr lang="en-GB" sz="1200" kern="1200" dirty="0" smtClean="0">
                <a:solidFill>
                  <a:schemeClr val="tx1"/>
                </a:solidFill>
                <a:effectLst/>
                <a:latin typeface="+mn-lt"/>
                <a:ea typeface="+mn-ea"/>
                <a:cs typeface="+mn-cs"/>
              </a:rPr>
              <a:t>, our territory is our mother land. It gives us everything we need. We have our own culture, our own language, our own dances and songs but I’m worried that it will soon be lost.</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Little by little, our land is being taken over by people who don’t care about it in the way that we do. They want to use it for keeping cattle. They’re cutting down the trees and their animals eat most of the things we’re growing leaving very little left for us.”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SCIAF and our partners have been working to protect the </a:t>
            </a:r>
            <a:r>
              <a:rPr lang="en-GB" sz="1200" kern="1200" dirty="0" err="1" smtClean="0">
                <a:solidFill>
                  <a:schemeClr val="tx1"/>
                </a:solidFill>
                <a:effectLst/>
                <a:latin typeface="+mn-lt"/>
                <a:ea typeface="+mn-ea"/>
                <a:cs typeface="+mn-cs"/>
              </a:rPr>
              <a:t>Atrato</a:t>
            </a:r>
            <a:r>
              <a:rPr lang="en-GB" sz="1200" kern="1200" dirty="0" smtClean="0">
                <a:solidFill>
                  <a:schemeClr val="tx1"/>
                </a:solidFill>
                <a:effectLst/>
                <a:latin typeface="+mn-lt"/>
                <a:ea typeface="+mn-ea"/>
                <a:cs typeface="+mn-cs"/>
              </a:rPr>
              <a:t> River and help the </a:t>
            </a:r>
            <a:r>
              <a:rPr lang="en-GB" sz="1200" kern="1200" dirty="0" err="1" smtClean="0">
                <a:solidFill>
                  <a:schemeClr val="tx1"/>
                </a:solidFill>
                <a:effectLst/>
                <a:latin typeface="+mn-lt"/>
                <a:ea typeface="+mn-ea"/>
                <a:cs typeface="+mn-cs"/>
              </a:rPr>
              <a:t>Emberá</a:t>
            </a:r>
            <a:r>
              <a:rPr lang="en-GB" sz="1200" kern="1200" dirty="0" smtClean="0">
                <a:solidFill>
                  <a:schemeClr val="tx1"/>
                </a:solidFill>
                <a:effectLst/>
                <a:latin typeface="+mn-lt"/>
                <a:ea typeface="+mn-ea"/>
                <a:cs typeface="+mn-cs"/>
              </a:rPr>
              <a:t> tribe defend their human rights. In 2016, </a:t>
            </a:r>
            <a:r>
              <a:rPr lang="en-GB" sz="1200" kern="1200" dirty="0" smtClean="0">
                <a:solidFill>
                  <a:schemeClr val="tx1"/>
                </a:solidFill>
                <a:effectLst/>
                <a:latin typeface="+mn-lt"/>
                <a:ea typeface="+mn-ea"/>
                <a:cs typeface="+mn-cs"/>
              </a:rPr>
              <a:t>we</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helped </a:t>
            </a:r>
            <a:r>
              <a:rPr lang="en-GB" sz="1200" kern="1200" dirty="0" smtClean="0">
                <a:solidFill>
                  <a:schemeClr val="tx1"/>
                </a:solidFill>
                <a:effectLst/>
                <a:latin typeface="+mn-lt"/>
                <a:ea typeface="+mn-ea"/>
                <a:cs typeface="+mn-cs"/>
              </a:rPr>
              <a:t>achieve an important ruling </a:t>
            </a:r>
            <a:r>
              <a:rPr lang="en-GB" sz="1200" kern="1200" dirty="0" smtClean="0">
                <a:solidFill>
                  <a:schemeClr val="tx1"/>
                </a:solidFill>
                <a:effectLst/>
                <a:latin typeface="+mn-lt"/>
                <a:ea typeface="+mn-ea"/>
                <a:cs typeface="+mn-cs"/>
              </a:rPr>
              <a:t>which </a:t>
            </a:r>
            <a:r>
              <a:rPr lang="en-GB" sz="1200" kern="1200" dirty="0" smtClean="0">
                <a:solidFill>
                  <a:schemeClr val="tx1"/>
                </a:solidFill>
                <a:effectLst/>
                <a:latin typeface="+mn-lt"/>
                <a:ea typeface="+mn-ea"/>
                <a:cs typeface="+mn-cs"/>
              </a:rPr>
              <a:t>recognized the river as having rights and identified the rights of communities to physical, cultural and spiritual survival. This guarantees protection for traditional livelihoods on the </a:t>
            </a:r>
            <a:r>
              <a:rPr lang="en-GB" sz="1200" kern="1200" dirty="0" err="1" smtClean="0">
                <a:solidFill>
                  <a:schemeClr val="tx1"/>
                </a:solidFill>
                <a:effectLst/>
                <a:latin typeface="+mn-lt"/>
                <a:ea typeface="+mn-ea"/>
                <a:cs typeface="+mn-cs"/>
              </a:rPr>
              <a:t>Atrato</a:t>
            </a:r>
            <a:r>
              <a:rPr lang="en-GB" sz="1200" kern="1200" dirty="0" smtClean="0">
                <a:solidFill>
                  <a:schemeClr val="tx1"/>
                </a:solidFill>
                <a:effectLst/>
                <a:latin typeface="+mn-lt"/>
                <a:ea typeface="+mn-ea"/>
                <a:cs typeface="+mn-cs"/>
              </a:rPr>
              <a:t>, like those practiced by the </a:t>
            </a:r>
            <a:r>
              <a:rPr lang="en-GB" sz="1200" kern="1200" dirty="0" err="1" smtClean="0">
                <a:solidFill>
                  <a:schemeClr val="tx1"/>
                </a:solidFill>
                <a:effectLst/>
                <a:latin typeface="+mn-lt"/>
                <a:ea typeface="+mn-ea"/>
                <a:cs typeface="+mn-cs"/>
              </a:rPr>
              <a:t>Emberá</a:t>
            </a:r>
            <a:r>
              <a:rPr lang="en-GB" sz="1200" kern="1200" dirty="0" smtClean="0">
                <a:solidFill>
                  <a:schemeClr val="tx1"/>
                </a:solidFill>
                <a:effectLst/>
                <a:latin typeface="+mn-lt"/>
                <a:ea typeface="+mn-ea"/>
                <a:cs typeface="+mn-cs"/>
              </a:rPr>
              <a:t> </a:t>
            </a:r>
            <a:r>
              <a:rPr lang="en-GB" sz="1200" kern="1200" smtClean="0">
                <a:solidFill>
                  <a:schemeClr val="tx1"/>
                </a:solidFill>
                <a:effectLst/>
                <a:latin typeface="+mn-lt"/>
                <a:ea typeface="+mn-ea"/>
                <a:cs typeface="+mn-cs"/>
              </a:rPr>
              <a:t>tribe</a:t>
            </a:r>
            <a:r>
              <a:rPr lang="en-GB" sz="1200" kern="1200" smtClean="0">
                <a:solidFill>
                  <a:schemeClr val="tx1"/>
                </a:solidFill>
                <a:effectLst/>
                <a:latin typeface="+mn-lt"/>
                <a:ea typeface="+mn-ea"/>
                <a:cs typeface="+mn-cs"/>
              </a:rPr>
              <a:t>.</a:t>
            </a:r>
            <a:endParaRPr lang="en-GB" altLang="en-US" sz="1200" baseline="0" dirty="0" smtClean="0">
              <a:solidFill>
                <a:srgbClr val="3A5382"/>
              </a:solidFill>
              <a:latin typeface="Calibri" pitchFamily="34" charset="0"/>
              <a:cs typeface="Rubik" pitchFamily="2" charset="-79"/>
            </a:endParaRPr>
          </a:p>
        </p:txBody>
      </p:sp>
      <p:sp>
        <p:nvSpPr>
          <p:cNvPr id="3174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B3965831-FA46-4B4D-8C2B-26F8EF6A3798}" type="slidenum">
              <a:rPr lang="en-GB" altLang="en-US" smtClean="0"/>
              <a:pPr/>
              <a:t>4</a:t>
            </a:fld>
            <a:endParaRPr lang="en-GB" altLang="en-US" smtClean="0"/>
          </a:p>
        </p:txBody>
      </p:sp>
    </p:spTree>
    <p:extLst>
      <p:ext uri="{BB962C8B-B14F-4D97-AF65-F5344CB8AC3E}">
        <p14:creationId xmlns:p14="http://schemas.microsoft.com/office/powerpoint/2010/main" val="80622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09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9BD37CD-A50E-4DE0-9D55-86BBB533C04B}" type="slidenum">
              <a:rPr lang="en-GB" altLang="en-US" smtClean="0"/>
              <a:pPr/>
              <a:t>5</a:t>
            </a:fld>
            <a:endParaRPr lang="en-GB" altLang="en-US" smtClean="0"/>
          </a:p>
        </p:txBody>
      </p:sp>
    </p:spTree>
    <p:extLst>
      <p:ext uri="{BB962C8B-B14F-4D97-AF65-F5344CB8AC3E}">
        <p14:creationId xmlns:p14="http://schemas.microsoft.com/office/powerpoint/2010/main" val="1628714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3963290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762484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264524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564DBAA-2841-41C7-AEB1-096E42200634}" type="datetimeFigureOut">
              <a:rPr lang="en-GB" smtClean="0"/>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11324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564DBAA-2841-41C7-AEB1-096E42200634}" type="datetimeFigureOut">
              <a:rPr lang="en-GB" smtClean="0"/>
              <a:t>06/05/2020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247125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564DBAA-2841-41C7-AEB1-096E42200634}" type="datetimeFigureOut">
              <a:rPr lang="en-GB" smtClean="0"/>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732263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564DBAA-2841-41C7-AEB1-096E42200634}" type="datetimeFigureOut">
              <a:rPr lang="en-GB" smtClean="0"/>
              <a:t>06/05/2020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008850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564DBAA-2841-41C7-AEB1-096E42200634}" type="datetimeFigureOut">
              <a:rPr lang="en-GB" smtClean="0"/>
              <a:t>06/05/2020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1363794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64DBAA-2841-41C7-AEB1-096E42200634}" type="datetimeFigureOut">
              <a:rPr lang="en-GB" smtClean="0"/>
              <a:t>06/05/2020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905974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564DBAA-2841-41C7-AEB1-096E42200634}" type="datetimeFigureOut">
              <a:rPr lang="en-GB" smtClean="0"/>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266153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564DBAA-2841-41C7-AEB1-096E42200634}" type="datetimeFigureOut">
              <a:rPr lang="en-GB" smtClean="0"/>
              <a:t>06/05/2020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57B045-01A5-4B86-9D5E-95B9EF5C98C3}" type="slidenum">
              <a:rPr lang="en-GB" smtClean="0"/>
              <a:t>‹#›</a:t>
            </a:fld>
            <a:endParaRPr lang="en-GB"/>
          </a:p>
        </p:txBody>
      </p:sp>
    </p:spTree>
    <p:extLst>
      <p:ext uri="{BB962C8B-B14F-4D97-AF65-F5344CB8AC3E}">
        <p14:creationId xmlns:p14="http://schemas.microsoft.com/office/powerpoint/2010/main" val="3821470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564DBAA-2841-41C7-AEB1-096E42200634}" type="datetimeFigureOut">
              <a:rPr lang="en-GB" smtClean="0"/>
              <a:t>06/05/2020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957B045-01A5-4B86-9D5E-95B9EF5C98C3}" type="slidenum">
              <a:rPr lang="en-GB" smtClean="0"/>
              <a:t>‹#›</a:t>
            </a:fld>
            <a:endParaRPr lang="en-GB"/>
          </a:p>
        </p:txBody>
      </p:sp>
    </p:spTree>
    <p:extLst>
      <p:ext uri="{BB962C8B-B14F-4D97-AF65-F5344CB8AC3E}">
        <p14:creationId xmlns:p14="http://schemas.microsoft.com/office/powerpoint/2010/main" val="267503472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19"/>
            <a:ext cx="9144000" cy="6839761"/>
          </a:xfrm>
          <a:prstGeom prst="rect">
            <a:avLst/>
          </a:prstGeom>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988313" y="329386"/>
            <a:ext cx="1959211" cy="72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a:grpSpLocks/>
          </p:cNvGrpSpPr>
          <p:nvPr/>
        </p:nvGrpSpPr>
        <p:grpSpPr bwMode="auto">
          <a:xfrm>
            <a:off x="198966" y="4780508"/>
            <a:ext cx="3138594" cy="2077492"/>
            <a:chOff x="261632" y="4701170"/>
            <a:chExt cx="2652787" cy="2077028"/>
          </a:xfrm>
        </p:grpSpPr>
        <p:sp>
          <p:nvSpPr>
            <p:cNvPr id="8" name="Snip Single Corner Rectangle 7"/>
            <p:cNvSpPr/>
            <p:nvPr/>
          </p:nvSpPr>
          <p:spPr>
            <a:xfrm rot="10800000" flipH="1">
              <a:off x="261632" y="4921089"/>
              <a:ext cx="2652787" cy="1225276"/>
            </a:xfrm>
            <a:prstGeom prst="snip1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b="1">
                <a:latin typeface="Calibri" panose="020F0502020204030204" pitchFamily="34" charset="0"/>
                <a:cs typeface="Calibri" panose="020F0502020204030204" pitchFamily="34" charset="0"/>
              </a:endParaRPr>
            </a:p>
          </p:txBody>
        </p:sp>
        <p:sp>
          <p:nvSpPr>
            <p:cNvPr id="9" name="Rectangle 4"/>
            <p:cNvSpPr>
              <a:spLocks noChangeArrowheads="1"/>
            </p:cNvSpPr>
            <p:nvPr/>
          </p:nvSpPr>
          <p:spPr bwMode="auto">
            <a:xfrm>
              <a:off x="268309" y="4701170"/>
              <a:ext cx="2646110" cy="2077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nSpc>
                  <a:spcPct val="150000"/>
                </a:lnSpc>
                <a:spcBef>
                  <a:spcPct val="0"/>
                </a:spcBef>
                <a:buFontTx/>
                <a:buNone/>
              </a:pPr>
              <a:r>
                <a:rPr lang="en-GB" altLang="en-US" sz="3000" b="1" dirty="0" smtClean="0">
                  <a:solidFill>
                    <a:srgbClr val="3A5382"/>
                  </a:solidFill>
                  <a:latin typeface="+mn-lt"/>
                  <a:cs typeface="Calibri" panose="020F0502020204030204" pitchFamily="34" charset="0"/>
                </a:rPr>
                <a:t>SCIAF</a:t>
              </a:r>
            </a:p>
            <a:p>
              <a:pPr>
                <a:lnSpc>
                  <a:spcPct val="150000"/>
                </a:lnSpc>
                <a:spcBef>
                  <a:spcPct val="0"/>
                </a:spcBef>
                <a:buFontTx/>
                <a:buNone/>
              </a:pPr>
              <a:r>
                <a:rPr lang="en-GB" altLang="en-US" sz="2800" dirty="0" smtClean="0">
                  <a:solidFill>
                    <a:schemeClr val="accent2"/>
                  </a:solidFill>
                  <a:latin typeface="+mn-lt"/>
                  <a:cs typeface="Calibri" panose="020F0502020204030204" pitchFamily="34" charset="0"/>
                </a:rPr>
                <a:t>Our Good Works</a:t>
              </a:r>
              <a:endParaRPr lang="en-GB" altLang="en-US" sz="2800" dirty="0">
                <a:solidFill>
                  <a:schemeClr val="accent2"/>
                </a:solidFill>
                <a:latin typeface="+mn-lt"/>
                <a:cs typeface="Calibri" panose="020F0502020204030204" pitchFamily="34" charset="0"/>
              </a:endParaRPr>
            </a:p>
            <a:p>
              <a:pPr>
                <a:lnSpc>
                  <a:spcPct val="150000"/>
                </a:lnSpc>
                <a:spcBef>
                  <a:spcPct val="0"/>
                </a:spcBef>
                <a:buFontTx/>
                <a:buNone/>
              </a:pPr>
              <a:endParaRPr lang="en-GB" altLang="en-US" sz="2800" b="1" dirty="0">
                <a:solidFill>
                  <a:srgbClr val="00BBDC"/>
                </a:solidFill>
                <a:latin typeface="+mn-lt"/>
                <a:cs typeface="Calibri" panose="020F0502020204030204" pitchFamily="34" charset="0"/>
              </a:endParaRPr>
            </a:p>
          </p:txBody>
        </p:sp>
        <p:cxnSp>
          <p:nvCxnSpPr>
            <p:cNvPr id="10" name="Straight Connector 9"/>
            <p:cNvCxnSpPr/>
            <p:nvPr/>
          </p:nvCxnSpPr>
          <p:spPr>
            <a:xfrm>
              <a:off x="378779" y="5533727"/>
              <a:ext cx="2384371"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5790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sciaf-dc\common\COMED GENERAL\Communications\New Brand\New Logos\SCIAF_Master_Logos\SCIAF_Master_Logos\RGB\JPG RGB\SCIAF_MasterLogo_FullColour_RGB.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78638" y="188913"/>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flipV="1">
            <a:off x="352929" y="1270000"/>
            <a:ext cx="8222018" cy="1"/>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7172" name="Rectangle 7"/>
          <p:cNvSpPr>
            <a:spLocks noChangeArrowheads="1"/>
          </p:cNvSpPr>
          <p:nvPr/>
        </p:nvSpPr>
        <p:spPr bwMode="auto">
          <a:xfrm>
            <a:off x="279486" y="717978"/>
            <a:ext cx="17475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US" altLang="en-US" sz="2800" dirty="0">
                <a:solidFill>
                  <a:srgbClr val="A7D500"/>
                </a:solidFill>
                <a:latin typeface="+mj-lt"/>
                <a:cs typeface="Rubik" pitchFamily="2" charset="-79"/>
              </a:rPr>
              <a:t>Our work</a:t>
            </a:r>
            <a:endParaRPr lang="en-GB" altLang="en-US" sz="2800" dirty="0">
              <a:solidFill>
                <a:srgbClr val="A7D500"/>
              </a:solidFill>
              <a:latin typeface="+mj-lt"/>
              <a:cs typeface="Rubik" pitchFamily="2" charset="-79"/>
            </a:endParaRPr>
          </a:p>
        </p:txBody>
      </p:sp>
      <p:sp>
        <p:nvSpPr>
          <p:cNvPr id="7173" name="Rectangle 4"/>
          <p:cNvSpPr>
            <a:spLocks noChangeArrowheads="1"/>
          </p:cNvSpPr>
          <p:nvPr/>
        </p:nvSpPr>
        <p:spPr bwMode="auto">
          <a:xfrm>
            <a:off x="249238" y="5042118"/>
            <a:ext cx="84264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a:spcBef>
                <a:spcPct val="0"/>
              </a:spcBef>
              <a:buFontTx/>
              <a:buNone/>
            </a:pPr>
            <a:r>
              <a:rPr lang="en-GB" altLang="en-US" sz="2800" dirty="0" smtClean="0">
                <a:solidFill>
                  <a:srgbClr val="3A5382"/>
                </a:solidFill>
                <a:latin typeface="Calibri" pitchFamily="34" charset="0"/>
              </a:rPr>
              <a:t>SCIAF helps </a:t>
            </a:r>
            <a:r>
              <a:rPr lang="en-GB" altLang="en-US" sz="2800" dirty="0">
                <a:solidFill>
                  <a:srgbClr val="3A5382"/>
                </a:solidFill>
                <a:latin typeface="Calibri" pitchFamily="34" charset="0"/>
              </a:rPr>
              <a:t>families in poor countries </a:t>
            </a:r>
            <a:r>
              <a:rPr lang="en-GB" altLang="en-US" sz="2800" dirty="0" smtClean="0">
                <a:solidFill>
                  <a:srgbClr val="3A5382"/>
                </a:solidFill>
                <a:latin typeface="Calibri" pitchFamily="34" charset="0"/>
              </a:rPr>
              <a:t>to grow enough food to eat, to get an education and to recover when disaster strikes.</a:t>
            </a:r>
          </a:p>
          <a:p>
            <a:pPr algn="ctr">
              <a:spcBef>
                <a:spcPct val="0"/>
              </a:spcBef>
              <a:buFontTx/>
              <a:buNone/>
            </a:pPr>
            <a:endParaRPr lang="en-GB" altLang="en-US" sz="2800" dirty="0">
              <a:solidFill>
                <a:srgbClr val="3A5382"/>
              </a:solidFill>
              <a:latin typeface="Calibri" pitchFamily="34" charset="0"/>
            </a:endParaRPr>
          </a:p>
        </p:txBody>
      </p:sp>
      <p:pic>
        <p:nvPicPr>
          <p:cNvPr id="7" name="Picture 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2929" y="1420009"/>
            <a:ext cx="2605698" cy="195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I:\COMED GENERAL\Communications\New Brand\Icons\Icons JPEG\AA_Icon_Examples.pn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b="32790"/>
          <a:stretch/>
        </p:blipFill>
        <p:spPr bwMode="auto">
          <a:xfrm>
            <a:off x="6771120" y="3476513"/>
            <a:ext cx="1068636" cy="984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I:\COMED GENERAL\Communications\New Brand\Icons\Icons JPEG\AA_Icon_Examples.pn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b="18645"/>
          <a:stretch/>
        </p:blipFill>
        <p:spPr bwMode="auto">
          <a:xfrm>
            <a:off x="3602210" y="3377900"/>
            <a:ext cx="1443209" cy="1183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I:\COMED GENERAL\Communications\New Brand\Icons\Icons JPEG\AA_Icon_Examples.png"/>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b="22529"/>
          <a:stretch/>
        </p:blipFill>
        <p:spPr bwMode="auto">
          <a:xfrm>
            <a:off x="1171463" y="3427181"/>
            <a:ext cx="1189821" cy="1083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rotWithShape="1">
          <a:blip r:embed="rId8" cstate="print">
            <a:extLst>
              <a:ext uri="{28A0092B-C50C-407E-A947-70E740481C1C}">
                <a14:useLocalDpi xmlns:a14="http://schemas.microsoft.com/office/drawing/2010/main" val="0"/>
              </a:ext>
            </a:extLst>
          </a:blip>
          <a:srcRect l="11278" t="13474" r="7756"/>
          <a:stretch/>
        </p:blipFill>
        <p:spPr>
          <a:xfrm>
            <a:off x="3085817" y="1420009"/>
            <a:ext cx="2753292" cy="1957891"/>
          </a:xfrm>
          <a:prstGeom prst="rect">
            <a:avLst/>
          </a:prstGeom>
        </p:spPr>
      </p:pic>
      <p:pic>
        <p:nvPicPr>
          <p:cNvPr id="15" name="Picture 14"/>
          <p:cNvPicPr>
            <a:picLocks noChangeAspect="1"/>
          </p:cNvPicPr>
          <p:nvPr/>
        </p:nvPicPr>
        <p:blipFill rotWithShape="1">
          <a:blip r:embed="rId9" cstate="print">
            <a:extLst>
              <a:ext uri="{28A0092B-C50C-407E-A947-70E740481C1C}">
                <a14:useLocalDpi xmlns:a14="http://schemas.microsoft.com/office/drawing/2010/main" val="0"/>
              </a:ext>
            </a:extLst>
          </a:blip>
          <a:srcRect t="5194" r="855" b="10303"/>
          <a:stretch/>
        </p:blipFill>
        <p:spPr>
          <a:xfrm>
            <a:off x="5937876" y="1417760"/>
            <a:ext cx="2637071" cy="1963271"/>
          </a:xfrm>
          <a:prstGeom prst="rect">
            <a:avLst/>
          </a:prstGeom>
        </p:spPr>
      </p:pic>
    </p:spTree>
    <p:extLst>
      <p:ext uri="{BB962C8B-B14F-4D97-AF65-F5344CB8AC3E}">
        <p14:creationId xmlns:p14="http://schemas.microsoft.com/office/powerpoint/2010/main" val="2948707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5"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00" y="268288"/>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68313" y="1268413"/>
            <a:ext cx="8207375"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8313" y="1329266"/>
            <a:ext cx="8234361" cy="5459461"/>
          </a:xfrm>
          <a:prstGeom prst="rect">
            <a:avLst/>
          </a:prstGeom>
        </p:spPr>
      </p:pic>
      <p:sp>
        <p:nvSpPr>
          <p:cNvPr id="3" name="TextBox 2"/>
          <p:cNvSpPr txBox="1"/>
          <p:nvPr/>
        </p:nvSpPr>
        <p:spPr>
          <a:xfrm>
            <a:off x="468312" y="776674"/>
            <a:ext cx="3585527" cy="523220"/>
          </a:xfrm>
          <a:prstGeom prst="rect">
            <a:avLst/>
          </a:prstGeom>
          <a:noFill/>
        </p:spPr>
        <p:txBody>
          <a:bodyPr wrap="square" rtlCol="0">
            <a:spAutoFit/>
          </a:bodyPr>
          <a:lstStyle/>
          <a:p>
            <a:r>
              <a:rPr lang="en-GB" sz="2800" dirty="0">
                <a:solidFill>
                  <a:schemeClr val="accent1"/>
                </a:solidFill>
                <a:latin typeface="+mj-lt"/>
              </a:rPr>
              <a:t>David </a:t>
            </a:r>
            <a:r>
              <a:rPr lang="en-GB" sz="2800" dirty="0" err="1">
                <a:solidFill>
                  <a:schemeClr val="accent1"/>
                </a:solidFill>
                <a:latin typeface="+mj-lt"/>
              </a:rPr>
              <a:t>Munyindeyi</a:t>
            </a:r>
            <a:endParaRPr lang="en-GB" sz="2800" dirty="0">
              <a:solidFill>
                <a:schemeClr val="accent1"/>
              </a:solidFill>
              <a:latin typeface="+mj-lt"/>
            </a:endParaRPr>
          </a:p>
        </p:txBody>
      </p:sp>
    </p:spTree>
    <p:extLst>
      <p:ext uri="{BB962C8B-B14F-4D97-AF65-F5344CB8AC3E}">
        <p14:creationId xmlns:p14="http://schemas.microsoft.com/office/powerpoint/2010/main" val="954512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5" descr="\\sciaf-dc\common\COMED GENERAL\Communications\New Brand\New Logos\SCIAF_Master_Logos\SCIAF_Master_Logos\RGB\JPG RGB\SCIAF_MasterLogo_FullColour_RG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00" y="268288"/>
            <a:ext cx="20351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68313" y="1268413"/>
            <a:ext cx="8207375"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898" y="1329266"/>
            <a:ext cx="8189191" cy="5459461"/>
          </a:xfrm>
          <a:prstGeom prst="rect">
            <a:avLst/>
          </a:prstGeom>
        </p:spPr>
      </p:pic>
      <p:sp>
        <p:nvSpPr>
          <p:cNvPr id="3" name="TextBox 2"/>
          <p:cNvSpPr txBox="1"/>
          <p:nvPr/>
        </p:nvSpPr>
        <p:spPr>
          <a:xfrm>
            <a:off x="468312" y="776674"/>
            <a:ext cx="3722687" cy="523220"/>
          </a:xfrm>
          <a:prstGeom prst="rect">
            <a:avLst/>
          </a:prstGeom>
          <a:noFill/>
        </p:spPr>
        <p:txBody>
          <a:bodyPr wrap="square" rtlCol="0">
            <a:spAutoFit/>
          </a:bodyPr>
          <a:lstStyle/>
          <a:p>
            <a:r>
              <a:rPr lang="en-GB" sz="2800" dirty="0" err="1" smtClean="0">
                <a:solidFill>
                  <a:schemeClr val="accent1"/>
                </a:solidFill>
                <a:latin typeface="+mj-lt"/>
              </a:rPr>
              <a:t>Emberá</a:t>
            </a:r>
            <a:r>
              <a:rPr lang="en-GB" sz="2800" dirty="0" smtClean="0">
                <a:solidFill>
                  <a:schemeClr val="accent1"/>
                </a:solidFill>
                <a:latin typeface="+mj-lt"/>
              </a:rPr>
              <a:t> Tribe-Maria</a:t>
            </a:r>
            <a:endParaRPr lang="en-GB" sz="2800" dirty="0">
              <a:solidFill>
                <a:schemeClr val="accent1"/>
              </a:solidFill>
              <a:latin typeface="+mj-lt"/>
            </a:endParaRPr>
          </a:p>
        </p:txBody>
      </p:sp>
    </p:spTree>
    <p:extLst>
      <p:ext uri="{BB962C8B-B14F-4D97-AF65-F5344CB8AC3E}">
        <p14:creationId xmlns:p14="http://schemas.microsoft.com/office/powerpoint/2010/main" val="3872371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3"/>
          <p:cNvSpPr txBox="1">
            <a:spLocks noChangeArrowheads="1"/>
          </p:cNvSpPr>
          <p:nvPr/>
        </p:nvSpPr>
        <p:spPr bwMode="auto">
          <a:xfrm>
            <a:off x="398463" y="5767388"/>
            <a:ext cx="575468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r>
              <a:rPr lang="en-GB" altLang="en-US" sz="1400" i="1" dirty="0">
                <a:solidFill>
                  <a:srgbClr val="A7D500"/>
                </a:solidFill>
                <a:latin typeface="Calibri" pitchFamily="34" charset="0"/>
                <a:cs typeface="Rubik" pitchFamily="2" charset="-79"/>
              </a:rPr>
              <a:t>Photo credits</a:t>
            </a:r>
            <a:r>
              <a:rPr lang="en-GB" altLang="en-US" sz="1400" i="1" dirty="0" smtClean="0">
                <a:solidFill>
                  <a:srgbClr val="A7D500"/>
                </a:solidFill>
                <a:latin typeface="Calibri" pitchFamily="34" charset="0"/>
                <a:cs typeface="Rubik" pitchFamily="2" charset="-79"/>
              </a:rPr>
              <a:t>:</a:t>
            </a:r>
          </a:p>
          <a:p>
            <a:pPr>
              <a:spcBef>
                <a:spcPct val="0"/>
              </a:spcBef>
              <a:buFontTx/>
              <a:buNone/>
            </a:pPr>
            <a:r>
              <a:rPr lang="en-GB" altLang="en-US" sz="1400" i="1" dirty="0" smtClean="0">
                <a:solidFill>
                  <a:srgbClr val="A7D500"/>
                </a:solidFill>
                <a:latin typeface="Calibri" pitchFamily="34" charset="0"/>
                <a:cs typeface="Rubik" pitchFamily="2" charset="-79"/>
              </a:rPr>
              <a:t>SCIAF</a:t>
            </a:r>
          </a:p>
          <a:p>
            <a:pPr>
              <a:spcBef>
                <a:spcPct val="0"/>
              </a:spcBef>
              <a:buFontTx/>
              <a:buNone/>
            </a:pPr>
            <a:r>
              <a:rPr lang="en-GB" altLang="en-US" sz="1400" i="1" dirty="0" smtClean="0">
                <a:solidFill>
                  <a:srgbClr val="A7D500"/>
                </a:solidFill>
                <a:latin typeface="Calibri" pitchFamily="34" charset="0"/>
                <a:cs typeface="Rubik" pitchFamily="2" charset="-79"/>
              </a:rPr>
              <a:t>Angela Catlin</a:t>
            </a:r>
          </a:p>
        </p:txBody>
      </p:sp>
      <p:sp>
        <p:nvSpPr>
          <p:cNvPr id="20486" name="Rectangle 1"/>
          <p:cNvSpPr>
            <a:spLocks noChangeArrowheads="1"/>
          </p:cNvSpPr>
          <p:nvPr/>
        </p:nvSpPr>
        <p:spPr bwMode="auto">
          <a:xfrm>
            <a:off x="708025" y="4775200"/>
            <a:ext cx="8078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a:spcBef>
                <a:spcPct val="0"/>
              </a:spcBef>
              <a:buFontTx/>
              <a:buNone/>
            </a:pPr>
            <a:r>
              <a:rPr lang="en-GB" altLang="en-US" sz="1400" i="1" dirty="0">
                <a:solidFill>
                  <a:srgbClr val="3A5382"/>
                </a:solidFill>
                <a:latin typeface="Calibri" pitchFamily="34" charset="0"/>
                <a:cs typeface="Rubik" pitchFamily="2" charset="-79"/>
              </a:rPr>
              <a:t>We want a world without poverty, where the poorest can survive and thrive. </a:t>
            </a:r>
          </a:p>
        </p:txBody>
      </p:sp>
      <p:pic>
        <p:nvPicPr>
          <p:cNvPr id="9" name="Picture 8" descr="\\sciaf-dc\common\COMED GENERAL\Communications\New Brand\New Logos\SCIAF_Master_Logos\SCIAF_Master_Logos\RGB\JPG RGB\SCIAF_MasterLogo_FullColour_RGB.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7740" y="268387"/>
            <a:ext cx="2035160" cy="74741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a:off x="467544" y="1268760"/>
            <a:ext cx="8208912" cy="0"/>
          </a:xfrm>
          <a:prstGeom prst="line">
            <a:avLst/>
          </a:prstGeom>
          <a:ln w="38100">
            <a:solidFill>
              <a:srgbClr val="A7D500"/>
            </a:solidFill>
          </a:ln>
        </p:spPr>
        <p:style>
          <a:lnRef idx="1">
            <a:schemeClr val="accent1"/>
          </a:lnRef>
          <a:fillRef idx="0">
            <a:schemeClr val="accent1"/>
          </a:fillRef>
          <a:effectRef idx="0">
            <a:schemeClr val="accent1"/>
          </a:effectRef>
          <a:fontRef idx="minor">
            <a:schemeClr val="tx1"/>
          </a:fontRef>
        </p:style>
      </p:cxnSp>
      <p:sp>
        <p:nvSpPr>
          <p:cNvPr id="11" name="TextBox 5"/>
          <p:cNvSpPr txBox="1">
            <a:spLocks noChangeArrowheads="1"/>
          </p:cNvSpPr>
          <p:nvPr/>
        </p:nvSpPr>
        <p:spPr bwMode="auto">
          <a:xfrm>
            <a:off x="5942747" y="5336500"/>
            <a:ext cx="284045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r">
              <a:spcBef>
                <a:spcPct val="0"/>
              </a:spcBef>
              <a:buFontTx/>
              <a:buNone/>
            </a:pPr>
            <a:r>
              <a:rPr lang="en-GB" altLang="en-US" sz="1400" dirty="0">
                <a:solidFill>
                  <a:srgbClr val="3A5382"/>
                </a:solidFill>
                <a:latin typeface="Calibri" panose="020F0502020204030204" pitchFamily="34" charset="0"/>
                <a:cs typeface="Calibri" panose="020F0502020204030204" pitchFamily="34" charset="0"/>
              </a:rPr>
              <a:t>SCIAF</a:t>
            </a:r>
          </a:p>
          <a:p>
            <a:pPr algn="r">
              <a:spcBef>
                <a:spcPct val="0"/>
              </a:spcBef>
              <a:buFontTx/>
              <a:buNone/>
            </a:pPr>
            <a:r>
              <a:rPr lang="en-GB" altLang="en-US" sz="1400" dirty="0" smtClean="0">
                <a:solidFill>
                  <a:srgbClr val="3A5382"/>
                </a:solidFill>
                <a:latin typeface="Calibri" panose="020F0502020204030204" pitchFamily="34" charset="0"/>
                <a:cs typeface="Calibri" panose="020F0502020204030204" pitchFamily="34" charset="0"/>
              </a:rPr>
              <a:t>7 West Nile Street, Glasgow, G</a:t>
            </a:r>
            <a:r>
              <a:rPr lang="en-GB" sz="1400" dirty="0" smtClean="0">
                <a:solidFill>
                  <a:srgbClr val="3A5382"/>
                </a:solidFill>
                <a:latin typeface="Calibri" panose="020F0502020204030204" pitchFamily="34" charset="0"/>
                <a:cs typeface="Calibri" panose="020F0502020204030204" pitchFamily="34" charset="0"/>
              </a:rPr>
              <a:t>1 </a:t>
            </a:r>
            <a:r>
              <a:rPr lang="en-GB" sz="1400" dirty="0">
                <a:solidFill>
                  <a:srgbClr val="3A5382"/>
                </a:solidFill>
                <a:latin typeface="Calibri" panose="020F0502020204030204" pitchFamily="34" charset="0"/>
                <a:cs typeface="Calibri" panose="020F0502020204030204" pitchFamily="34" charset="0"/>
              </a:rPr>
              <a:t>2PR</a:t>
            </a:r>
            <a:r>
              <a:rPr lang="en-GB" altLang="en-US" sz="1400" dirty="0" smtClean="0">
                <a:solidFill>
                  <a:srgbClr val="3A5382"/>
                </a:solidFill>
                <a:latin typeface="Calibri" panose="020F0502020204030204" pitchFamily="34" charset="0"/>
                <a:cs typeface="Calibri" panose="020F0502020204030204" pitchFamily="34" charset="0"/>
              </a:rPr>
              <a:t> </a:t>
            </a:r>
            <a:endParaRPr lang="en-GB" altLang="en-US" sz="1400" dirty="0">
              <a:solidFill>
                <a:srgbClr val="3A5382"/>
              </a:solidFill>
              <a:latin typeface="Calibri" panose="020F0502020204030204" pitchFamily="34" charset="0"/>
              <a:cs typeface="Calibri" panose="020F0502020204030204" pitchFamily="34" charset="0"/>
            </a:endParaRPr>
          </a:p>
          <a:p>
            <a:pPr algn="r">
              <a:spcBef>
                <a:spcPct val="0"/>
              </a:spcBef>
              <a:buFontTx/>
              <a:buNone/>
            </a:pPr>
            <a:r>
              <a:rPr lang="en-GB" altLang="en-US" sz="1400" dirty="0">
                <a:solidFill>
                  <a:srgbClr val="3A5382"/>
                </a:solidFill>
                <a:latin typeface="Calibri" pitchFamily="34" charset="0"/>
                <a:cs typeface="Rubik" pitchFamily="2" charset="-79"/>
              </a:rPr>
              <a:t>0141 354 5555</a:t>
            </a:r>
          </a:p>
          <a:p>
            <a:pPr algn="r">
              <a:spcBef>
                <a:spcPct val="0"/>
              </a:spcBef>
              <a:buFontTx/>
              <a:buNone/>
            </a:pPr>
            <a:r>
              <a:rPr lang="en-GB" altLang="en-US" sz="1400" dirty="0" smtClean="0">
                <a:solidFill>
                  <a:srgbClr val="3A5382"/>
                </a:solidFill>
                <a:latin typeface="Calibri" pitchFamily="34" charset="0"/>
                <a:cs typeface="Rubik" pitchFamily="2" charset="-79"/>
              </a:rPr>
              <a:t>www.sciaf.org.uk</a:t>
            </a:r>
          </a:p>
          <a:p>
            <a:pPr algn="r">
              <a:spcBef>
                <a:spcPct val="0"/>
              </a:spcBef>
              <a:buFontTx/>
              <a:buNone/>
            </a:pPr>
            <a:r>
              <a:rPr lang="en-GB" altLang="en-US" sz="1400" dirty="0" smtClean="0">
                <a:solidFill>
                  <a:srgbClr val="3A5382"/>
                </a:solidFill>
                <a:latin typeface="Calibri" pitchFamily="34" charset="0"/>
                <a:cs typeface="Rubik" pitchFamily="2" charset="-79"/>
              </a:rPr>
              <a:t>schools@sciaf.org.uk</a:t>
            </a:r>
            <a:endParaRPr lang="en-GB" altLang="en-US" sz="1400" dirty="0">
              <a:solidFill>
                <a:srgbClr val="3A5382"/>
              </a:solidFill>
              <a:latin typeface="Calibri" pitchFamily="34" charset="0"/>
              <a:cs typeface="Rubik" pitchFamily="2" charset="-79"/>
            </a:endParaRPr>
          </a:p>
        </p:txBody>
      </p:sp>
    </p:spTree>
    <p:extLst>
      <p:ext uri="{BB962C8B-B14F-4D97-AF65-F5344CB8AC3E}">
        <p14:creationId xmlns:p14="http://schemas.microsoft.com/office/powerpoint/2010/main" val="35829803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heme1">
  <a:themeElements>
    <a:clrScheme name="SCIAF PP">
      <a:dk1>
        <a:srgbClr val="3A5382"/>
      </a:dk1>
      <a:lt1>
        <a:srgbClr val="3A5382"/>
      </a:lt1>
      <a:dk2>
        <a:srgbClr val="FFFFFF"/>
      </a:dk2>
      <a:lt2>
        <a:srgbClr val="FFFFFF"/>
      </a:lt2>
      <a:accent1>
        <a:srgbClr val="A7D500"/>
      </a:accent1>
      <a:accent2>
        <a:srgbClr val="00BBDC"/>
      </a:accent2>
      <a:accent3>
        <a:srgbClr val="FFD000"/>
      </a:accent3>
      <a:accent4>
        <a:srgbClr val="FF671F"/>
      </a:accent4>
      <a:accent5>
        <a:srgbClr val="E63422"/>
      </a:accent5>
      <a:accent6>
        <a:srgbClr val="00BBDC"/>
      </a:accent6>
      <a:hlink>
        <a:srgbClr val="A7D500"/>
      </a:hlink>
      <a:folHlink>
        <a:srgbClr val="FF671F"/>
      </a:folHlink>
    </a:clrScheme>
    <a:fontScheme name="SCIAF">
      <a:majorFont>
        <a:latin typeface="Rubik Medium"/>
        <a:ea typeface=""/>
        <a:cs typeface="Arial"/>
      </a:majorFont>
      <a:minorFont>
        <a:latin typeface="Rubik"/>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E8794B7D-CC78-4D36-B68B-F88E38DDAE00}" vid="{90E8C29E-D89A-490B-A6C2-B8C1422AF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CDBB180FF70E4F9AAF3F4A24B4682B" ma:contentTypeVersion="11" ma:contentTypeDescription="Create a new document." ma:contentTypeScope="" ma:versionID="ec5b840d85e115b59710c53ca87d40b9">
  <xsd:schema xmlns:xsd="http://www.w3.org/2001/XMLSchema" xmlns:xs="http://www.w3.org/2001/XMLSchema" xmlns:p="http://schemas.microsoft.com/office/2006/metadata/properties" xmlns:ns2="3aeeed41-e4f7-4dc0-b6a5-f015b25a8391" xmlns:ns3="4fdb592e-eed0-45ab-8ab1-beea036d36b1" targetNamespace="http://schemas.microsoft.com/office/2006/metadata/properties" ma:root="true" ma:fieldsID="49aae6d445eaa9404e71ac00e8608fbf" ns2:_="" ns3:_="">
    <xsd:import namespace="3aeeed41-e4f7-4dc0-b6a5-f015b25a8391"/>
    <xsd:import namespace="4fdb592e-eed0-45ab-8ab1-beea036d36b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eeed41-e4f7-4dc0-b6a5-f015b25a839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fdb592e-eed0-45ab-8ab1-beea036d36b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B7761DF-642F-425A-BA7E-58AD58032520}"/>
</file>

<file path=customXml/itemProps2.xml><?xml version="1.0" encoding="utf-8"?>
<ds:datastoreItem xmlns:ds="http://schemas.openxmlformats.org/officeDocument/2006/customXml" ds:itemID="{025868E5-901D-4C64-91C7-105C95FFFCAF}"/>
</file>

<file path=customXml/itemProps3.xml><?xml version="1.0" encoding="utf-8"?>
<ds:datastoreItem xmlns:ds="http://schemas.openxmlformats.org/officeDocument/2006/customXml" ds:itemID="{380BB85A-54D8-43D0-8DCB-2564DB1A3E49}"/>
</file>

<file path=docProps/app.xml><?xml version="1.0" encoding="utf-8"?>
<Properties xmlns="http://schemas.openxmlformats.org/officeDocument/2006/extended-properties" xmlns:vt="http://schemas.openxmlformats.org/officeDocument/2006/docPropsVTypes">
  <Template>SCIAF Standard</Template>
  <TotalTime>39</TotalTime>
  <Words>781</Words>
  <Application>Microsoft Office PowerPoint</Application>
  <PresentationFormat>On-screen Show (4:3)</PresentationFormat>
  <Paragraphs>44</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Rubik</vt:lpstr>
      <vt:lpstr>Rubik Medium</vt:lpstr>
      <vt:lpstr>Theme1</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Krofcheck</dc:creator>
  <cp:lastModifiedBy>Rachel Krofcheck</cp:lastModifiedBy>
  <cp:revision>5</cp:revision>
  <dcterms:created xsi:type="dcterms:W3CDTF">2020-04-24T14:59:08Z</dcterms:created>
  <dcterms:modified xsi:type="dcterms:W3CDTF">2020-05-06T10:06:57Z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0x010100F9CDBB180FF70E4F9AAF3F4A24B4682B</vt:lpwstr>
  </property>
</Properties>
</file>