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10.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
  </p:notesMasterIdLst>
  <p:sldIdLst>
    <p:sldId id="256" r:id="rId2"/>
    <p:sldId id="260"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1649" autoAdjust="0"/>
  </p:normalViewPr>
  <p:slideViewPr>
    <p:cSldViewPr snapToGrid="0">
      <p:cViewPr varScale="1">
        <p:scale>
          <a:sx n="42" d="100"/>
          <a:sy n="42" d="100"/>
        </p:scale>
        <p:origin x="200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notesMaster" Target="notesMasters/notesMaster1.xml"/><Relationship Id="rId10"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E517FD-EF89-4D68-8596-538D6F8ABD59}" type="datetimeFigureOut">
              <a:rPr lang="en-GB" smtClean="0"/>
              <a:t>15/06/2020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7936FC-AA96-48D1-B44B-47C6E98B65B0}" type="slidenum">
              <a:rPr lang="en-GB" smtClean="0"/>
              <a:t>‹#›</a:t>
            </a:fld>
            <a:endParaRPr lang="en-GB"/>
          </a:p>
        </p:txBody>
      </p:sp>
    </p:spTree>
    <p:extLst>
      <p:ext uri="{BB962C8B-B14F-4D97-AF65-F5344CB8AC3E}">
        <p14:creationId xmlns:p14="http://schemas.microsoft.com/office/powerpoint/2010/main" val="5817346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7936FC-AA96-48D1-B44B-47C6E98B65B0}" type="slidenum">
              <a:rPr lang="en-GB" smtClean="0"/>
              <a:t>1</a:t>
            </a:fld>
            <a:endParaRPr lang="en-GB"/>
          </a:p>
        </p:txBody>
      </p:sp>
    </p:spTree>
    <p:extLst>
      <p:ext uri="{BB962C8B-B14F-4D97-AF65-F5344CB8AC3E}">
        <p14:creationId xmlns:p14="http://schemas.microsoft.com/office/powerpoint/2010/main" val="130013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kern="1200" dirty="0" err="1" smtClean="0">
                <a:solidFill>
                  <a:schemeClr val="tx1"/>
                </a:solidFill>
                <a:effectLst/>
                <a:latin typeface="+mn-lt"/>
                <a:ea typeface="+mn-ea"/>
                <a:cs typeface="+mn-cs"/>
              </a:rPr>
              <a:t>Loko</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Abduba</a:t>
            </a:r>
            <a:r>
              <a:rPr lang="en-GB" sz="1200" kern="1200" dirty="0" smtClean="0">
                <a:solidFill>
                  <a:schemeClr val="tx1"/>
                </a:solidFill>
                <a:effectLst/>
                <a:latin typeface="+mn-lt"/>
                <a:ea typeface="+mn-ea"/>
                <a:cs typeface="+mn-cs"/>
              </a:rPr>
              <a:t> and her family live in the </a:t>
            </a:r>
            <a:r>
              <a:rPr lang="en-GB" sz="1200" kern="1200" dirty="0" err="1" smtClean="0">
                <a:solidFill>
                  <a:schemeClr val="tx1"/>
                </a:solidFill>
                <a:effectLst/>
                <a:latin typeface="+mn-lt"/>
                <a:ea typeface="+mn-ea"/>
                <a:cs typeface="+mn-cs"/>
              </a:rPr>
              <a:t>Borana</a:t>
            </a:r>
            <a:r>
              <a:rPr lang="en-GB" sz="1200" kern="1200" dirty="0" smtClean="0">
                <a:solidFill>
                  <a:schemeClr val="tx1"/>
                </a:solidFill>
                <a:effectLst/>
                <a:latin typeface="+mn-lt"/>
                <a:ea typeface="+mn-ea"/>
                <a:cs typeface="+mn-cs"/>
              </a:rPr>
              <a:t> region of southern </a:t>
            </a:r>
            <a:r>
              <a:rPr lang="en-GB" sz="1200" kern="1200" dirty="0" err="1" smtClean="0">
                <a:solidFill>
                  <a:schemeClr val="tx1"/>
                </a:solidFill>
                <a:effectLst/>
                <a:latin typeface="+mn-lt"/>
                <a:ea typeface="+mn-ea"/>
                <a:cs typeface="+mn-cs"/>
              </a:rPr>
              <a:t>Ethiopia.Loko</a:t>
            </a:r>
            <a:r>
              <a:rPr lang="en-GB" sz="1200" kern="1200" dirty="0" smtClean="0">
                <a:solidFill>
                  <a:schemeClr val="tx1"/>
                </a:solidFill>
                <a:effectLst/>
                <a:latin typeface="+mn-lt"/>
                <a:ea typeface="+mn-ea"/>
                <a:cs typeface="+mn-cs"/>
              </a:rPr>
              <a:t> joined a co-operative that SCIAF helped to set up in her village. The group learned how to make soap using aloe </a:t>
            </a:r>
            <a:r>
              <a:rPr lang="en-GB" sz="1200" kern="1200" dirty="0" err="1" smtClean="0">
                <a:solidFill>
                  <a:schemeClr val="tx1"/>
                </a:solidFill>
                <a:effectLst/>
                <a:latin typeface="+mn-lt"/>
                <a:ea typeface="+mn-ea"/>
                <a:cs typeface="+mn-cs"/>
              </a:rPr>
              <a:t>vera</a:t>
            </a:r>
            <a:r>
              <a:rPr lang="en-GB" sz="1200" kern="1200" dirty="0" smtClean="0">
                <a:solidFill>
                  <a:schemeClr val="tx1"/>
                </a:solidFill>
                <a:effectLst/>
                <a:latin typeface="+mn-lt"/>
                <a:ea typeface="+mn-ea"/>
                <a:cs typeface="+mn-cs"/>
              </a:rPr>
              <a:t> plants that grow naturally in the area. They sell what they produce in the local market so they have income to pay for food and other essentials.</a:t>
            </a:r>
          </a:p>
          <a:p>
            <a:endParaRPr lang="en-GB" sz="1200" kern="1200" dirty="0" smtClean="0">
              <a:solidFill>
                <a:schemeClr val="tx1"/>
              </a:solidFill>
              <a:effectLst/>
              <a:latin typeface="+mn-lt"/>
              <a:ea typeface="+mn-ea"/>
              <a:cs typeface="+mn-cs"/>
            </a:endParaRPr>
          </a:p>
          <a:p>
            <a:r>
              <a:rPr lang="en-GB" sz="1200" kern="1200" dirty="0" err="1" smtClean="0">
                <a:solidFill>
                  <a:schemeClr val="tx1"/>
                </a:solidFill>
                <a:effectLst/>
                <a:latin typeface="+mn-lt"/>
                <a:ea typeface="+mn-ea"/>
                <a:cs typeface="+mn-cs"/>
              </a:rPr>
              <a:t>Loko</a:t>
            </a:r>
            <a:r>
              <a:rPr lang="en-GB" sz="1200" kern="1200" dirty="0" smtClean="0">
                <a:solidFill>
                  <a:schemeClr val="tx1"/>
                </a:solidFill>
                <a:effectLst/>
                <a:latin typeface="+mn-lt"/>
                <a:ea typeface="+mn-ea"/>
                <a:cs typeface="+mn-cs"/>
              </a:rPr>
              <a:t> told us: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“With the profits we put some back into the co-op to save and we share the rest.  With my share of the profits I gave some money to my parents. I also pay school fees, buy text books and food to eat.</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Thank you for stretching your hand to help us.  We are striving to do our best. You have helped us already but please give what you can for others. Don’t stop your help.”</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By working in the community co-operative </a:t>
            </a:r>
            <a:r>
              <a:rPr lang="en-GB" sz="1200" kern="1200" dirty="0" err="1" smtClean="0">
                <a:solidFill>
                  <a:schemeClr val="tx1"/>
                </a:solidFill>
                <a:effectLst/>
                <a:latin typeface="+mn-lt"/>
                <a:ea typeface="+mn-ea"/>
                <a:cs typeface="+mn-cs"/>
              </a:rPr>
              <a:t>Loko</a:t>
            </a:r>
            <a:r>
              <a:rPr lang="en-GB" sz="1200" kern="1200" dirty="0" smtClean="0">
                <a:solidFill>
                  <a:schemeClr val="tx1"/>
                </a:solidFill>
                <a:effectLst/>
                <a:latin typeface="+mn-lt"/>
                <a:ea typeface="+mn-ea"/>
                <a:cs typeface="+mn-cs"/>
              </a:rPr>
              <a:t> is not only improving her life and the life of her family, she is helping teachers by paying school fees, helping farmers by buying food at market and helping many other families by giving back to the co-operative. Like Jesus shows us in the Gospel reading, </a:t>
            </a:r>
            <a:r>
              <a:rPr lang="en-GB" sz="1200" kern="1200" dirty="0" err="1" smtClean="0">
                <a:solidFill>
                  <a:schemeClr val="tx1"/>
                </a:solidFill>
                <a:effectLst/>
                <a:latin typeface="+mn-lt"/>
                <a:ea typeface="+mn-ea"/>
                <a:cs typeface="+mn-cs"/>
              </a:rPr>
              <a:t>Loko</a:t>
            </a:r>
            <a:r>
              <a:rPr lang="en-GB" sz="1200" kern="1200" dirty="0" smtClean="0">
                <a:solidFill>
                  <a:schemeClr val="tx1"/>
                </a:solidFill>
                <a:effectLst/>
                <a:latin typeface="+mn-lt"/>
                <a:ea typeface="+mn-ea"/>
                <a:cs typeface="+mn-cs"/>
              </a:rPr>
              <a:t> is sharing what she has with others and is thereby multiplying many good things throughout her community. </a:t>
            </a:r>
            <a:endParaRPr lang="en-GB" sz="1200" kern="1200" dirty="0">
              <a:solidFill>
                <a:schemeClr val="tx1"/>
              </a:solidFill>
              <a:effectLst/>
              <a:latin typeface="+mn-lt"/>
              <a:ea typeface="+mn-ea"/>
              <a:cs typeface="+mn-cs"/>
            </a:endParaRPr>
          </a:p>
        </p:txBody>
      </p:sp>
      <p:sp>
        <p:nvSpPr>
          <p:cNvPr id="3174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B3965831-FA46-4B4D-8C2B-26F8EF6A3798}" type="slidenum">
              <a:rPr lang="en-GB" altLang="en-US" smtClean="0"/>
              <a:pPr/>
              <a:t>2</a:t>
            </a:fld>
            <a:endParaRPr lang="en-GB" altLang="en-US" smtClean="0"/>
          </a:p>
        </p:txBody>
      </p:sp>
    </p:spTree>
    <p:extLst>
      <p:ext uri="{BB962C8B-B14F-4D97-AF65-F5344CB8AC3E}">
        <p14:creationId xmlns:p14="http://schemas.microsoft.com/office/powerpoint/2010/main" val="16881680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09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9BD37CD-A50E-4DE0-9D55-86BBB533C04B}" type="slidenum">
              <a:rPr lang="en-GB" altLang="en-US" smtClean="0"/>
              <a:pPr/>
              <a:t>3</a:t>
            </a:fld>
            <a:endParaRPr lang="en-GB" altLang="en-US" smtClean="0"/>
          </a:p>
        </p:txBody>
      </p:sp>
    </p:spTree>
    <p:extLst>
      <p:ext uri="{BB962C8B-B14F-4D97-AF65-F5344CB8AC3E}">
        <p14:creationId xmlns:p14="http://schemas.microsoft.com/office/powerpoint/2010/main" val="1628714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564DBAA-2841-41C7-AEB1-096E42200634}" type="datetimeFigureOut">
              <a:rPr lang="en-GB" smtClean="0"/>
              <a:t>15/06/2020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3963290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564DBAA-2841-41C7-AEB1-096E42200634}" type="datetimeFigureOut">
              <a:rPr lang="en-GB" smtClean="0"/>
              <a:t>15/06/2020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762484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564DBAA-2841-41C7-AEB1-096E42200634}" type="datetimeFigureOut">
              <a:rPr lang="en-GB" smtClean="0"/>
              <a:t>15/06/2020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1264524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564DBAA-2841-41C7-AEB1-096E42200634}" type="datetimeFigureOut">
              <a:rPr lang="en-GB" smtClean="0"/>
              <a:t>15/06/2020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1113243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564DBAA-2841-41C7-AEB1-096E42200634}" type="datetimeFigureOut">
              <a:rPr lang="en-GB" smtClean="0"/>
              <a:t>15/06/2020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1247125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564DBAA-2841-41C7-AEB1-096E42200634}" type="datetimeFigureOut">
              <a:rPr lang="en-GB" smtClean="0"/>
              <a:t>15/06/2020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1732263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564DBAA-2841-41C7-AEB1-096E42200634}" type="datetimeFigureOut">
              <a:rPr lang="en-GB" smtClean="0"/>
              <a:t>15/06/2020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2008850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564DBAA-2841-41C7-AEB1-096E42200634}" type="datetimeFigureOut">
              <a:rPr lang="en-GB" smtClean="0"/>
              <a:t>15/06/2020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1363794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64DBAA-2841-41C7-AEB1-096E42200634}" type="datetimeFigureOut">
              <a:rPr lang="en-GB" smtClean="0"/>
              <a:t>15/06/2020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2905974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E564DBAA-2841-41C7-AEB1-096E42200634}" type="datetimeFigureOut">
              <a:rPr lang="en-GB" smtClean="0"/>
              <a:t>15/06/2020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2661537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E564DBAA-2841-41C7-AEB1-096E42200634}" type="datetimeFigureOut">
              <a:rPr lang="en-GB" smtClean="0"/>
              <a:t>15/06/2020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3821470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564DBAA-2841-41C7-AEB1-096E42200634}" type="datetimeFigureOut">
              <a:rPr lang="en-GB" smtClean="0"/>
              <a:t>15/06/2020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957B045-01A5-4B86-9D5E-95B9EF5C98C3}" type="slidenum">
              <a:rPr lang="en-GB" smtClean="0"/>
              <a:t>‹#›</a:t>
            </a:fld>
            <a:endParaRPr lang="en-GB"/>
          </a:p>
        </p:txBody>
      </p:sp>
    </p:spTree>
    <p:extLst>
      <p:ext uri="{BB962C8B-B14F-4D97-AF65-F5344CB8AC3E}">
        <p14:creationId xmlns:p14="http://schemas.microsoft.com/office/powerpoint/2010/main" val="2675034729"/>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119"/>
            <a:ext cx="9144000" cy="6839761"/>
          </a:xfrm>
          <a:prstGeom prst="rect">
            <a:avLst/>
          </a:prstGeom>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988313" y="329386"/>
            <a:ext cx="1959211"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p:cNvGrpSpPr>
            <a:grpSpLocks/>
          </p:cNvGrpSpPr>
          <p:nvPr/>
        </p:nvGrpSpPr>
        <p:grpSpPr bwMode="auto">
          <a:xfrm>
            <a:off x="198966" y="4780508"/>
            <a:ext cx="3138594" cy="2077492"/>
            <a:chOff x="261632" y="4701170"/>
            <a:chExt cx="2652787" cy="2077028"/>
          </a:xfrm>
        </p:grpSpPr>
        <p:sp>
          <p:nvSpPr>
            <p:cNvPr id="8" name="Snip Single Corner Rectangle 7"/>
            <p:cNvSpPr/>
            <p:nvPr/>
          </p:nvSpPr>
          <p:spPr>
            <a:xfrm rot="10800000" flipH="1">
              <a:off x="261632" y="4921089"/>
              <a:ext cx="2652787" cy="1225276"/>
            </a:xfrm>
            <a:prstGeom prst="snip1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b="1">
                <a:latin typeface="Calibri" panose="020F0502020204030204" pitchFamily="34" charset="0"/>
                <a:cs typeface="Calibri" panose="020F0502020204030204" pitchFamily="34" charset="0"/>
              </a:endParaRPr>
            </a:p>
          </p:txBody>
        </p:sp>
        <p:sp>
          <p:nvSpPr>
            <p:cNvPr id="9" name="Rectangle 4"/>
            <p:cNvSpPr>
              <a:spLocks noChangeArrowheads="1"/>
            </p:cNvSpPr>
            <p:nvPr/>
          </p:nvSpPr>
          <p:spPr bwMode="auto">
            <a:xfrm>
              <a:off x="268309" y="4701170"/>
              <a:ext cx="2616548" cy="2077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nSpc>
                  <a:spcPct val="150000"/>
                </a:lnSpc>
                <a:spcBef>
                  <a:spcPct val="0"/>
                </a:spcBef>
                <a:buFontTx/>
                <a:buNone/>
              </a:pPr>
              <a:r>
                <a:rPr lang="en-GB" altLang="en-US" sz="3000" b="1" dirty="0" smtClean="0">
                  <a:solidFill>
                    <a:srgbClr val="3A5382"/>
                  </a:solidFill>
                  <a:latin typeface="+mn-lt"/>
                  <a:cs typeface="Calibri" panose="020F0502020204030204" pitchFamily="34" charset="0"/>
                </a:rPr>
                <a:t>SCIAF</a:t>
              </a:r>
            </a:p>
            <a:p>
              <a:pPr>
                <a:lnSpc>
                  <a:spcPct val="150000"/>
                </a:lnSpc>
                <a:spcBef>
                  <a:spcPct val="0"/>
                </a:spcBef>
                <a:buFontTx/>
                <a:buNone/>
              </a:pPr>
              <a:r>
                <a:rPr lang="en-GB" altLang="en-US" sz="2800" dirty="0" smtClean="0">
                  <a:solidFill>
                    <a:schemeClr val="accent2"/>
                  </a:solidFill>
                  <a:latin typeface="+mn-lt"/>
                  <a:cs typeface="Calibri" panose="020F0502020204030204" pitchFamily="34" charset="0"/>
                </a:rPr>
                <a:t>All God’s Children</a:t>
              </a:r>
              <a:endParaRPr lang="en-GB" altLang="en-US" sz="2800" dirty="0">
                <a:solidFill>
                  <a:schemeClr val="accent2"/>
                </a:solidFill>
                <a:latin typeface="+mn-lt"/>
                <a:cs typeface="Calibri" panose="020F0502020204030204" pitchFamily="34" charset="0"/>
              </a:endParaRPr>
            </a:p>
            <a:p>
              <a:pPr>
                <a:lnSpc>
                  <a:spcPct val="150000"/>
                </a:lnSpc>
                <a:spcBef>
                  <a:spcPct val="0"/>
                </a:spcBef>
                <a:buFontTx/>
                <a:buNone/>
              </a:pPr>
              <a:endParaRPr lang="en-GB" altLang="en-US" sz="2800" b="1" dirty="0">
                <a:solidFill>
                  <a:srgbClr val="00BBDC"/>
                </a:solidFill>
                <a:latin typeface="+mn-lt"/>
                <a:cs typeface="Calibri" panose="020F0502020204030204" pitchFamily="34" charset="0"/>
              </a:endParaRPr>
            </a:p>
          </p:txBody>
        </p:sp>
        <p:cxnSp>
          <p:nvCxnSpPr>
            <p:cNvPr id="10" name="Straight Connector 9"/>
            <p:cNvCxnSpPr/>
            <p:nvPr/>
          </p:nvCxnSpPr>
          <p:spPr>
            <a:xfrm>
              <a:off x="378779" y="5533727"/>
              <a:ext cx="2384371"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657909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5" descr="\\sciaf-dc\common\COMED GENERAL\Communications\New Brand\New Logos\SCIAF_Master_Logos\SCIAF_Master_Logos\RGB\JPG RGB\SCIAF_MasterLogo_FullColour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7500" y="268288"/>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p:nvPr/>
        </p:nvCxnSpPr>
        <p:spPr>
          <a:xfrm>
            <a:off x="468313" y="1268413"/>
            <a:ext cx="8207375"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898" y="1329266"/>
            <a:ext cx="8189189" cy="5459461"/>
          </a:xfrm>
          <a:prstGeom prst="rect">
            <a:avLst/>
          </a:prstGeom>
        </p:spPr>
      </p:pic>
      <p:sp>
        <p:nvSpPr>
          <p:cNvPr id="3" name="TextBox 2"/>
          <p:cNvSpPr txBox="1"/>
          <p:nvPr/>
        </p:nvSpPr>
        <p:spPr>
          <a:xfrm>
            <a:off x="468312" y="700474"/>
            <a:ext cx="3585527" cy="523220"/>
          </a:xfrm>
          <a:prstGeom prst="rect">
            <a:avLst/>
          </a:prstGeom>
          <a:noFill/>
        </p:spPr>
        <p:txBody>
          <a:bodyPr wrap="square" rtlCol="0">
            <a:spAutoFit/>
          </a:bodyPr>
          <a:lstStyle/>
          <a:p>
            <a:r>
              <a:rPr lang="en-GB" sz="2800" dirty="0" err="1" smtClean="0">
                <a:solidFill>
                  <a:schemeClr val="accent1"/>
                </a:solidFill>
                <a:latin typeface="+mj-lt"/>
              </a:rPr>
              <a:t>Loko</a:t>
            </a:r>
            <a:r>
              <a:rPr lang="en-GB" sz="2800" dirty="0" smtClean="0">
                <a:solidFill>
                  <a:schemeClr val="accent1"/>
                </a:solidFill>
                <a:latin typeface="+mj-lt"/>
              </a:rPr>
              <a:t> </a:t>
            </a:r>
            <a:r>
              <a:rPr lang="en-GB" sz="2800" smtClean="0">
                <a:solidFill>
                  <a:schemeClr val="accent1"/>
                </a:solidFill>
                <a:latin typeface="+mj-lt"/>
              </a:rPr>
              <a:t>Abduba</a:t>
            </a:r>
            <a:endParaRPr lang="en-GB" sz="2800" dirty="0">
              <a:solidFill>
                <a:schemeClr val="accent1"/>
              </a:solidFill>
              <a:latin typeface="+mj-lt"/>
            </a:endParaRPr>
          </a:p>
        </p:txBody>
      </p:sp>
    </p:spTree>
    <p:extLst>
      <p:ext uri="{BB962C8B-B14F-4D97-AF65-F5344CB8AC3E}">
        <p14:creationId xmlns:p14="http://schemas.microsoft.com/office/powerpoint/2010/main" val="9545122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3"/>
          <p:cNvSpPr txBox="1">
            <a:spLocks noChangeArrowheads="1"/>
          </p:cNvSpPr>
          <p:nvPr/>
        </p:nvSpPr>
        <p:spPr bwMode="auto">
          <a:xfrm>
            <a:off x="398463" y="5767388"/>
            <a:ext cx="57546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GB" altLang="en-US" sz="1400" i="1" dirty="0">
                <a:solidFill>
                  <a:srgbClr val="A7D500"/>
                </a:solidFill>
                <a:latin typeface="Calibri" pitchFamily="34" charset="0"/>
                <a:cs typeface="Rubik" pitchFamily="2" charset="-79"/>
              </a:rPr>
              <a:t>Photo credits</a:t>
            </a:r>
            <a:r>
              <a:rPr lang="en-GB" altLang="en-US" sz="1400" i="1" dirty="0" smtClean="0">
                <a:solidFill>
                  <a:srgbClr val="A7D500"/>
                </a:solidFill>
                <a:latin typeface="Calibri" pitchFamily="34" charset="0"/>
                <a:cs typeface="Rubik" pitchFamily="2" charset="-79"/>
              </a:rPr>
              <a:t>:</a:t>
            </a:r>
          </a:p>
          <a:p>
            <a:pPr>
              <a:spcBef>
                <a:spcPct val="0"/>
              </a:spcBef>
              <a:buFontTx/>
              <a:buNone/>
            </a:pPr>
            <a:r>
              <a:rPr lang="en-GB" altLang="en-US" sz="1400" i="1" dirty="0" smtClean="0">
                <a:solidFill>
                  <a:srgbClr val="A7D500"/>
                </a:solidFill>
                <a:latin typeface="Calibri" pitchFamily="34" charset="0"/>
                <a:cs typeface="Rubik" pitchFamily="2" charset="-79"/>
              </a:rPr>
              <a:t>SCIAF</a:t>
            </a:r>
          </a:p>
        </p:txBody>
      </p:sp>
      <p:sp>
        <p:nvSpPr>
          <p:cNvPr id="20486" name="Rectangle 1"/>
          <p:cNvSpPr>
            <a:spLocks noChangeArrowheads="1"/>
          </p:cNvSpPr>
          <p:nvPr/>
        </p:nvSpPr>
        <p:spPr bwMode="auto">
          <a:xfrm>
            <a:off x="708025" y="4775200"/>
            <a:ext cx="80787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a:spcBef>
                <a:spcPct val="0"/>
              </a:spcBef>
              <a:buFontTx/>
              <a:buNone/>
            </a:pPr>
            <a:r>
              <a:rPr lang="en-GB" altLang="en-US" sz="1400" i="1" dirty="0">
                <a:solidFill>
                  <a:srgbClr val="3A5382"/>
                </a:solidFill>
                <a:latin typeface="Calibri" pitchFamily="34" charset="0"/>
                <a:cs typeface="Rubik" pitchFamily="2" charset="-79"/>
              </a:rPr>
              <a:t>We want a world without poverty, where the poorest can survive and thrive. </a:t>
            </a:r>
          </a:p>
        </p:txBody>
      </p:sp>
      <p:pic>
        <p:nvPicPr>
          <p:cNvPr id="9" name="Picture 8" descr="\\sciaf-dc\common\COMED GENERAL\Communications\New Brand\New Logos\SCIAF_Master_Logos\SCIAF_Master_Logos\RGB\JPG RGB\SCIAF_MasterLogo_FullColour_RGB.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7740" y="268387"/>
            <a:ext cx="2035160" cy="747410"/>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Connector 9"/>
          <p:cNvCxnSpPr/>
          <p:nvPr/>
        </p:nvCxnSpPr>
        <p:spPr>
          <a:xfrm>
            <a:off x="467544" y="1268760"/>
            <a:ext cx="8208912"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11" name="TextBox 5"/>
          <p:cNvSpPr txBox="1">
            <a:spLocks noChangeArrowheads="1"/>
          </p:cNvSpPr>
          <p:nvPr/>
        </p:nvSpPr>
        <p:spPr bwMode="auto">
          <a:xfrm>
            <a:off x="5942747" y="5336500"/>
            <a:ext cx="2840458"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a:spcBef>
                <a:spcPct val="0"/>
              </a:spcBef>
              <a:buFontTx/>
              <a:buNone/>
            </a:pPr>
            <a:r>
              <a:rPr lang="en-GB" altLang="en-US" sz="1400" dirty="0">
                <a:solidFill>
                  <a:srgbClr val="3A5382"/>
                </a:solidFill>
                <a:latin typeface="Calibri" panose="020F0502020204030204" pitchFamily="34" charset="0"/>
                <a:cs typeface="Calibri" panose="020F0502020204030204" pitchFamily="34" charset="0"/>
              </a:rPr>
              <a:t>SCIAF</a:t>
            </a:r>
          </a:p>
          <a:p>
            <a:pPr algn="r">
              <a:spcBef>
                <a:spcPct val="0"/>
              </a:spcBef>
              <a:buFontTx/>
              <a:buNone/>
            </a:pPr>
            <a:r>
              <a:rPr lang="en-GB" altLang="en-US" sz="1400" dirty="0" smtClean="0">
                <a:solidFill>
                  <a:srgbClr val="3A5382"/>
                </a:solidFill>
                <a:latin typeface="Calibri" panose="020F0502020204030204" pitchFamily="34" charset="0"/>
                <a:cs typeface="Calibri" panose="020F0502020204030204" pitchFamily="34" charset="0"/>
              </a:rPr>
              <a:t>7 West Nile Street, Glasgow, G</a:t>
            </a:r>
            <a:r>
              <a:rPr lang="en-GB" sz="1400" dirty="0" smtClean="0">
                <a:solidFill>
                  <a:srgbClr val="3A5382"/>
                </a:solidFill>
                <a:latin typeface="Calibri" panose="020F0502020204030204" pitchFamily="34" charset="0"/>
                <a:cs typeface="Calibri" panose="020F0502020204030204" pitchFamily="34" charset="0"/>
              </a:rPr>
              <a:t>1 </a:t>
            </a:r>
            <a:r>
              <a:rPr lang="en-GB" sz="1400" dirty="0">
                <a:solidFill>
                  <a:srgbClr val="3A5382"/>
                </a:solidFill>
                <a:latin typeface="Calibri" panose="020F0502020204030204" pitchFamily="34" charset="0"/>
                <a:cs typeface="Calibri" panose="020F0502020204030204" pitchFamily="34" charset="0"/>
              </a:rPr>
              <a:t>2PR</a:t>
            </a:r>
            <a:r>
              <a:rPr lang="en-GB" altLang="en-US" sz="1400" dirty="0" smtClean="0">
                <a:solidFill>
                  <a:srgbClr val="3A5382"/>
                </a:solidFill>
                <a:latin typeface="Calibri" panose="020F0502020204030204" pitchFamily="34" charset="0"/>
                <a:cs typeface="Calibri" panose="020F0502020204030204" pitchFamily="34" charset="0"/>
              </a:rPr>
              <a:t> </a:t>
            </a:r>
            <a:endParaRPr lang="en-GB" altLang="en-US" sz="1400" dirty="0">
              <a:solidFill>
                <a:srgbClr val="3A5382"/>
              </a:solidFill>
              <a:latin typeface="Calibri" panose="020F0502020204030204" pitchFamily="34" charset="0"/>
              <a:cs typeface="Calibri" panose="020F0502020204030204" pitchFamily="34" charset="0"/>
            </a:endParaRPr>
          </a:p>
          <a:p>
            <a:pPr algn="r">
              <a:spcBef>
                <a:spcPct val="0"/>
              </a:spcBef>
              <a:buFontTx/>
              <a:buNone/>
            </a:pPr>
            <a:r>
              <a:rPr lang="en-GB" altLang="en-US" sz="1400" dirty="0">
                <a:solidFill>
                  <a:srgbClr val="3A5382"/>
                </a:solidFill>
                <a:latin typeface="Calibri" pitchFamily="34" charset="0"/>
                <a:cs typeface="Rubik" pitchFamily="2" charset="-79"/>
              </a:rPr>
              <a:t>0141 354 5555</a:t>
            </a:r>
          </a:p>
          <a:p>
            <a:pPr algn="r">
              <a:spcBef>
                <a:spcPct val="0"/>
              </a:spcBef>
              <a:buFontTx/>
              <a:buNone/>
            </a:pPr>
            <a:r>
              <a:rPr lang="en-GB" altLang="en-US" sz="1400" dirty="0" smtClean="0">
                <a:solidFill>
                  <a:srgbClr val="3A5382"/>
                </a:solidFill>
                <a:latin typeface="Calibri" pitchFamily="34" charset="0"/>
                <a:cs typeface="Rubik" pitchFamily="2" charset="-79"/>
              </a:rPr>
              <a:t>www.sciaf.org.uk</a:t>
            </a:r>
          </a:p>
          <a:p>
            <a:pPr algn="r">
              <a:spcBef>
                <a:spcPct val="0"/>
              </a:spcBef>
              <a:buFontTx/>
              <a:buNone/>
            </a:pPr>
            <a:r>
              <a:rPr lang="en-GB" altLang="en-US" sz="1400" dirty="0" smtClean="0">
                <a:solidFill>
                  <a:srgbClr val="3A5382"/>
                </a:solidFill>
                <a:latin typeface="Calibri" pitchFamily="34" charset="0"/>
                <a:cs typeface="Rubik" pitchFamily="2" charset="-79"/>
              </a:rPr>
              <a:t>schools@sciaf.org.uk</a:t>
            </a:r>
            <a:endParaRPr lang="en-GB" altLang="en-US" sz="1400" dirty="0">
              <a:solidFill>
                <a:srgbClr val="3A5382"/>
              </a:solidFill>
              <a:latin typeface="Calibri" pitchFamily="34" charset="0"/>
              <a:cs typeface="Rubik" pitchFamily="2" charset="-79"/>
            </a:endParaRPr>
          </a:p>
        </p:txBody>
      </p:sp>
    </p:spTree>
    <p:extLst>
      <p:ext uri="{BB962C8B-B14F-4D97-AF65-F5344CB8AC3E}">
        <p14:creationId xmlns:p14="http://schemas.microsoft.com/office/powerpoint/2010/main" val="35829803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Theme1">
  <a:themeElements>
    <a:clrScheme name="SCIAF PP">
      <a:dk1>
        <a:srgbClr val="3A5382"/>
      </a:dk1>
      <a:lt1>
        <a:srgbClr val="3A5382"/>
      </a:lt1>
      <a:dk2>
        <a:srgbClr val="FFFFFF"/>
      </a:dk2>
      <a:lt2>
        <a:srgbClr val="FFFFFF"/>
      </a:lt2>
      <a:accent1>
        <a:srgbClr val="A7D500"/>
      </a:accent1>
      <a:accent2>
        <a:srgbClr val="00BBDC"/>
      </a:accent2>
      <a:accent3>
        <a:srgbClr val="FFD000"/>
      </a:accent3>
      <a:accent4>
        <a:srgbClr val="FF671F"/>
      </a:accent4>
      <a:accent5>
        <a:srgbClr val="E63422"/>
      </a:accent5>
      <a:accent6>
        <a:srgbClr val="00BBDC"/>
      </a:accent6>
      <a:hlink>
        <a:srgbClr val="A7D500"/>
      </a:hlink>
      <a:folHlink>
        <a:srgbClr val="FF671F"/>
      </a:folHlink>
    </a:clrScheme>
    <a:fontScheme name="SCIAF">
      <a:majorFont>
        <a:latin typeface="Rubik Medium"/>
        <a:ea typeface=""/>
        <a:cs typeface="Arial"/>
      </a:majorFont>
      <a:minorFont>
        <a:latin typeface="Rubik"/>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E8794B7D-CC78-4D36-B68B-F88E38DDAE00}" vid="{90E8C29E-D89A-490B-A6C2-B8C1422AF8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CDBB180FF70E4F9AAF3F4A24B4682B" ma:contentTypeVersion="11" ma:contentTypeDescription="Create a new document." ma:contentTypeScope="" ma:versionID="ec5b840d85e115b59710c53ca87d40b9">
  <xsd:schema xmlns:xsd="http://www.w3.org/2001/XMLSchema" xmlns:xs="http://www.w3.org/2001/XMLSchema" xmlns:p="http://schemas.microsoft.com/office/2006/metadata/properties" xmlns:ns2="3aeeed41-e4f7-4dc0-b6a5-f015b25a8391" xmlns:ns3="4fdb592e-eed0-45ab-8ab1-beea036d36b1" targetNamespace="http://schemas.microsoft.com/office/2006/metadata/properties" ma:root="true" ma:fieldsID="49aae6d445eaa9404e71ac00e8608fbf" ns2:_="" ns3:_="">
    <xsd:import namespace="3aeeed41-e4f7-4dc0-b6a5-f015b25a8391"/>
    <xsd:import namespace="4fdb592e-eed0-45ab-8ab1-beea036d36b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eeed41-e4f7-4dc0-b6a5-f015b25a839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fdb592e-eed0-45ab-8ab1-beea036d36b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D266A94-0673-4F93-88EB-01674916A988}"/>
</file>

<file path=customXml/itemProps2.xml><?xml version="1.0" encoding="utf-8"?>
<ds:datastoreItem xmlns:ds="http://schemas.openxmlformats.org/officeDocument/2006/customXml" ds:itemID="{F6B201D9-0E6B-4195-8C62-4277961AC93D}"/>
</file>

<file path=customXml/itemProps3.xml><?xml version="1.0" encoding="utf-8"?>
<ds:datastoreItem xmlns:ds="http://schemas.openxmlformats.org/officeDocument/2006/customXml" ds:itemID="{378A3B29-E0D9-43F7-9D1B-377094CA5429}"/>
</file>

<file path=docProps/app.xml><?xml version="1.0" encoding="utf-8"?>
<Properties xmlns="http://schemas.openxmlformats.org/officeDocument/2006/extended-properties" xmlns:vt="http://schemas.openxmlformats.org/officeDocument/2006/docPropsVTypes">
  <Template>SCIAF Standard</Template>
  <TotalTime>45</TotalTime>
  <Words>272</Words>
  <Application>Microsoft Office PowerPoint</Application>
  <PresentationFormat>On-screen Show (4:3)</PresentationFormat>
  <Paragraphs>21</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Rubik</vt:lpstr>
      <vt:lpstr>Rubik Medium</vt:lpstr>
      <vt:lpstr>Theme1</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Rachel Krofcheck</dc:creator>
  <cp:lastModifiedBy>Rachel Krofcheck</cp:lastModifiedBy>
  <cp:revision>9</cp:revision>
  <dcterms:created xsi:type="dcterms:W3CDTF">2020-04-24T14:59:08Z</dcterms:created>
  <dcterms:modified xsi:type="dcterms:W3CDTF">2020-06-15T09:28:49Z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0x010100F9CDBB180FF70E4F9AAF3F4A24B4682B</vt:lpwstr>
  </property>
</Properties>
</file>