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1"/>
  </p:notesMasterIdLst>
  <p:handoutMasterIdLst>
    <p:handoutMasterId r:id="rId22"/>
  </p:handoutMasterIdLst>
  <p:sldIdLst>
    <p:sldId id="345" r:id="rId6"/>
    <p:sldId id="283" r:id="rId7"/>
    <p:sldId id="344" r:id="rId8"/>
    <p:sldId id="329" r:id="rId9"/>
    <p:sldId id="333" r:id="rId10"/>
    <p:sldId id="334" r:id="rId11"/>
    <p:sldId id="339" r:id="rId12"/>
    <p:sldId id="336" r:id="rId13"/>
    <p:sldId id="335" r:id="rId14"/>
    <p:sldId id="337" r:id="rId15"/>
    <p:sldId id="340" r:id="rId16"/>
    <p:sldId id="338" r:id="rId17"/>
    <p:sldId id="341" r:id="rId18"/>
    <p:sldId id="342" r:id="rId19"/>
    <p:sldId id="292" r:id="rId20"/>
  </p:sldIdLst>
  <p:sldSz cx="9144000" cy="6858000" type="screen4x3"/>
  <p:notesSz cx="6797675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D500"/>
    <a:srgbClr val="3A5382"/>
    <a:srgbClr val="00BBDC"/>
    <a:srgbClr val="FF7F00"/>
    <a:srgbClr val="C76300"/>
    <a:srgbClr val="313193"/>
    <a:srgbClr val="2C2C84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79" autoAdjust="0"/>
    <p:restoredTop sz="61787" autoAdjust="0"/>
  </p:normalViewPr>
  <p:slideViewPr>
    <p:cSldViewPr snapToGrid="0">
      <p:cViewPr varScale="1">
        <p:scale>
          <a:sx n="66" d="100"/>
          <a:sy n="66" d="100"/>
        </p:scale>
        <p:origin x="10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5BC9B5E-8701-4AA0-ABEA-6827664B6B59}" type="datetimeFigureOut">
              <a:rPr lang="en-GB"/>
              <a:pPr>
                <a:defRPr/>
              </a:pPr>
              <a:t>16/12/2019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3D77B8E-0DF4-453C-8C03-7F10D9936EB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357699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7DA73F6-06B8-40D7-A614-45CDBF63423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8711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Hello, my name is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xxxxx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and I’m a volunteer for the charity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SCIAF.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Today I’m going to talk to you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about SCIAF’s work and show you some examples of how your generous donations have helped families around the world.</a:t>
            </a:r>
            <a:endParaRPr lang="en-GB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5DBDB41-48C3-4329-87B2-069E6BE16147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7053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 smtClean="0"/>
              <a:t>This</a:t>
            </a:r>
            <a:r>
              <a:rPr lang="en-GB" altLang="en-US" baseline="0" dirty="0" smtClean="0"/>
              <a:t> is Christina. </a:t>
            </a:r>
            <a:r>
              <a:rPr lang="en-GB" sz="1200" b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She</a:t>
            </a:r>
            <a:r>
              <a:rPr lang="en-GB" sz="1200" b="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lives with her family in the Democratic Republic of Congo, in Africa.</a:t>
            </a:r>
          </a:p>
          <a:p>
            <a:endParaRPr lang="en-GB" altLang="en-US" dirty="0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5DBDB41-48C3-4329-87B2-069E6BE16147}" type="slidenum">
              <a:rPr lang="en-GB" altLang="en-US" smtClean="0"/>
              <a:pPr/>
              <a:t>2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694882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Christina’s mum Sylvia is featured </a:t>
            </a:r>
            <a:r>
              <a:rPr lang="en-GB" sz="1200" b="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on the WEE BOX this year.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Christina lives with her mum and two nephews - </a:t>
            </a:r>
            <a:r>
              <a:rPr lang="en-GB" sz="1200" b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Jude and</a:t>
            </a:r>
            <a:r>
              <a:rPr lang="en-GB" sz="1200" b="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Daniel. </a:t>
            </a:r>
            <a:r>
              <a:rPr lang="en-GB" sz="1200" b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Jude</a:t>
            </a:r>
            <a:r>
              <a:rPr lang="en-GB" sz="1200" b="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</a:t>
            </a:r>
            <a:r>
              <a:rPr lang="en-GB" sz="1200" b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is 4 years old</a:t>
            </a:r>
            <a:r>
              <a:rPr lang="en-GB" sz="1200" b="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and Daniel is 18 months old.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Her nephews are the sons of her older sister, Charlene.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DA73F6-06B8-40D7-A614-45CDBF63423E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5900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Christina wakes up at 6am</a:t>
            </a:r>
            <a:r>
              <a:rPr lang="en-GB" baseline="0" dirty="0" smtClean="0"/>
              <a:t>. She goes to collect water for the family.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DA73F6-06B8-40D7-A614-45CDBF63423E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3700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Christina also</a:t>
            </a:r>
            <a:r>
              <a:rPr lang="en-GB" baseline="0" dirty="0" smtClean="0"/>
              <a:t> helps her mum in the morning by sweeping up the house.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DA73F6-06B8-40D7-A614-45CDBF63423E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7800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Then she washes the dishes.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DA73F6-06B8-40D7-A614-45CDBF63423E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2624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Christina then takes a shower and gets</a:t>
            </a:r>
            <a:r>
              <a:rPr lang="en-GB" baseline="0" dirty="0" smtClean="0"/>
              <a:t> dressed for school.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DA73F6-06B8-40D7-A614-45CDBF63423E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2492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Christina walks</a:t>
            </a:r>
            <a:r>
              <a:rPr lang="en-GB" baseline="0" dirty="0" smtClean="0"/>
              <a:t> for one hour to get to school.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DA73F6-06B8-40D7-A614-45CDBF63423E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4499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She studies French, mathematics, grammar, music, handwriting</a:t>
            </a:r>
            <a:r>
              <a:rPr lang="en-GB" baseline="0" dirty="0" smtClean="0"/>
              <a:t> and sciences. But her favourites subjects to study are geography and history.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DA73F6-06B8-40D7-A614-45CDBF63423E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96659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After she returns </a:t>
            </a:r>
            <a:r>
              <a:rPr lang="en-GB" dirty="0" smtClean="0"/>
              <a:t>from </a:t>
            </a:r>
            <a:r>
              <a:rPr lang="en-GB" dirty="0" smtClean="0"/>
              <a:t>school, Christina helps her mum by</a:t>
            </a:r>
            <a:r>
              <a:rPr lang="en-GB" baseline="0" dirty="0" smtClean="0"/>
              <a:t> bringing manure to the field and picking vegetables.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DA73F6-06B8-40D7-A614-45CDBF63423E}" type="slidenum">
              <a:rPr lang="en-GB" altLang="en-US" smtClean="0"/>
              <a:pPr>
                <a:defRPr/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8087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Her</a:t>
            </a:r>
            <a:r>
              <a:rPr lang="en-GB" baseline="0" dirty="0" smtClean="0"/>
              <a:t> mum cooks dinner for the family.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DA73F6-06B8-40D7-A614-45CDBF63423E}" type="slidenum">
              <a:rPr lang="en-GB" altLang="en-US" smtClean="0"/>
              <a:pPr>
                <a:defRPr/>
              </a:pPr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1513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Christina helps to prepare dinner. The</a:t>
            </a:r>
            <a:r>
              <a:rPr lang="en-GB" baseline="0" dirty="0" smtClean="0"/>
              <a:t> family eat different vegetables like amaranth, cabbage, aubergine and cassava, plus bread.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DA73F6-06B8-40D7-A614-45CDBF63423E}" type="slidenum">
              <a:rPr lang="en-GB" altLang="en-US" smtClean="0"/>
              <a:pPr>
                <a:defRPr/>
              </a:pPr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811650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Christina’s friends</a:t>
            </a:r>
            <a:r>
              <a:rPr lang="en-GB" baseline="0" dirty="0" smtClean="0"/>
              <a:t> live close by and they play a game called </a:t>
            </a:r>
            <a:r>
              <a:rPr lang="en-GB" baseline="0" dirty="0" err="1" smtClean="0"/>
              <a:t>Kange</a:t>
            </a:r>
            <a:r>
              <a:rPr lang="en-GB" baseline="0" dirty="0" smtClean="0"/>
              <a:t>.</a:t>
            </a:r>
          </a:p>
          <a:p>
            <a:r>
              <a:rPr lang="en-GB" baseline="0" dirty="0" smtClean="0"/>
              <a:t>She goes to bed at 8pm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DA73F6-06B8-40D7-A614-45CDBF63423E}" type="slidenum">
              <a:rPr lang="en-GB" altLang="en-US" smtClean="0"/>
              <a:pPr>
                <a:defRPr/>
              </a:pPr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992380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When she grows up, Christina wants to be a doctor so</a:t>
            </a:r>
            <a:r>
              <a:rPr lang="en-GB" baseline="0" dirty="0" smtClean="0"/>
              <a:t> she can cure peoples illness.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DA73F6-06B8-40D7-A614-45CDBF63423E}" type="slidenum">
              <a:rPr lang="en-GB" altLang="en-US" smtClean="0"/>
              <a:pPr>
                <a:defRPr/>
              </a:pPr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5752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baseline="0" dirty="0" smtClean="0"/>
              <a:t>Thank you for supporting SCIAF. We couldn’t do our work supporting families like Christina’s without your help!</a:t>
            </a:r>
            <a:endParaRPr lang="en-GB" altLang="en-US" dirty="0" smtClean="0"/>
          </a:p>
          <a:p>
            <a:endParaRPr lang="en-GB" alt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513C5F43-E5E9-485D-A44C-3861D5B2FD38}" type="slidenum">
              <a:rPr lang="en-GB" altLang="en-US" smtClean="0"/>
              <a:pPr/>
              <a:t>15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471146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55E16-AC19-42C5-B98B-1627949D43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0764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93C67-1448-4838-AD37-8A0C9D481B9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2877412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1E12D-5E0A-4FD5-97B3-73115456E46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330948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36759-68A1-41F3-9565-1436494F7E2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173250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E80F3-DD6C-4C4B-B293-031DA6F1772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039873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F745B-4D1A-4438-A3ED-E241475761F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598950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30196-1191-4C6E-A270-09262F62C4E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173097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3A9D4-7ECF-446E-BADD-7B99EE19645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282751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7571D-0259-43AB-9BE9-797BC4A3693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3126712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3322F-56ED-4733-AD9C-A07E686EE92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4386031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1C0BE-0D14-41C9-9F31-97E29D24CDD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252417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FF799A2-B8C3-4C6B-9561-4E78D76397F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2" t="8751" r="8462" b="8481"/>
          <a:stretch/>
        </p:blipFill>
        <p:spPr>
          <a:xfrm>
            <a:off x="0" y="0"/>
            <a:ext cx="9144000" cy="68631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DE31BB-6871-4914-BFEF-7A318BAF9A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470"/>
            <a:ext cx="2434858" cy="840559"/>
          </a:xfrm>
          <a:prstGeom prst="rect">
            <a:avLst/>
          </a:prstGeom>
        </p:spPr>
      </p:pic>
      <p:grpSp>
        <p:nvGrpSpPr>
          <p:cNvPr id="16" name="Group 6">
            <a:extLst>
              <a:ext uri="{FF2B5EF4-FFF2-40B4-BE49-F238E27FC236}">
                <a16:creationId xmlns:a16="http://schemas.microsoft.com/office/drawing/2014/main" id="{83D26322-D627-4866-95F8-289D25E2A78A}"/>
              </a:ext>
            </a:extLst>
          </p:cNvPr>
          <p:cNvGrpSpPr>
            <a:grpSpLocks/>
          </p:cNvGrpSpPr>
          <p:nvPr/>
        </p:nvGrpSpPr>
        <p:grpSpPr bwMode="auto">
          <a:xfrm>
            <a:off x="0" y="1872104"/>
            <a:ext cx="3850784" cy="4132957"/>
            <a:chOff x="358832" y="4920208"/>
            <a:chExt cx="3065874" cy="1225276"/>
          </a:xfrm>
        </p:grpSpPr>
        <p:sp>
          <p:nvSpPr>
            <p:cNvPr id="17" name="Snip Single Corner Rectangle 3">
              <a:extLst>
                <a:ext uri="{FF2B5EF4-FFF2-40B4-BE49-F238E27FC236}">
                  <a16:creationId xmlns:a16="http://schemas.microsoft.com/office/drawing/2014/main" id="{BCD6619F-B309-48DF-8B53-9264935422A2}"/>
                </a:ext>
              </a:extLst>
            </p:cNvPr>
            <p:cNvSpPr/>
            <p:nvPr/>
          </p:nvSpPr>
          <p:spPr>
            <a:xfrm rot="10800000" flipH="1">
              <a:off x="358832" y="4920208"/>
              <a:ext cx="3065874" cy="1225276"/>
            </a:xfrm>
            <a:prstGeom prst="snip1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8" name="Rectangle 4">
              <a:extLst>
                <a:ext uri="{FF2B5EF4-FFF2-40B4-BE49-F238E27FC236}">
                  <a16:creationId xmlns:a16="http://schemas.microsoft.com/office/drawing/2014/main" id="{05E91474-B0AC-46E9-ABD4-10B274248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98" y="4920208"/>
              <a:ext cx="2715822" cy="164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GB" altLang="en-US" sz="1000" dirty="0">
                <a:latin typeface="Calibri" pitchFamily="34" charset="0"/>
                <a:cs typeface="Rubik" pitchFamily="2" charset="-79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2000" dirty="0">
                  <a:solidFill>
                    <a:srgbClr val="00BBDC"/>
                  </a:solidFill>
                  <a:latin typeface="Calibri" pitchFamily="34" charset="0"/>
                  <a:cs typeface="Rubik" pitchFamily="2" charset="-79"/>
                </a:rPr>
                <a:t>WEE BOX BIG CHANGE 2020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865923A-556A-4811-BA34-E5223BD30AB4}"/>
                </a:ext>
              </a:extLst>
            </p:cNvPr>
            <p:cNvCxnSpPr/>
            <p:nvPr/>
          </p:nvCxnSpPr>
          <p:spPr>
            <a:xfrm>
              <a:off x="392344" y="5084449"/>
              <a:ext cx="2974062" cy="0"/>
            </a:xfrm>
            <a:prstGeom prst="line">
              <a:avLst/>
            </a:prstGeom>
            <a:ln w="38100">
              <a:solidFill>
                <a:srgbClr val="A7D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71D6B7B-5034-4726-9E22-CA68D81C76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93" y="2599307"/>
            <a:ext cx="1347476" cy="16162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7091FE8-C212-470F-B073-1AE957FEFB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66" y="2704840"/>
            <a:ext cx="955720" cy="154109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3DCB082-5729-4D05-978C-5A0BE41349FF}"/>
              </a:ext>
            </a:extLst>
          </p:cNvPr>
          <p:cNvSpPr txBox="1"/>
          <p:nvPr/>
        </p:nvSpPr>
        <p:spPr>
          <a:xfrm>
            <a:off x="103032" y="4404623"/>
            <a:ext cx="367452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3A5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year, your £1 = £2. Give before 20</a:t>
            </a:r>
            <a:r>
              <a:rPr lang="en-GB" sz="1600" baseline="30000" dirty="0">
                <a:solidFill>
                  <a:srgbClr val="3A5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600" dirty="0">
                <a:solidFill>
                  <a:srgbClr val="3A5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May and all public donations to our WEE BOX BIG CHANGE appeal will be doubled by the UK government.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1395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5"/>
          <a:stretch/>
        </p:blipFill>
        <p:spPr>
          <a:xfrm>
            <a:off x="0" y="-105045"/>
            <a:ext cx="9144000" cy="6957908"/>
          </a:xfrm>
          <a:prstGeom prst="rect">
            <a:avLst/>
          </a:prstGeom>
        </p:spPr>
      </p:pic>
      <p:pic>
        <p:nvPicPr>
          <p:cNvPr id="2051" name="Picture 5" descr="\\sciaf-dc\common\COMED GENERAL\Communications\New Brand\New Logos\SCIAF_Master_Logos\SCIAF_Master_Logos\RGB\PNG RGB\SCIAF_MasterLogo_FullColour_RG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254000"/>
            <a:ext cx="19669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2" name="Group 6"/>
          <p:cNvGrpSpPr>
            <a:grpSpLocks/>
          </p:cNvGrpSpPr>
          <p:nvPr/>
        </p:nvGrpSpPr>
        <p:grpSpPr bwMode="auto">
          <a:xfrm>
            <a:off x="361950" y="4918075"/>
            <a:ext cx="3546474" cy="1225550"/>
            <a:chOff x="358833" y="4921089"/>
            <a:chExt cx="3335369" cy="1225276"/>
          </a:xfrm>
        </p:grpSpPr>
        <p:sp>
          <p:nvSpPr>
            <p:cNvPr id="4" name="Snip Single Corner Rectangle 3"/>
            <p:cNvSpPr/>
            <p:nvPr/>
          </p:nvSpPr>
          <p:spPr>
            <a:xfrm rot="10800000" flipH="1">
              <a:off x="358833" y="4921089"/>
              <a:ext cx="3335369" cy="1225276"/>
            </a:xfrm>
            <a:prstGeom prst="snip1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054" name="Rectangle 4"/>
            <p:cNvSpPr>
              <a:spLocks noChangeArrowheads="1"/>
            </p:cNvSpPr>
            <p:nvPr/>
          </p:nvSpPr>
          <p:spPr bwMode="auto">
            <a:xfrm>
              <a:off x="539487" y="5102936"/>
              <a:ext cx="2611799" cy="861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2000" b="1" dirty="0">
                  <a:solidFill>
                    <a:srgbClr val="3A5382"/>
                  </a:solidFill>
                  <a:latin typeface="Calibri" pitchFamily="34" charset="0"/>
                  <a:cs typeface="Rubik" pitchFamily="2" charset="-79"/>
                </a:rPr>
                <a:t>SCIAF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GB" altLang="en-US" sz="1000" dirty="0">
                <a:latin typeface="Calibri" pitchFamily="34" charset="0"/>
                <a:cs typeface="Rubik" pitchFamily="2" charset="-79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2000" dirty="0" smtClean="0">
                  <a:solidFill>
                    <a:srgbClr val="00BBDC"/>
                  </a:solidFill>
                  <a:latin typeface="Calibri" pitchFamily="34" charset="0"/>
                  <a:cs typeface="Rubik" pitchFamily="2" charset="-79"/>
                </a:rPr>
                <a:t>Day in the life – Christina</a:t>
              </a:r>
              <a:endParaRPr lang="en-GB" altLang="en-US" sz="2000" dirty="0">
                <a:solidFill>
                  <a:srgbClr val="00BBDC"/>
                </a:solidFill>
                <a:latin typeface="Calibri" pitchFamily="34" charset="0"/>
                <a:cs typeface="Rubik" pitchFamily="2" charset="-79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539487" y="5533727"/>
              <a:ext cx="2974062" cy="0"/>
            </a:xfrm>
            <a:prstGeom prst="line">
              <a:avLst/>
            </a:prstGeom>
            <a:ln w="38100">
              <a:solidFill>
                <a:srgbClr val="A7D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930" y="5087604"/>
            <a:ext cx="1520190" cy="15201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\\sciaf-dc\common\COMED GENERAL\Communications\New Brand\New Logos\SCIAF_Master_Logos\SCIAF_Master_Logos\RGB\JPG RGB\SCIAF_MasterLogo_FullColour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638" y="188913"/>
            <a:ext cx="2035175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32596" y="744538"/>
            <a:ext cx="43765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 smtClean="0">
                <a:solidFill>
                  <a:srgbClr val="A7D500"/>
                </a:solidFill>
                <a:latin typeface="Calibri" pitchFamily="34" charset="0"/>
                <a:cs typeface="Rubik" pitchFamily="2" charset="-79"/>
              </a:rPr>
              <a:t>WEE BOX, BIG CHANGE 2020</a:t>
            </a:r>
            <a:endParaRPr lang="en-GB" altLang="en-US" sz="2800" dirty="0">
              <a:solidFill>
                <a:srgbClr val="A7D500"/>
              </a:solidFill>
              <a:latin typeface="Calibri" pitchFamily="34" charset="0"/>
              <a:cs typeface="Rubik" pitchFamily="2" charset="-79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88307" y="1267758"/>
            <a:ext cx="8287381" cy="655"/>
          </a:xfrm>
          <a:prstGeom prst="line">
            <a:avLst/>
          </a:prstGeom>
          <a:ln w="38100">
            <a:solidFill>
              <a:srgbClr val="A7D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5" t="8930" r="8434" b="13686"/>
          <a:stretch/>
        </p:blipFill>
        <p:spPr>
          <a:xfrm>
            <a:off x="388307" y="1459845"/>
            <a:ext cx="8287381" cy="51502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5498" y="5054553"/>
            <a:ext cx="1520190" cy="1520190"/>
          </a:xfrm>
          <a:prstGeom prst="rect">
            <a:avLst/>
          </a:prstGeom>
        </p:spPr>
      </p:pic>
      <p:sp>
        <p:nvSpPr>
          <p:cNvPr id="9" name="Snip Single Corner Rectangle 8"/>
          <p:cNvSpPr/>
          <p:nvPr/>
        </p:nvSpPr>
        <p:spPr>
          <a:xfrm flipV="1">
            <a:off x="508166" y="4875589"/>
            <a:ext cx="2052137" cy="687268"/>
          </a:xfrm>
          <a:prstGeom prst="snip1Rect">
            <a:avLst/>
          </a:prstGeom>
          <a:solidFill>
            <a:srgbClr val="3A5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GB" sz="1600" dirty="0">
              <a:solidFill>
                <a:srgbClr val="3A5382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3974" y="4957613"/>
            <a:ext cx="1680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A7D500"/>
                </a:solidFill>
                <a:latin typeface="Calibri" panose="020F0502020204030204" pitchFamily="34" charset="0"/>
              </a:rPr>
              <a:t>Jude</a:t>
            </a:r>
            <a:endParaRPr lang="en-GB" sz="2800" b="1" dirty="0">
              <a:solidFill>
                <a:srgbClr val="A7D5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Snip Single Corner Rectangle 10"/>
          <p:cNvSpPr/>
          <p:nvPr/>
        </p:nvSpPr>
        <p:spPr>
          <a:xfrm flipV="1">
            <a:off x="1152292" y="1598891"/>
            <a:ext cx="2052137" cy="687268"/>
          </a:xfrm>
          <a:prstGeom prst="snip1Rect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GB" sz="1600" dirty="0">
              <a:solidFill>
                <a:srgbClr val="3A5382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8100" y="1680915"/>
            <a:ext cx="1680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3A5382"/>
                </a:solidFill>
                <a:latin typeface="Calibri" panose="020F0502020204030204" pitchFamily="34" charset="0"/>
              </a:rPr>
              <a:t>Christina</a:t>
            </a:r>
            <a:endParaRPr lang="en-GB" sz="2800" b="1" dirty="0">
              <a:solidFill>
                <a:srgbClr val="3A5382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Snip Single Corner Rectangle 12"/>
          <p:cNvSpPr/>
          <p:nvPr/>
        </p:nvSpPr>
        <p:spPr>
          <a:xfrm flipV="1">
            <a:off x="6129429" y="1598891"/>
            <a:ext cx="2052137" cy="687268"/>
          </a:xfrm>
          <a:prstGeom prst="snip1Rect">
            <a:avLst/>
          </a:prstGeom>
          <a:solidFill>
            <a:srgbClr val="3A5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GB" sz="1600" dirty="0">
              <a:solidFill>
                <a:srgbClr val="3A5382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15237" y="1680915"/>
            <a:ext cx="1680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A7D500"/>
                </a:solidFill>
                <a:latin typeface="Calibri" panose="020F0502020204030204" pitchFamily="34" charset="0"/>
              </a:rPr>
              <a:t>Sylvia</a:t>
            </a:r>
            <a:endParaRPr lang="en-GB" sz="2800" b="1" dirty="0">
              <a:solidFill>
                <a:srgbClr val="A7D5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Snip Single Corner Rectangle 14"/>
          <p:cNvSpPr/>
          <p:nvPr/>
        </p:nvSpPr>
        <p:spPr>
          <a:xfrm flipV="1">
            <a:off x="6494530" y="3135434"/>
            <a:ext cx="2052137" cy="687268"/>
          </a:xfrm>
          <a:prstGeom prst="snip1Rect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GB" sz="1600" dirty="0">
              <a:solidFill>
                <a:srgbClr val="3A5382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80338" y="3217458"/>
            <a:ext cx="1680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3A5382"/>
                </a:solidFill>
                <a:latin typeface="Calibri" panose="020F0502020204030204" pitchFamily="34" charset="0"/>
              </a:rPr>
              <a:t>Daniel</a:t>
            </a:r>
            <a:endParaRPr lang="en-GB" sz="2800" b="1" dirty="0">
              <a:solidFill>
                <a:srgbClr val="3A538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892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6" t="8751" r="16239" b="8665"/>
          <a:stretch/>
        </p:blipFill>
        <p:spPr>
          <a:xfrm>
            <a:off x="1" y="0"/>
            <a:ext cx="9154274" cy="6873428"/>
          </a:xfrm>
          <a:prstGeom prst="rect">
            <a:avLst/>
          </a:prstGeom>
        </p:spPr>
      </p:pic>
      <p:pic>
        <p:nvPicPr>
          <p:cNvPr id="7" name="Picture 5" descr="\\sciaf-dc\common\COMED GENERAL\Communications\New Brand\New Logos\SCIAF_Master_Logos\SCIAF_Master_Logos\RGB\PNG RGB\SCIAF_MasterLogo_FullColour_RG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254000"/>
            <a:ext cx="19669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930" y="5087604"/>
            <a:ext cx="152019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\\sciaf-dc\common\COMED GENERAL\Communications\New Brand\New Logos\SCIAF_Master_Logos\SCIAF_Master_Logos\RGB\PNG RGB\SCIAF_MasterLogo_FullColour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254000"/>
            <a:ext cx="19669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930" y="5087604"/>
            <a:ext cx="1520190" cy="15201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3" t="32879" r="8651" b="25308"/>
          <a:stretch/>
        </p:blipFill>
        <p:spPr>
          <a:xfrm>
            <a:off x="0" y="-20547"/>
            <a:ext cx="9144000" cy="693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1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\\sciaf-dc\common\COMED GENERAL\Communications\New Brand\New Logos\SCIAF_Master_Logos\SCIAF_Master_Logos\RGB\PNG RGB\SCIAF_MasterLogo_FullColour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254000"/>
            <a:ext cx="19669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930" y="5087604"/>
            <a:ext cx="1520190" cy="152019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5" t="12083" r="9060" b="12355"/>
          <a:stretch/>
        </p:blipFill>
        <p:spPr>
          <a:xfrm>
            <a:off x="0" y="0"/>
            <a:ext cx="9144000" cy="686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37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0" t="32359" r="9463" b="29580"/>
          <a:stretch/>
        </p:blipFill>
        <p:spPr>
          <a:xfrm>
            <a:off x="0" y="0"/>
            <a:ext cx="9144000" cy="6852863"/>
          </a:xfrm>
          <a:prstGeom prst="rect">
            <a:avLst/>
          </a:prstGeom>
        </p:spPr>
      </p:pic>
      <p:pic>
        <p:nvPicPr>
          <p:cNvPr id="7" name="Picture 5" descr="\\sciaf-dc\common\COMED GENERAL\Communications\New Brand\New Logos\SCIAF_Master_Logos\SCIAF_Master_Logos\RGB\PNG RGB\SCIAF_MasterLogo_FullColour_RG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254000"/>
            <a:ext cx="19669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930" y="5087604"/>
            <a:ext cx="152019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4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5" t="8751" r="19555" b="10013"/>
          <a:stretch/>
        </p:blipFill>
        <p:spPr>
          <a:xfrm>
            <a:off x="-1" y="0"/>
            <a:ext cx="9133727" cy="6858000"/>
          </a:xfrm>
          <a:prstGeom prst="rect">
            <a:avLst/>
          </a:prstGeom>
        </p:spPr>
      </p:pic>
      <p:pic>
        <p:nvPicPr>
          <p:cNvPr id="7" name="Picture 5" descr="\\sciaf-dc\common\COMED GENERAL\Communications\New Brand\New Logos\SCIAF_Master_Logos\SCIAF_Master_Logos\RGB\PNG RGB\SCIAF_MasterLogo_FullColour_RG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254000"/>
            <a:ext cx="19669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930" y="5087604"/>
            <a:ext cx="152019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8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2" t="8961" r="12272" b="9044"/>
          <a:stretch/>
        </p:blipFill>
        <p:spPr>
          <a:xfrm>
            <a:off x="30822" y="0"/>
            <a:ext cx="9113178" cy="6889066"/>
          </a:xfrm>
          <a:prstGeom prst="rect">
            <a:avLst/>
          </a:prstGeom>
        </p:spPr>
      </p:pic>
      <p:pic>
        <p:nvPicPr>
          <p:cNvPr id="7" name="Picture 5" descr="\\sciaf-dc\common\COMED GENERAL\Communications\New Brand\New Logos\SCIAF_Master_Logos\SCIAF_Master_Logos\RGB\PNG RGB\SCIAF_MasterLogo_FullColour_RG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254000"/>
            <a:ext cx="19669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930" y="5087604"/>
            <a:ext cx="152019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09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0" t="8750" r="11238" b="8497"/>
          <a:stretch/>
        </p:blipFill>
        <p:spPr>
          <a:xfrm>
            <a:off x="-30823" y="0"/>
            <a:ext cx="9195371" cy="6858000"/>
          </a:xfrm>
          <a:prstGeom prst="rect">
            <a:avLst/>
          </a:prstGeom>
        </p:spPr>
      </p:pic>
      <p:pic>
        <p:nvPicPr>
          <p:cNvPr id="7" name="Picture 5" descr="\\sciaf-dc\common\COMED GENERAL\Communications\New Brand\New Logos\SCIAF_Master_Logos\SCIAF_Master_Logos\RGB\PNG RGB\SCIAF_MasterLogo_FullColour_RG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254000"/>
            <a:ext cx="19669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930" y="5087604"/>
            <a:ext cx="152019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2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4" t="8919" r="18727" b="9003"/>
          <a:stretch/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pic>
        <p:nvPicPr>
          <p:cNvPr id="7" name="Picture 5" descr="\\sciaf-dc\common\COMED GENERAL\Communications\New Brand\New Logos\SCIAF_Master_Logos\SCIAF_Master_Logos\RGB\PNG RGB\SCIAF_MasterLogo_FullColour_RG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254000"/>
            <a:ext cx="19669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930" y="5087604"/>
            <a:ext cx="152019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3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4" t="17580" r="8764" b="14925"/>
          <a:stretch/>
        </p:blipFill>
        <p:spPr>
          <a:xfrm>
            <a:off x="0" y="-21265"/>
            <a:ext cx="9144000" cy="6879265"/>
          </a:xfrm>
          <a:prstGeom prst="rect">
            <a:avLst/>
          </a:prstGeom>
        </p:spPr>
      </p:pic>
      <p:pic>
        <p:nvPicPr>
          <p:cNvPr id="7" name="Picture 5" descr="\\sciaf-dc\common\COMED GENERAL\Communications\New Brand\New Logos\SCIAF_Master_Logos\SCIAF_Master_Logos\RGB\PNG RGB\SCIAF_MasterLogo_FullColour_RG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254000"/>
            <a:ext cx="19669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930" y="5087604"/>
            <a:ext cx="152019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1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2" t="8749" r="17925" b="8835"/>
          <a:stretch/>
        </p:blipFill>
        <p:spPr>
          <a:xfrm>
            <a:off x="-1" y="0"/>
            <a:ext cx="9164549" cy="6858000"/>
          </a:xfrm>
          <a:prstGeom prst="rect">
            <a:avLst/>
          </a:prstGeom>
        </p:spPr>
      </p:pic>
      <p:pic>
        <p:nvPicPr>
          <p:cNvPr id="7" name="Picture 5" descr="\\sciaf-dc\common\COMED GENERAL\Communications\New Brand\New Logos\SCIAF_Master_Logos\SCIAF_Master_Logos\RGB\PNG RGB\SCIAF_MasterLogo_FullColour_RG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254000"/>
            <a:ext cx="19669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930" y="5087604"/>
            <a:ext cx="152019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6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8"/>
          <a:stretch/>
        </p:blipFill>
        <p:spPr>
          <a:xfrm>
            <a:off x="-48639" y="0"/>
            <a:ext cx="9192639" cy="6858000"/>
          </a:xfrm>
          <a:prstGeom prst="rect">
            <a:avLst/>
          </a:prstGeom>
        </p:spPr>
      </p:pic>
      <p:pic>
        <p:nvPicPr>
          <p:cNvPr id="7" name="Picture 5" descr="\\sciaf-dc\common\COMED GENERAL\Communications\New Brand\New Logos\SCIAF_Master_Logos\SCIAF_Master_Logos\RGB\PNG RGB\SCIAF_MasterLogo_FullColour_RG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254000"/>
            <a:ext cx="19669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930" y="5087604"/>
            <a:ext cx="152019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\\sciaf-dc\common\COMED GENERAL\Communications\New Brand\New Logos\SCIAF_Master_Logos\SCIAF_Master_Logos\RGB\JPG RGB\SCIAF_MasterLogo_FullColour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638" y="372679"/>
            <a:ext cx="2035175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Box 5"/>
          <p:cNvSpPr txBox="1">
            <a:spLocks noChangeArrowheads="1"/>
          </p:cNvSpPr>
          <p:nvPr/>
        </p:nvSpPr>
        <p:spPr bwMode="auto">
          <a:xfrm>
            <a:off x="5946355" y="5291138"/>
            <a:ext cx="2840458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3A5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SCIAF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1400" dirty="0" smtClean="0">
                <a:solidFill>
                  <a:srgbClr val="3A5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West Nile Street, Glasgow, G</a:t>
            </a:r>
            <a:r>
              <a:rPr lang="en-GB" sz="1400" dirty="0" smtClean="0">
                <a:solidFill>
                  <a:srgbClr val="3A5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n-GB" sz="1400" dirty="0">
                <a:solidFill>
                  <a:srgbClr val="3A5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2PR</a:t>
            </a:r>
            <a:r>
              <a:rPr lang="en-GB" altLang="en-US" sz="1400" dirty="0" smtClean="0">
                <a:solidFill>
                  <a:srgbClr val="3A5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altLang="en-US" sz="1400" dirty="0">
              <a:solidFill>
                <a:srgbClr val="3A5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3A5382"/>
                </a:solidFill>
                <a:latin typeface="Calibri" pitchFamily="34" charset="0"/>
                <a:cs typeface="Rubik" pitchFamily="2" charset="-79"/>
              </a:rPr>
              <a:t>0141 354 5555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1400" dirty="0" smtClean="0">
                <a:solidFill>
                  <a:srgbClr val="3A5382"/>
                </a:solidFill>
                <a:latin typeface="Calibri" pitchFamily="34" charset="0"/>
                <a:cs typeface="Rubik" pitchFamily="2" charset="-79"/>
              </a:rPr>
              <a:t>www.sciaf.org.uk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1400" dirty="0" smtClean="0">
                <a:solidFill>
                  <a:srgbClr val="3A5382"/>
                </a:solidFill>
                <a:latin typeface="Calibri" pitchFamily="34" charset="0"/>
                <a:cs typeface="Rubik" pitchFamily="2" charset="-79"/>
              </a:rPr>
              <a:t>schools@sciaf.org.uk</a:t>
            </a:r>
            <a:endParaRPr lang="en-GB" altLang="en-US" sz="1400" dirty="0">
              <a:solidFill>
                <a:srgbClr val="3A5382"/>
              </a:solidFill>
              <a:latin typeface="Calibri" pitchFamily="34" charset="0"/>
              <a:cs typeface="Rubik" pitchFamily="2" charset="-79"/>
            </a:endParaRPr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398463" y="2384714"/>
            <a:ext cx="83883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9600" dirty="0">
                <a:solidFill>
                  <a:srgbClr val="A7D500"/>
                </a:solidFill>
                <a:latin typeface="Calibri" pitchFamily="34" charset="0"/>
                <a:cs typeface="Rubik" pitchFamily="2" charset="-79"/>
              </a:rPr>
              <a:t>Thank you</a:t>
            </a:r>
          </a:p>
        </p:txBody>
      </p:sp>
      <p:sp>
        <p:nvSpPr>
          <p:cNvPr id="24581" name="Rectangle 1"/>
          <p:cNvSpPr>
            <a:spLocks noChangeArrowheads="1"/>
          </p:cNvSpPr>
          <p:nvPr/>
        </p:nvSpPr>
        <p:spPr bwMode="auto">
          <a:xfrm>
            <a:off x="708025" y="4820891"/>
            <a:ext cx="8078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1400" i="1" dirty="0">
                <a:solidFill>
                  <a:srgbClr val="3A5382"/>
                </a:solidFill>
                <a:latin typeface="Calibri" pitchFamily="34" charset="0"/>
                <a:cs typeface="Rubik" pitchFamily="2" charset="-79"/>
              </a:rPr>
              <a:t>We want a world without poverty, where the poorest can survive and thrive. 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49238" y="1268413"/>
            <a:ext cx="8426450" cy="0"/>
          </a:xfrm>
          <a:prstGeom prst="line">
            <a:avLst/>
          </a:prstGeom>
          <a:ln w="38100">
            <a:solidFill>
              <a:srgbClr val="A7D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95612" y="5875913"/>
            <a:ext cx="21515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i="1" dirty="0">
                <a:solidFill>
                  <a:srgbClr val="3A5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Names changed to protect </a:t>
            </a:r>
            <a:r>
              <a:rPr lang="en-GB" sz="1000" i="1" dirty="0" smtClean="0">
                <a:solidFill>
                  <a:srgbClr val="3A5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identities.</a:t>
            </a:r>
          </a:p>
          <a:p>
            <a:r>
              <a:rPr lang="en-GB" sz="1000" i="1" dirty="0" smtClean="0">
                <a:solidFill>
                  <a:srgbClr val="3A5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Photos</a:t>
            </a:r>
            <a:r>
              <a:rPr lang="en-GB" sz="1000" i="1" dirty="0">
                <a:solidFill>
                  <a:srgbClr val="3A5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Angela </a:t>
            </a:r>
            <a:r>
              <a:rPr lang="en-GB" sz="1000" i="1" dirty="0" smtClean="0">
                <a:solidFill>
                  <a:srgbClr val="3A5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Catlin, DR Congo 2019</a:t>
            </a:r>
            <a:endParaRPr lang="en-GB" sz="1000" i="1" dirty="0">
              <a:solidFill>
                <a:srgbClr val="3A5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E33557131E0F4E9C559E7985A5D466" ma:contentTypeVersion="7" ma:contentTypeDescription="Create a new document." ma:contentTypeScope="" ma:versionID="9236ed288737ebb76ce19890dcd88029">
  <xsd:schema xmlns:xsd="http://www.w3.org/2001/XMLSchema" xmlns:xs="http://www.w3.org/2001/XMLSchema" xmlns:p="http://schemas.microsoft.com/office/2006/metadata/properties" xmlns:ns3="8a85751e-8a6e-426b-9b46-e950c15a4d7e" targetNamespace="http://schemas.microsoft.com/office/2006/metadata/properties" ma:root="true" ma:fieldsID="176c84e46faf136c9e454327c4134084" ns3:_="">
    <xsd:import namespace="8a85751e-8a6e-426b-9b46-e950c15a4d7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85751e-8a6e-426b-9b46-e950c15a4d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7AF264-5080-4553-9872-3B69CB258F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221A37-F407-4843-AC9A-38479E6CDC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85751e-8a6e-426b-9b46-e950c15a4d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1092FB-3C42-4D73-AFF7-9B9DD8D03688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1C43D259-EB4B-4992-A5D0-DD2F750D9079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8a85751e-8a6e-426b-9b46-e950c15a4d7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4077</TotalTime>
  <Words>414</Words>
  <Application>Microsoft Office PowerPoint</Application>
  <PresentationFormat>On-screen Show (4:3)</PresentationFormat>
  <Paragraphs>53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Rubik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SCIAF presentation</dc:title>
  <dc:creator>Elaine Coakley</dc:creator>
  <cp:lastModifiedBy>Elaine McGinlay</cp:lastModifiedBy>
  <cp:revision>319</cp:revision>
  <cp:lastPrinted>2015-04-29T10:02:07Z</cp:lastPrinted>
  <dcterms:created xsi:type="dcterms:W3CDTF">2009-08-28T13:31:52Z</dcterms:created>
  <dcterms:modified xsi:type="dcterms:W3CDTF">2019-12-16T16:09:00Z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Subject">
    <vt:lpwstr/>
  </property>
  <property fmtid="{D5CDD505-2E9C-101B-9397-08002B2CF9AE}" pid="4" name="Keywords">
    <vt:lpwstr/>
  </property>
  <property fmtid="{D5CDD505-2E9C-101B-9397-08002B2CF9AE}" pid="5" name="_Author">
    <vt:lpwstr>Kathleen O'Brien</vt:lpwstr>
  </property>
  <property fmtid="{D5CDD505-2E9C-101B-9397-08002B2CF9AE}" pid="6" name="_Category">
    <vt:lpwstr/>
  </property>
  <property fmtid="{D5CDD505-2E9C-101B-9397-08002B2CF9AE}" pid="7" name="Slides">
    <vt:lpwstr>15</vt:lpwstr>
  </property>
  <property fmtid="{D5CDD505-2E9C-101B-9397-08002B2CF9AE}" pid="8" name="Categories">
    <vt:lpwstr/>
  </property>
  <property fmtid="{D5CDD505-2E9C-101B-9397-08002B2CF9AE}" pid="9" name="Approval Level">
    <vt:lpwstr/>
  </property>
  <property fmtid="{D5CDD505-2E9C-101B-9397-08002B2CF9AE}" pid="10" name="_Comments">
    <vt:lpwstr/>
  </property>
  <property fmtid="{D5CDD505-2E9C-101B-9397-08002B2CF9AE}" pid="11" name="Assigned To">
    <vt:lpwstr/>
  </property>
  <property fmtid="{D5CDD505-2E9C-101B-9397-08002B2CF9AE}" pid="12" name="ContentTypeId">
    <vt:lpwstr>0x0101006FE33557131E0F4E9C559E7985A5D466</vt:lpwstr>
  </property>
</Properties>
</file>