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72" r:id="rId5"/>
  </p:sldMasterIdLst>
  <p:notesMasterIdLst>
    <p:notesMasterId r:id="rId21"/>
  </p:notesMasterIdLst>
  <p:sldIdLst>
    <p:sldId id="292" r:id="rId6"/>
    <p:sldId id="263" r:id="rId7"/>
    <p:sldId id="281" r:id="rId8"/>
    <p:sldId id="282" r:id="rId9"/>
    <p:sldId id="273" r:id="rId10"/>
    <p:sldId id="286" r:id="rId11"/>
    <p:sldId id="285" r:id="rId12"/>
    <p:sldId id="287" r:id="rId13"/>
    <p:sldId id="288" r:id="rId14"/>
    <p:sldId id="290" r:id="rId15"/>
    <p:sldId id="289" r:id="rId16"/>
    <p:sldId id="284" r:id="rId17"/>
    <p:sldId id="293" r:id="rId18"/>
    <p:sldId id="291" r:id="rId19"/>
    <p:sldId id="270" r:id="rId20"/>
  </p:sldIdLst>
  <p:sldSz cx="9144000" cy="6858000" type="screen4x3"/>
  <p:notesSz cx="6858000" cy="9144000"/>
  <p:embeddedFontLst>
    <p:embeddedFont>
      <p:font typeface="Calibri" panose="020F0502020204030204" pitchFamily="34" charset="0"/>
      <p:regular r:id="rId22"/>
      <p:bold r:id="rId23"/>
      <p:italic r:id="rId24"/>
      <p:boldItalic r:id="rId25"/>
    </p:embeddedFont>
    <p:embeddedFont>
      <p:font typeface="Calibri Light" panose="020F0302020204030204" pitchFamily="34" charset="0"/>
      <p:regular r:id="rId26"/>
      <p:italic r:id="rId27"/>
    </p:embeddedFont>
    <p:embeddedFont>
      <p:font typeface="Colby StBlk" pitchFamily="2" charset="77"/>
      <p:bold r:id="rId28"/>
    </p:embeddedFont>
    <p:embeddedFont>
      <p:font typeface="Rubik" pitchFamily="2" charset="-79"/>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00B1C2"/>
    <a:srgbClr val="A1CA5E"/>
    <a:srgbClr val="E53C30"/>
    <a:srgbClr val="3A5382"/>
    <a:srgbClr val="ED9838"/>
    <a:srgbClr val="669051"/>
    <a:srgbClr val="E36729"/>
    <a:srgbClr val="D944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103" autoAdjust="0"/>
    <p:restoredTop sz="96921" autoAdjust="0"/>
  </p:normalViewPr>
  <p:slideViewPr>
    <p:cSldViewPr snapToGrid="0" snapToObjects="1">
      <p:cViewPr varScale="1">
        <p:scale>
          <a:sx n="124" d="100"/>
          <a:sy n="124" d="100"/>
        </p:scale>
        <p:origin x="1248" y="16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font" Target="fonts/font11.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theme" Target="theme/theme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26/08/2022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spade icon represents our Livelihoods work. We help families to grow more food and earn an income, giving them hope for the future.</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book icon represents our Education work. We help people develop the skills and knowledge they need to live life to the full.</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dove icon represents our Peace and Justice work. We stand with communities to build peace and promote justice, so they have power over their own lives.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cross icon represents our Emergency Response work, including after natural disasters - which we will look at in more depth in this presentation. </a:t>
            </a:r>
            <a:endParaRPr lang="en-GB" altLang="en-US"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a:t>
            </a:fld>
            <a:endParaRPr lang="en-GB"/>
          </a:p>
        </p:txBody>
      </p:sp>
    </p:spTree>
    <p:extLst>
      <p:ext uri="{BB962C8B-B14F-4D97-AF65-F5344CB8AC3E}">
        <p14:creationId xmlns:p14="http://schemas.microsoft.com/office/powerpoint/2010/main" val="30636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We don’t leave straight after an emergency. </a:t>
            </a:r>
            <a:r>
              <a:rPr lang="en-GB" sz="1200" dirty="0">
                <a:solidFill>
                  <a:srgbClr val="3A5382"/>
                </a:solidFill>
                <a:latin typeface="Colby StBlk" panose="00000A00000000000000" charset="0"/>
                <a:ea typeface="Colby StBlk" panose="00000A00000000000000" charset="0"/>
                <a:cs typeface="Calibri" panose="020F0502020204030204" pitchFamily="34" charset="0"/>
              </a:rPr>
              <a:t>We help communities to survive, thrive and rebuild their lives.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err="1">
                <a:solidFill>
                  <a:srgbClr val="12375A"/>
                </a:solidFill>
                <a:latin typeface="Colby StBlk" panose="00000A00000000000000" charset="0"/>
                <a:ea typeface="Colby StBlk" panose="00000A00000000000000" charset="0"/>
              </a:rPr>
              <a:t>Fadia</a:t>
            </a:r>
            <a:r>
              <a:rPr lang="en-GB" sz="1200" dirty="0">
                <a:solidFill>
                  <a:srgbClr val="12375A"/>
                </a:solidFill>
                <a:latin typeface="Colby StBlk" panose="00000A00000000000000" charset="0"/>
                <a:ea typeface="Colby StBlk" panose="00000A00000000000000" charset="0"/>
              </a:rPr>
              <a:t> is 29 years old.</a:t>
            </a:r>
            <a:r>
              <a:rPr lang="en-GB" sz="1200" baseline="0" dirty="0">
                <a:solidFill>
                  <a:srgbClr val="12375A"/>
                </a:solidFill>
                <a:latin typeface="Colby StBlk" panose="00000A00000000000000" charset="0"/>
                <a:ea typeface="Colby StBlk" panose="00000A00000000000000" charset="0"/>
              </a:rPr>
              <a:t> She is </a:t>
            </a:r>
            <a:r>
              <a:rPr lang="en-GB" sz="1200" dirty="0">
                <a:solidFill>
                  <a:srgbClr val="12375A"/>
                </a:solidFill>
                <a:latin typeface="Colby StBlk" panose="00000A00000000000000" charset="0"/>
                <a:ea typeface="Colby StBlk" panose="00000A00000000000000" charset="0"/>
              </a:rPr>
              <a:t>an architect from Syria.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11</a:t>
            </a:fld>
            <a:endParaRPr lang="en-GB"/>
          </a:p>
        </p:txBody>
      </p:sp>
    </p:spTree>
    <p:extLst>
      <p:ext uri="{BB962C8B-B14F-4D97-AF65-F5344CB8AC3E}">
        <p14:creationId xmlns:p14="http://schemas.microsoft.com/office/powerpoint/2010/main" val="3798462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34,602 people were provided with emergency relief when disaster struck</a:t>
            </a:r>
          </a:p>
          <a:p>
            <a:r>
              <a:rPr lang="en-GB" sz="1200" b="0" kern="1200" dirty="0">
                <a:solidFill>
                  <a:schemeClr val="tx1"/>
                </a:solidFill>
                <a:effectLst/>
                <a:latin typeface="+mn-lt"/>
                <a:ea typeface="+mn-ea"/>
                <a:cs typeface="+mn-cs"/>
              </a:rPr>
              <a:t>We supported 67 emergency response interventions in 18 countries.</a:t>
            </a:r>
            <a:r>
              <a:rPr lang="en-GB" sz="1200" b="0" kern="1200" baseline="0" dirty="0">
                <a:solidFill>
                  <a:schemeClr val="tx1"/>
                </a:solidFill>
                <a:effectLst/>
                <a:latin typeface="+mn-lt"/>
                <a:ea typeface="+mn-ea"/>
                <a:cs typeface="+mn-cs"/>
              </a:rPr>
              <a:t> P</a:t>
            </a:r>
            <a:r>
              <a:rPr lang="en-GB" sz="1200" b="0" kern="1200" dirty="0">
                <a:solidFill>
                  <a:schemeClr val="tx1"/>
                </a:solidFill>
                <a:effectLst/>
                <a:latin typeface="+mn-lt"/>
                <a:ea typeface="+mn-ea"/>
                <a:cs typeface="+mn-cs"/>
              </a:rPr>
              <a:t>roviding warm blankets, emergency water, cooking utensils, emergency food, and more, to those in need.</a:t>
            </a:r>
          </a:p>
          <a:p>
            <a:r>
              <a:rPr lang="en-GB" sz="1200" b="0" kern="1200" dirty="0">
                <a:solidFill>
                  <a:schemeClr val="tx1"/>
                </a:solidFill>
                <a:effectLst/>
                <a:latin typeface="+mn-lt"/>
                <a:ea typeface="+mn-ea"/>
                <a:cs typeface="+mn-cs"/>
              </a:rPr>
              <a:t>People in Scotland donated £324,000 to support people in emergencies</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44273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March 2022</a:t>
            </a:r>
          </a:p>
          <a:p>
            <a:r>
              <a:rPr lang="en-GB" dirty="0"/>
              <a:t>(£72,510</a:t>
            </a:r>
            <a:r>
              <a:rPr lang="en-GB" baseline="0" dirty="0"/>
              <a:t> – Afghanistan Emergency Appeal)</a:t>
            </a:r>
            <a:endParaRPr lang="en-GB" dirty="0"/>
          </a:p>
          <a:p>
            <a:r>
              <a:rPr lang="en-GB" dirty="0"/>
              <a:t>July 2022 </a:t>
            </a:r>
          </a:p>
          <a:p>
            <a:r>
              <a:rPr lang="en-GB" dirty="0"/>
              <a:t>(£1 million – Ukraine</a:t>
            </a:r>
            <a:r>
              <a:rPr lang="en-GB" baseline="0" dirty="0"/>
              <a:t> Emergency Appeal)</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14</a:t>
            </a:fld>
            <a:endParaRPr lang="en-GB"/>
          </a:p>
        </p:txBody>
      </p:sp>
    </p:spTree>
    <p:extLst>
      <p:ext uri="{BB962C8B-B14F-4D97-AF65-F5344CB8AC3E}">
        <p14:creationId xmlns:p14="http://schemas.microsoft.com/office/powerpoint/2010/main" val="801263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Caritas is a unique worldwide network of over 160 member organisations (including SCIAF – SCIAF</a:t>
            </a:r>
            <a:r>
              <a:rPr lang="en-GB" sz="1200" baseline="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is Caritas Scotland) in over 200 countries. Member organisations are part of the Catholic Church around the world.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dirty="0">
              <a:solidFill>
                <a:srgbClr val="3A5382"/>
              </a:solidFill>
              <a:latin typeface="Calibri" panose="020F0502020204030204" pitchFamily="34" charset="0"/>
              <a:cs typeface="Calibri" panose="020F05020202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Caritas is a Latin phrase</a:t>
            </a:r>
            <a:r>
              <a:rPr lang="en-GB" sz="1200" baseline="0" dirty="0">
                <a:solidFill>
                  <a:srgbClr val="3A5382"/>
                </a:solidFill>
                <a:latin typeface="Calibri" panose="020F0502020204030204" pitchFamily="34" charset="0"/>
                <a:cs typeface="Calibri" panose="020F0502020204030204" pitchFamily="34" charset="0"/>
              </a:rPr>
              <a:t> best translated as</a:t>
            </a:r>
            <a:r>
              <a:rPr lang="en-GB" sz="1200" dirty="0">
                <a:solidFill>
                  <a:srgbClr val="3A5382"/>
                </a:solidFill>
                <a:latin typeface="Calibri" panose="020F0502020204030204" pitchFamily="34" charset="0"/>
                <a:cs typeface="Calibri" panose="020F0502020204030204" pitchFamily="34" charset="0"/>
              </a:rPr>
              <a:t> ‘love for all’.</a:t>
            </a:r>
            <a:r>
              <a:rPr lang="en-GB" sz="1200" baseline="0" dirty="0">
                <a:solidFill>
                  <a:srgbClr val="3A5382"/>
                </a:solidFill>
                <a:latin typeface="Calibri" panose="020F0502020204030204" pitchFamily="34" charset="0"/>
                <a:cs typeface="Calibri" panose="020F0502020204030204" pitchFamily="34" charset="0"/>
              </a:rPr>
              <a:t> </a:t>
            </a:r>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a:t>
            </a:fld>
            <a:endParaRPr lang="en-GB"/>
          </a:p>
        </p:txBody>
      </p:sp>
    </p:spTree>
    <p:extLst>
      <p:ext uri="{BB962C8B-B14F-4D97-AF65-F5344CB8AC3E}">
        <p14:creationId xmlns:p14="http://schemas.microsoft.com/office/powerpoint/2010/main" val="2138939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Member organisations.</a:t>
            </a:r>
            <a:r>
              <a:rPr lang="en-GB" baseline="0" dirty="0"/>
              <a:t> There are:</a:t>
            </a:r>
            <a:endParaRPr lang="en-GB" dirty="0"/>
          </a:p>
          <a:p>
            <a:endParaRPr lang="en-GB" dirty="0"/>
          </a:p>
          <a:p>
            <a:r>
              <a:rPr lang="en-GB" dirty="0"/>
              <a:t>46</a:t>
            </a:r>
            <a:r>
              <a:rPr lang="en-GB" baseline="0" dirty="0"/>
              <a:t> in Sub-Saharan Africa</a:t>
            </a:r>
          </a:p>
          <a:p>
            <a:r>
              <a:rPr lang="en-GB" altLang="en-US" baseline="0" dirty="0"/>
              <a:t>24 in Asia</a:t>
            </a:r>
          </a:p>
          <a:p>
            <a:r>
              <a:rPr lang="en-GB" altLang="en-US" baseline="0" dirty="0"/>
              <a:t>49 in Europe</a:t>
            </a:r>
          </a:p>
          <a:p>
            <a:r>
              <a:rPr lang="en-GB" altLang="en-US" baseline="0" dirty="0"/>
              <a:t>22 in Latin America</a:t>
            </a:r>
          </a:p>
          <a:p>
            <a:r>
              <a:rPr lang="en-GB" altLang="en-US" baseline="0" dirty="0"/>
              <a:t>15 in Middle East and North Africa</a:t>
            </a:r>
          </a:p>
          <a:p>
            <a:r>
              <a:rPr lang="en-GB" altLang="en-US" baseline="0" dirty="0"/>
              <a:t>3 in North America</a:t>
            </a:r>
          </a:p>
          <a:p>
            <a:r>
              <a:rPr lang="en-GB" altLang="en-US" baseline="0" dirty="0"/>
              <a:t>7 in Oceania</a:t>
            </a:r>
            <a:endParaRPr lang="en-US" altLang="en-US"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a:t>
            </a:fld>
            <a:endParaRPr lang="en-GB"/>
          </a:p>
        </p:txBody>
      </p:sp>
    </p:spTree>
    <p:extLst>
      <p:ext uri="{BB962C8B-B14F-4D97-AF65-F5344CB8AC3E}">
        <p14:creationId xmlns:p14="http://schemas.microsoft.com/office/powerpoint/2010/main" val="849055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During an emergency, Caritas International co-ordinates the international response</a:t>
            </a:r>
            <a:r>
              <a:rPr lang="en-GB" sz="1200" baseline="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from their National Headquarters in Rome. They call on the member organisations, like SCIAF,</a:t>
            </a:r>
            <a:r>
              <a:rPr lang="en-GB" sz="1200" baseline="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for staff to help or</a:t>
            </a:r>
            <a:r>
              <a:rPr lang="en-GB" sz="1200" baseline="0" dirty="0">
                <a:solidFill>
                  <a:srgbClr val="3A5382"/>
                </a:solidFill>
                <a:latin typeface="Calibri" panose="020F0502020204030204" pitchFamily="34" charset="0"/>
                <a:cs typeface="Calibri" panose="020F0502020204030204" pitchFamily="34" charset="0"/>
              </a:rPr>
              <a:t> to provide</a:t>
            </a:r>
            <a:r>
              <a:rPr lang="en-GB" sz="1200" dirty="0">
                <a:solidFill>
                  <a:srgbClr val="3A5382"/>
                </a:solidFill>
                <a:latin typeface="Calibri" panose="020F0502020204030204" pitchFamily="34" charset="0"/>
                <a:cs typeface="Calibri" panose="020F0502020204030204" pitchFamily="34" charset="0"/>
              </a:rPr>
              <a:t> funds.</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5</a:t>
            </a:fld>
            <a:endParaRPr lang="en-GB"/>
          </a:p>
        </p:txBody>
      </p:sp>
    </p:spTree>
    <p:extLst>
      <p:ext uri="{BB962C8B-B14F-4D97-AF65-F5344CB8AC3E}">
        <p14:creationId xmlns:p14="http://schemas.microsoft.com/office/powerpoint/2010/main" val="3085921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Caritas staff provide help and support to people in the affected country. </a:t>
            </a:r>
            <a:r>
              <a:rPr lang="en-GB" dirty="0"/>
              <a:t>Caritas staff are local people with local knowledge and expertise. They are part of the Catholic Church</a:t>
            </a:r>
            <a:r>
              <a:rPr lang="en-GB" baseline="0" dirty="0"/>
              <a:t>.</a:t>
            </a:r>
            <a:r>
              <a:rPr lang="en-GB" dirty="0"/>
              <a:t> They</a:t>
            </a:r>
            <a:r>
              <a:rPr lang="en-GB" baseline="0" dirty="0"/>
              <a:t> know the local people, parishes and groups and find the best way to help people. They provide emergency aid for everyone, whatever their faith. </a:t>
            </a:r>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6</a:t>
            </a:fld>
            <a:endParaRPr lang="en-GB"/>
          </a:p>
        </p:txBody>
      </p:sp>
    </p:spTree>
    <p:extLst>
      <p:ext uri="{BB962C8B-B14F-4D97-AF65-F5344CB8AC3E}">
        <p14:creationId xmlns:p14="http://schemas.microsoft.com/office/powerpoint/2010/main" val="1021640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aseline="0" dirty="0">
                <a:solidFill>
                  <a:srgbClr val="3A5382"/>
                </a:solidFill>
                <a:latin typeface="Calibri" panose="020F0502020204030204" pitchFamily="34" charset="0"/>
                <a:cs typeface="Calibri" panose="020F0502020204030204" pitchFamily="34" charset="0"/>
              </a:rPr>
              <a:t>The SCIAF </a:t>
            </a:r>
            <a:r>
              <a:rPr lang="en-GB" sz="1200" dirty="0">
                <a:solidFill>
                  <a:srgbClr val="3A5382"/>
                </a:solidFill>
                <a:latin typeface="Calibri" panose="020F0502020204030204" pitchFamily="34" charset="0"/>
                <a:cs typeface="Calibri" panose="020F0502020204030204" pitchFamily="34" charset="0"/>
              </a:rPr>
              <a:t>Emergencies Group meet in the SCIAF office and decide what help SCIAF can offer – perhaps by launching an appeal here in Scotland for funds, or offering prayers for the affected communities.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When SCIAF supporters hear about the emergency, schools and parishes often start fundraising for our appeal. SCIAF’s supporter services team process the donations at the SCIAF office, as quickly as possible so we can transfer it to the Caritas response team in the effected country.</a:t>
            </a:r>
            <a:endParaRPr lang="en-GB" sz="1200" dirty="0">
              <a:latin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7</a:t>
            </a:fld>
            <a:endParaRPr lang="en-GB"/>
          </a:p>
        </p:txBody>
      </p:sp>
    </p:spTree>
    <p:extLst>
      <p:ext uri="{BB962C8B-B14F-4D97-AF65-F5344CB8AC3E}">
        <p14:creationId xmlns:p14="http://schemas.microsoft.com/office/powerpoint/2010/main" val="2743031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GB" sz="1200" dirty="0">
                <a:solidFill>
                  <a:srgbClr val="3A5382"/>
                </a:solidFill>
                <a:latin typeface="Calibri" panose="020F0502020204030204" pitchFamily="34" charset="0"/>
                <a:cs typeface="Calibri" panose="020F0502020204030204" pitchFamily="34" charset="0"/>
              </a:rPr>
              <a:t>People affected by the disaster often receive: </a:t>
            </a:r>
          </a:p>
          <a:p>
            <a:pPr marL="342900" lvl="0" indent="-342900">
              <a:buFont typeface="Arial" panose="020B0604020202020204" pitchFamily="34" charset="0"/>
              <a:buChar char="•"/>
            </a:pPr>
            <a:r>
              <a:rPr lang="en-GB" sz="1400" dirty="0">
                <a:solidFill>
                  <a:srgbClr val="A7D500"/>
                </a:solidFill>
                <a:latin typeface="Calibri" panose="020F0502020204030204" pitchFamily="34" charset="0"/>
                <a:cs typeface="Calibri" panose="020F0502020204030204" pitchFamily="34" charset="0"/>
              </a:rPr>
              <a:t>Emergency/ hygiene kits </a:t>
            </a:r>
            <a:r>
              <a:rPr lang="en-GB" sz="140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including water, clothing, bedsheets and blankets, soap, buckets, toothbrushes and toothpaste</a:t>
            </a:r>
          </a:p>
          <a:p>
            <a:pPr marL="342900" lvl="0" indent="-342900">
              <a:buFont typeface="Arial" panose="020B0604020202020204" pitchFamily="34" charset="0"/>
              <a:buChar char="•"/>
            </a:pPr>
            <a:r>
              <a:rPr lang="en-GB" sz="1400" dirty="0">
                <a:solidFill>
                  <a:srgbClr val="A7D500"/>
                </a:solidFill>
                <a:latin typeface="Calibri" panose="020F0502020204030204" pitchFamily="34" charset="0"/>
                <a:cs typeface="Calibri" panose="020F0502020204030204" pitchFamily="34" charset="0"/>
              </a:rPr>
              <a:t>Food and cooking utensils </a:t>
            </a:r>
            <a:r>
              <a:rPr lang="en-GB" sz="140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including rice, oil and beans.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8</a:t>
            </a:fld>
            <a:endParaRPr lang="en-GB"/>
          </a:p>
        </p:txBody>
      </p:sp>
    </p:spTree>
    <p:extLst>
      <p:ext uri="{BB962C8B-B14F-4D97-AF65-F5344CB8AC3E}">
        <p14:creationId xmlns:p14="http://schemas.microsoft.com/office/powerpoint/2010/main" val="905189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You’ve already looked at our response</a:t>
            </a:r>
            <a:r>
              <a:rPr lang="en-GB" baseline="0" dirty="0"/>
              <a:t> during a natural disaster but SCIAF also respond, through Caritas to emergency situations created by war and conflict. </a:t>
            </a:r>
            <a:r>
              <a:rPr lang="en-GB" sz="1200" kern="1200" dirty="0">
                <a:solidFill>
                  <a:schemeClr val="tx1"/>
                </a:solidFill>
                <a:effectLst/>
                <a:latin typeface="+mn-lt"/>
                <a:ea typeface="+mn-ea"/>
                <a:cs typeface="+mn-cs"/>
              </a:rPr>
              <a:t>Sometimes conflict</a:t>
            </a:r>
            <a:r>
              <a:rPr lang="en-GB" sz="1200" kern="1200" baseline="0" dirty="0">
                <a:solidFill>
                  <a:schemeClr val="tx1"/>
                </a:solidFill>
                <a:effectLst/>
                <a:latin typeface="+mn-lt"/>
                <a:ea typeface="+mn-ea"/>
                <a:cs typeface="+mn-cs"/>
              </a:rPr>
              <a:t> happens</a:t>
            </a:r>
            <a:r>
              <a:rPr lang="en-GB" sz="1200" kern="1200" dirty="0">
                <a:solidFill>
                  <a:schemeClr val="tx1"/>
                </a:solidFill>
                <a:effectLst/>
                <a:latin typeface="+mn-lt"/>
                <a:ea typeface="+mn-ea"/>
                <a:cs typeface="+mn-cs"/>
              </a:rPr>
              <a:t> between communities over scarce resources like food, water and land. Sometimes they are on a larger scale such as a war between countries. When these man-made emergencies happen people often need to leave their homes in search of food, water and safety, and we’re there to support people.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Together with a grant of £500,000 from the Scottish Government, we have raised over £1.6MILLION for our Ukrainian sisters and brothers.</a:t>
            </a:r>
          </a:p>
        </p:txBody>
      </p:sp>
      <p:sp>
        <p:nvSpPr>
          <p:cNvPr id="4" name="Slide Number Placeholder 3"/>
          <p:cNvSpPr>
            <a:spLocks noGrp="1"/>
          </p:cNvSpPr>
          <p:nvPr>
            <p:ph type="sldNum" sz="quarter" idx="10"/>
          </p:nvPr>
        </p:nvSpPr>
        <p:spPr/>
        <p:txBody>
          <a:bodyPr/>
          <a:lstStyle/>
          <a:p>
            <a:fld id="{9FB15AB1-383C-469D-A6A1-D3806A475101}" type="slidenum">
              <a:rPr lang="en-GB" smtClean="0"/>
              <a:t>9</a:t>
            </a:fld>
            <a:endParaRPr lang="en-GB"/>
          </a:p>
        </p:txBody>
      </p:sp>
    </p:spTree>
    <p:extLst>
      <p:ext uri="{BB962C8B-B14F-4D97-AF65-F5344CB8AC3E}">
        <p14:creationId xmlns:p14="http://schemas.microsoft.com/office/powerpoint/2010/main" val="3948671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10</a:t>
            </a:fld>
            <a:endParaRPr lang="en-GB"/>
          </a:p>
        </p:txBody>
      </p:sp>
    </p:spTree>
    <p:extLst>
      <p:ext uri="{BB962C8B-B14F-4D97-AF65-F5344CB8AC3E}">
        <p14:creationId xmlns:p14="http://schemas.microsoft.com/office/powerpoint/2010/main" val="1586502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150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8/26/22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8/26/22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8/26/22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8/26/22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8/26/22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8/26/22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8/26/22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8/26/22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430319"/>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emf"/><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emf"/><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30BD4A6-E6C8-BA4A-8C05-DE6566AE117A}"/>
              </a:ext>
            </a:extLst>
          </p:cNvPr>
          <p:cNvSpPr txBox="1"/>
          <p:nvPr/>
        </p:nvSpPr>
        <p:spPr>
          <a:xfrm>
            <a:off x="228599" y="208244"/>
            <a:ext cx="4299857" cy="1338828"/>
          </a:xfrm>
          <a:prstGeom prst="rect">
            <a:avLst/>
          </a:prstGeom>
          <a:noFill/>
        </p:spPr>
        <p:txBody>
          <a:bodyPr wrap="square" rtlCol="0">
            <a:spAutoFit/>
          </a:bodyPr>
          <a:lstStyle/>
          <a:p>
            <a:pPr lvl="0">
              <a:defRPr/>
            </a:pPr>
            <a:r>
              <a:rPr lang="en-GB" sz="2700" b="1" dirty="0">
                <a:solidFill>
                  <a:prstClr val="white"/>
                </a:solidFill>
                <a:latin typeface="Colby StBlk" pitchFamily="2" charset="77"/>
                <a:ea typeface="Colby StBlk" pitchFamily="2" charset="77"/>
              </a:rPr>
              <a:t>SCIAF </a:t>
            </a:r>
          </a:p>
          <a:p>
            <a:pPr lvl="0">
              <a:defRPr/>
            </a:pPr>
            <a:r>
              <a:rPr lang="en-GB" sz="2700" b="1" dirty="0">
                <a:solidFill>
                  <a:prstClr val="white"/>
                </a:solidFill>
                <a:latin typeface="Colby StBlk" pitchFamily="2" charset="77"/>
                <a:ea typeface="Colby StBlk" pitchFamily="2" charset="77"/>
              </a:rPr>
              <a:t>Caritas </a:t>
            </a:r>
          </a:p>
          <a:p>
            <a:pPr lvl="0">
              <a:defRPr/>
            </a:pPr>
            <a:r>
              <a:rPr lang="en-GB" sz="2700" b="1" dirty="0">
                <a:solidFill>
                  <a:prstClr val="white"/>
                </a:solidFill>
                <a:latin typeface="Colby StBlk" pitchFamily="2" charset="77"/>
                <a:ea typeface="Colby StBlk" pitchFamily="2" charset="77"/>
              </a:rPr>
              <a:t>International</a:t>
            </a:r>
          </a:p>
        </p:txBody>
      </p:sp>
    </p:spTree>
    <p:extLst>
      <p:ext uri="{BB962C8B-B14F-4D97-AF65-F5344CB8AC3E}">
        <p14:creationId xmlns:p14="http://schemas.microsoft.com/office/powerpoint/2010/main" val="573043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Responding quickly</a:t>
            </a:r>
          </a:p>
        </p:txBody>
      </p:sp>
      <p:sp>
        <p:nvSpPr>
          <p:cNvPr id="9" name="Rectangle 7"/>
          <p:cNvSpPr>
            <a:spLocks noChangeArrowheads="1"/>
          </p:cNvSpPr>
          <p:nvPr/>
        </p:nvSpPr>
        <p:spPr bwMode="auto">
          <a:xfrm>
            <a:off x="228600" y="1530023"/>
            <a:ext cx="3608494"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At the outbreak of the COVID-19 pandemic Caritas moved quickly to call on members for support. </a:t>
            </a:r>
          </a:p>
          <a:p>
            <a:pPr>
              <a:spcBef>
                <a:spcPct val="0"/>
              </a:spcBef>
              <a:buFontTx/>
              <a:buNone/>
            </a:pPr>
            <a:endParaRPr lang="en-GB" altLang="en-US" sz="1600" dirty="0">
              <a:solidFill>
                <a:srgbClr val="12375A"/>
              </a:solidFill>
              <a:latin typeface="Colby StBlk" panose="00000A00000000000000" charset="0"/>
              <a:ea typeface="Colby StBlk" panose="00000A00000000000000" charset="0"/>
              <a:cs typeface="Rubik" pitchFamily="2" charset="-79"/>
            </a:endParaRPr>
          </a:p>
          <a:p>
            <a:pPr>
              <a:spcBef>
                <a:spcPct val="0"/>
              </a:spcBef>
              <a:buFontTx/>
              <a:buNone/>
            </a:pPr>
            <a:r>
              <a:rPr lang="en-GB" altLang="en-US" sz="1600" dirty="0">
                <a:solidFill>
                  <a:srgbClr val="12375A"/>
                </a:solidFill>
                <a:latin typeface="Rubik" pitchFamily="2" charset="-79"/>
                <a:ea typeface="Colby StBlk" panose="00000A00000000000000" charset="0"/>
                <a:cs typeface="Rubik" pitchFamily="2" charset="-79"/>
              </a:rPr>
              <a:t>SCIAF had already received generous donations from supporters here in Scotland.</a:t>
            </a:r>
          </a:p>
          <a:p>
            <a:pPr>
              <a:spcBef>
                <a:spcPct val="0"/>
              </a:spcBef>
              <a:buFontTx/>
              <a:buNone/>
            </a:pPr>
            <a:endParaRPr lang="en-GB" altLang="en-US" sz="1600" dirty="0">
              <a:solidFill>
                <a:srgbClr val="12375A"/>
              </a:solidFill>
              <a:latin typeface="Rubik" pitchFamily="2" charset="-79"/>
              <a:ea typeface="Colby StBlk" panose="00000A00000000000000" charset="0"/>
              <a:cs typeface="Rubik" pitchFamily="2" charset="-79"/>
            </a:endParaRPr>
          </a:p>
          <a:p>
            <a:pPr>
              <a:spcBef>
                <a:spcPct val="0"/>
              </a:spcBef>
              <a:buFontTx/>
              <a:buNone/>
            </a:pPr>
            <a:r>
              <a:rPr lang="en-GB" altLang="en-US" sz="1600" dirty="0">
                <a:solidFill>
                  <a:srgbClr val="00B1C2"/>
                </a:solidFill>
                <a:latin typeface="Rubik" pitchFamily="2" charset="-79"/>
                <a:ea typeface="Colby StBlk" panose="00000A00000000000000" charset="0"/>
                <a:cs typeface="Rubik" pitchFamily="2" charset="-79"/>
              </a:rPr>
              <a:t>Through Caritas we set up 22 specific COVID-19 relief projects to protect the most at-risk groups in the countries we work.</a:t>
            </a:r>
            <a:endParaRPr lang="en-GB" altLang="en-US" sz="1800" dirty="0">
              <a:solidFill>
                <a:srgbClr val="00B1C2"/>
              </a:solidFill>
              <a:latin typeface="Colby StBlk" panose="00000A00000000000000" charset="0"/>
              <a:ea typeface="Colby StBlk" panose="00000A00000000000000" charset="0"/>
              <a:cs typeface="Rubik" pitchFamily="2" charset="-79"/>
            </a:endParaRPr>
          </a:p>
        </p:txBody>
      </p:sp>
      <p:pic>
        <p:nvPicPr>
          <p:cNvPr id="2" name="Picture 1">
            <a:extLst>
              <a:ext uri="{FF2B5EF4-FFF2-40B4-BE49-F238E27FC236}">
                <a16:creationId xmlns:a16="http://schemas.microsoft.com/office/drawing/2014/main" id="{577AAB79-5AF0-8D16-91C6-0E5583D64FFF}"/>
              </a:ext>
            </a:extLst>
          </p:cNvPr>
          <p:cNvPicPr>
            <a:picLocks noChangeAspect="1"/>
          </p:cNvPicPr>
          <p:nvPr/>
        </p:nvPicPr>
        <p:blipFill>
          <a:blip r:embed="rId5"/>
          <a:srcRect/>
          <a:stretch/>
        </p:blipFill>
        <p:spPr>
          <a:xfrm>
            <a:off x="3757833" y="1347215"/>
            <a:ext cx="5291255" cy="5291255"/>
          </a:xfrm>
          <a:prstGeom prst="rect">
            <a:avLst/>
          </a:prstGeom>
        </p:spPr>
      </p:pic>
      <p:sp>
        <p:nvSpPr>
          <p:cNvPr id="3" name="TextBox 2">
            <a:extLst>
              <a:ext uri="{FF2B5EF4-FFF2-40B4-BE49-F238E27FC236}">
                <a16:creationId xmlns:a16="http://schemas.microsoft.com/office/drawing/2014/main" id="{6629D441-8687-E24D-BF66-0FC9052AC4E0}"/>
              </a:ext>
            </a:extLst>
          </p:cNvPr>
          <p:cNvSpPr txBox="1"/>
          <p:nvPr/>
        </p:nvSpPr>
        <p:spPr>
          <a:xfrm>
            <a:off x="3966556" y="5929460"/>
            <a:ext cx="4370621" cy="400110"/>
          </a:xfrm>
          <a:prstGeom prst="rect">
            <a:avLst/>
          </a:prstGeom>
          <a:noFill/>
        </p:spPr>
        <p:txBody>
          <a:bodyPr wrap="square" rtlCol="0">
            <a:spAutoFit/>
          </a:bodyPr>
          <a:lstStyle/>
          <a:p>
            <a:r>
              <a:rPr lang="en-GB" sz="1000" dirty="0">
                <a:solidFill>
                  <a:schemeClr val="bg1"/>
                </a:solidFill>
              </a:rPr>
              <a:t>Caritas India providing COVID-19 </a:t>
            </a:r>
          </a:p>
          <a:p>
            <a:r>
              <a:rPr lang="en-GB" sz="1000" dirty="0">
                <a:solidFill>
                  <a:schemeClr val="bg1"/>
                </a:solidFill>
              </a:rPr>
              <a:t>emergency response with support from SCIAF</a:t>
            </a:r>
          </a:p>
        </p:txBody>
      </p:sp>
    </p:spTree>
    <p:extLst>
      <p:ext uri="{BB962C8B-B14F-4D97-AF65-F5344CB8AC3E}">
        <p14:creationId xmlns:p14="http://schemas.microsoft.com/office/powerpoint/2010/main" val="103513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932BA9C-3DB6-9768-2894-CC300FE28582}"/>
              </a:ext>
            </a:extLst>
          </p:cNvPr>
          <p:cNvPicPr>
            <a:picLocks noChangeAspect="1"/>
          </p:cNvPicPr>
          <p:nvPr/>
        </p:nvPicPr>
        <p:blipFill>
          <a:blip r:embed="rId3"/>
          <a:srcRect/>
          <a:stretch/>
        </p:blipFill>
        <p:spPr>
          <a:xfrm>
            <a:off x="3757833" y="1347215"/>
            <a:ext cx="5291255" cy="5291255"/>
          </a:xfrm>
          <a:prstGeom prst="rect">
            <a:avLst/>
          </a:prstGeom>
        </p:spPr>
      </p:pic>
      <p:pic>
        <p:nvPicPr>
          <p:cNvPr id="13" name="Picture 12">
            <a:extLst>
              <a:ext uri="{FF2B5EF4-FFF2-40B4-BE49-F238E27FC236}">
                <a16:creationId xmlns:a16="http://schemas.microsoft.com/office/drawing/2014/main" id="{596B3154-D6B0-76E2-EF89-AE7082BBE624}"/>
              </a:ext>
            </a:extLst>
          </p:cNvPr>
          <p:cNvPicPr>
            <a:picLocks noChangeAspect="1"/>
          </p:cNvPicPr>
          <p:nvPr/>
        </p:nvPicPr>
        <p:blipFill>
          <a:blip r:embed="rId4"/>
          <a:srcRect/>
          <a:stretch/>
        </p:blipFill>
        <p:spPr>
          <a:xfrm>
            <a:off x="302347" y="4962416"/>
            <a:ext cx="6180646" cy="1347217"/>
          </a:xfrm>
          <a:prstGeom prst="rect">
            <a:avLst/>
          </a:prstGeom>
        </p:spPr>
      </p:pic>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8" name="Rectangle 7"/>
          <p:cNvSpPr/>
          <p:nvPr/>
        </p:nvSpPr>
        <p:spPr>
          <a:xfrm>
            <a:off x="228600" y="1667435"/>
            <a:ext cx="3574997" cy="3447098"/>
          </a:xfrm>
          <a:prstGeom prst="rect">
            <a:avLst/>
          </a:prstGeom>
        </p:spPr>
        <p:txBody>
          <a:bodyPr wrap="square">
            <a:spAutoFit/>
          </a:bodyPr>
          <a:lstStyle/>
          <a:p>
            <a:r>
              <a:rPr lang="en-US" altLang="en-US" sz="2000" dirty="0">
                <a:solidFill>
                  <a:srgbClr val="12375A"/>
                </a:solidFill>
                <a:latin typeface="Colby StBlk" panose="00000A00000000000000" charset="0"/>
                <a:ea typeface="Colby StBlk" panose="00000A00000000000000" charset="0"/>
                <a:cs typeface="Rubik" pitchFamily="2" charset="-79"/>
              </a:rPr>
              <a:t>After an emergency </a:t>
            </a:r>
          </a:p>
          <a:p>
            <a:r>
              <a:rPr lang="en-US" altLang="en-US" sz="2000" dirty="0">
                <a:solidFill>
                  <a:srgbClr val="12375A"/>
                </a:solidFill>
                <a:latin typeface="Colby StBlk" panose="00000A00000000000000" charset="0"/>
                <a:ea typeface="Colby StBlk" panose="00000A00000000000000" charset="0"/>
                <a:cs typeface="Rubik" pitchFamily="2" charset="-79"/>
              </a:rPr>
              <a:t>we don’t leave straight away.</a:t>
            </a:r>
          </a:p>
          <a:p>
            <a:endParaRPr lang="en-GB" sz="1400" dirty="0">
              <a:solidFill>
                <a:srgbClr val="12375A"/>
              </a:solidFill>
              <a:latin typeface="Colby StBlk" panose="00000A00000000000000" charset="0"/>
              <a:ea typeface="Colby StBlk" panose="00000A00000000000000" charset="0"/>
            </a:endParaRPr>
          </a:p>
          <a:p>
            <a:r>
              <a:rPr lang="en-GB" sz="1600" dirty="0">
                <a:solidFill>
                  <a:srgbClr val="12375A"/>
                </a:solidFill>
                <a:latin typeface="Rubik" pitchFamily="2" charset="-79"/>
                <a:ea typeface="Colby StBlk" panose="00000A00000000000000" charset="0"/>
                <a:cs typeface="Rubik" pitchFamily="2" charset="-79"/>
              </a:rPr>
              <a:t>At the outbreak of war in Syria in 2011 SCIAF helped immediately by supporting Caritas Lebanon and Caritas Syria. </a:t>
            </a:r>
          </a:p>
          <a:p>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11 years on, today we are supporting communities to thrive and grow once again. </a:t>
            </a:r>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 </a:t>
            </a:r>
          </a:p>
        </p:txBody>
      </p:sp>
      <p:pic>
        <p:nvPicPr>
          <p:cNvPr id="10" name="Picture 9">
            <a:extLst>
              <a:ext uri="{FF2B5EF4-FFF2-40B4-BE49-F238E27FC236}">
                <a16:creationId xmlns:a16="http://schemas.microsoft.com/office/drawing/2014/main" id="{BDF88BEF-83A8-63DC-4879-A4683D46A2F0}"/>
              </a:ext>
            </a:extLst>
          </p:cNvPr>
          <p:cNvPicPr>
            <a:picLocks noChangeAspect="1"/>
          </p:cNvPicPr>
          <p:nvPr/>
        </p:nvPicPr>
        <p:blipFill>
          <a:blip r:embed="rId7"/>
          <a:srcRect/>
          <a:stretch/>
        </p:blipFill>
        <p:spPr>
          <a:xfrm>
            <a:off x="9261930" y="4295374"/>
            <a:ext cx="4369545" cy="1836485"/>
          </a:xfrm>
          <a:prstGeom prst="rect">
            <a:avLst/>
          </a:prstGeom>
        </p:spPr>
      </p:pic>
      <p:sp>
        <p:nvSpPr>
          <p:cNvPr id="11" name="Rectangle 10"/>
          <p:cNvSpPr/>
          <p:nvPr/>
        </p:nvSpPr>
        <p:spPr>
          <a:xfrm>
            <a:off x="530198" y="5095737"/>
            <a:ext cx="5747312" cy="1077218"/>
          </a:xfrm>
          <a:prstGeom prst="rect">
            <a:avLst/>
          </a:prstGeom>
          <a:noFill/>
          <a:ln>
            <a:noFill/>
          </a:ln>
        </p:spPr>
        <p:txBody>
          <a:bodyPr wrap="square">
            <a:spAutoFit/>
          </a:bodyPr>
          <a:lstStyle/>
          <a:p>
            <a:pPr algn="r"/>
            <a:r>
              <a:rPr lang="en-GB" sz="1600" dirty="0" err="1">
                <a:solidFill>
                  <a:srgbClr val="12375A"/>
                </a:solidFill>
                <a:latin typeface="Rubik" pitchFamily="2" charset="-79"/>
                <a:ea typeface="Colby StBlk" panose="00000A00000000000000" charset="0"/>
                <a:cs typeface="Rubik" pitchFamily="2" charset="-79"/>
              </a:rPr>
              <a:t>Fadia</a:t>
            </a:r>
            <a:r>
              <a:rPr lang="en-GB" sz="1600" dirty="0">
                <a:solidFill>
                  <a:srgbClr val="12375A"/>
                </a:solidFill>
                <a:latin typeface="Rubik" pitchFamily="2" charset="-79"/>
                <a:ea typeface="Colby StBlk" panose="00000A00000000000000" charset="0"/>
                <a:cs typeface="Rubik" pitchFamily="2" charset="-79"/>
              </a:rPr>
              <a:t> works on SCIAF funded projects in Syria to help rebuild the country and bring people back home.</a:t>
            </a:r>
          </a:p>
          <a:p>
            <a:pPr algn="r"/>
            <a:r>
              <a:rPr lang="en-GB" sz="1600" b="1" dirty="0">
                <a:solidFill>
                  <a:srgbClr val="12375A"/>
                </a:solidFill>
                <a:latin typeface="Rubik" pitchFamily="2" charset="-79"/>
                <a:ea typeface="Colby StBlk" panose="00000A00000000000000" charset="0"/>
                <a:cs typeface="Rubik" pitchFamily="2" charset="-79"/>
              </a:rPr>
              <a:t>“Although it will take many years and a lot of money </a:t>
            </a:r>
          </a:p>
          <a:p>
            <a:pPr algn="r"/>
            <a:r>
              <a:rPr lang="en-GB" sz="1600" b="1" dirty="0">
                <a:solidFill>
                  <a:srgbClr val="12375A"/>
                </a:solidFill>
                <a:latin typeface="Rubik" pitchFamily="2" charset="-79"/>
                <a:ea typeface="Colby StBlk" panose="00000A00000000000000" charset="0"/>
                <a:cs typeface="Rubik" pitchFamily="2" charset="-79"/>
              </a:rPr>
              <a:t>to repair all the damage, I have hope.”</a:t>
            </a:r>
          </a:p>
        </p:txBody>
      </p:sp>
      <p:sp>
        <p:nvSpPr>
          <p:cNvPr id="3" name="TextBox 2">
            <a:extLst>
              <a:ext uri="{FF2B5EF4-FFF2-40B4-BE49-F238E27FC236}">
                <a16:creationId xmlns:a16="http://schemas.microsoft.com/office/drawing/2014/main" id="{6FF7775F-D894-6766-537F-2A8F49257877}"/>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 International</a:t>
            </a:r>
          </a:p>
        </p:txBody>
      </p:sp>
    </p:spTree>
    <p:extLst>
      <p:ext uri="{BB962C8B-B14F-4D97-AF65-F5344CB8AC3E}">
        <p14:creationId xmlns:p14="http://schemas.microsoft.com/office/powerpoint/2010/main" val="2461252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41E7E7-94B6-9612-8704-5293A162BA2B}"/>
              </a:ext>
            </a:extLst>
          </p:cNvPr>
          <p:cNvPicPr>
            <a:picLocks noChangeAspect="1"/>
          </p:cNvPicPr>
          <p:nvPr/>
        </p:nvPicPr>
        <p:blipFill>
          <a:blip r:embed="rId2"/>
          <a:srcRect/>
          <a:stretch/>
        </p:blipFill>
        <p:spPr>
          <a:xfrm>
            <a:off x="3757833" y="1347215"/>
            <a:ext cx="5291255" cy="529125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 y="-74895"/>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9" name="TextBox 8">
            <a:extLst>
              <a:ext uri="{FF2B5EF4-FFF2-40B4-BE49-F238E27FC236}">
                <a16:creationId xmlns:a16="http://schemas.microsoft.com/office/drawing/2014/main" id="{2F67FCA6-9D4F-C847-9038-48C99C191F90}"/>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Long term response</a:t>
            </a:r>
          </a:p>
        </p:txBody>
      </p:sp>
      <p:sp>
        <p:nvSpPr>
          <p:cNvPr id="2" name="Rectangle 1"/>
          <p:cNvSpPr/>
          <p:nvPr/>
        </p:nvSpPr>
        <p:spPr>
          <a:xfrm>
            <a:off x="228600" y="1496345"/>
            <a:ext cx="3529233" cy="3816429"/>
          </a:xfrm>
          <a:prstGeom prst="rect">
            <a:avLst/>
          </a:prstGeom>
        </p:spPr>
        <p:txBody>
          <a:bodyPr wrap="square">
            <a:spAutoFit/>
          </a:bodyPr>
          <a:lstStyle/>
          <a:p>
            <a:r>
              <a:rPr lang="en-GB" sz="2000" b="1" dirty="0">
                <a:solidFill>
                  <a:srgbClr val="A1CA5E"/>
                </a:solidFill>
                <a:latin typeface="Colby StBlk" pitchFamily="2" charset="77"/>
                <a:ea typeface="Colby StBlk" pitchFamily="2" charset="77"/>
              </a:rPr>
              <a:t>In 2015 two strong earthquakes hit Nepal. </a:t>
            </a:r>
            <a:r>
              <a:rPr lang="en-GB" sz="2000" b="1" dirty="0">
                <a:solidFill>
                  <a:srgbClr val="12375A"/>
                </a:solidFill>
                <a:latin typeface="Colby StBlk" pitchFamily="2" charset="77"/>
                <a:ea typeface="Colby StBlk" pitchFamily="2" charset="77"/>
              </a:rPr>
              <a:t>SCIAF responded immediately with emergency help.</a:t>
            </a:r>
          </a:p>
          <a:p>
            <a:endParaRPr lang="en-GB" sz="1400" dirty="0">
              <a:solidFill>
                <a:srgbClr val="12375A"/>
              </a:solidFill>
              <a:latin typeface="Colby StBlk" panose="00000A00000000000000" charset="0"/>
              <a:ea typeface="Colby StBlk" panose="00000A00000000000000" charset="0"/>
            </a:endParaRPr>
          </a:p>
          <a:p>
            <a:r>
              <a:rPr lang="en-GB" sz="1600" dirty="0">
                <a:solidFill>
                  <a:srgbClr val="12375A"/>
                </a:solidFill>
                <a:latin typeface="Rubik" pitchFamily="2" charset="-79"/>
                <a:ea typeface="Colby StBlk" panose="00000A00000000000000" charset="0"/>
                <a:cs typeface="Rubik" pitchFamily="2" charset="-79"/>
              </a:rPr>
              <a:t>In 2017 serious flooding and a landslide put many communities in further danger.</a:t>
            </a:r>
          </a:p>
          <a:p>
            <a:endParaRPr lang="en-GB" sz="16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In 2019 we supported communities to rebuild their homes and make them safer and more able to withstand the next emergency. </a:t>
            </a:r>
          </a:p>
        </p:txBody>
      </p:sp>
      <p:sp>
        <p:nvSpPr>
          <p:cNvPr id="4" name="TextBox 3"/>
          <p:cNvSpPr txBox="1"/>
          <p:nvPr/>
        </p:nvSpPr>
        <p:spPr>
          <a:xfrm>
            <a:off x="3937020" y="5823777"/>
            <a:ext cx="4262058" cy="400110"/>
          </a:xfrm>
          <a:prstGeom prst="rect">
            <a:avLst/>
          </a:prstGeom>
          <a:noFill/>
        </p:spPr>
        <p:txBody>
          <a:bodyPr wrap="square" rtlCol="0">
            <a:spAutoFit/>
          </a:bodyPr>
          <a:lstStyle/>
          <a:p>
            <a:r>
              <a:rPr lang="en-GB" sz="1000" dirty="0">
                <a:solidFill>
                  <a:schemeClr val="bg1"/>
                </a:solidFill>
              </a:rPr>
              <a:t>Rebuilding homes </a:t>
            </a:r>
          </a:p>
          <a:p>
            <a:r>
              <a:rPr lang="en-GB" sz="1000" dirty="0">
                <a:solidFill>
                  <a:schemeClr val="bg1"/>
                </a:solidFill>
              </a:rPr>
              <a:t>and lives in Nepal</a:t>
            </a:r>
          </a:p>
        </p:txBody>
      </p:sp>
    </p:spTree>
    <p:extLst>
      <p:ext uri="{BB962C8B-B14F-4D97-AF65-F5344CB8AC3E}">
        <p14:creationId xmlns:p14="http://schemas.microsoft.com/office/powerpoint/2010/main" val="3616187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598713"/>
            <a:ext cx="4299857"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Arial" charset="0"/>
              </a:rPr>
              <a:t>In 2021…</a:t>
            </a:r>
          </a:p>
        </p:txBody>
      </p:sp>
      <p:sp>
        <p:nvSpPr>
          <p:cNvPr id="2" name="Rectangle 1"/>
          <p:cNvSpPr/>
          <p:nvPr/>
        </p:nvSpPr>
        <p:spPr>
          <a:xfrm>
            <a:off x="1201270" y="2041390"/>
            <a:ext cx="6654373" cy="3831818"/>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We responded to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67 emergencies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in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18 countries</a:t>
            </a: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We helped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34,602 people </a:t>
            </a: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with emergency relief.</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People in Scotland donated over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£324,000 </a:t>
            </a: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to support people in emergencies.</a:t>
            </a:r>
          </a:p>
        </p:txBody>
      </p:sp>
    </p:spTree>
    <p:extLst>
      <p:ext uri="{BB962C8B-B14F-4D97-AF65-F5344CB8AC3E}">
        <p14:creationId xmlns:p14="http://schemas.microsoft.com/office/powerpoint/2010/main" val="113989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In 2022…</a:t>
            </a:r>
          </a:p>
        </p:txBody>
      </p:sp>
      <p:sp>
        <p:nvSpPr>
          <p:cNvPr id="2" name="Rectangle 1"/>
          <p:cNvSpPr/>
          <p:nvPr/>
        </p:nvSpPr>
        <p:spPr>
          <a:xfrm>
            <a:off x="791455" y="1686562"/>
            <a:ext cx="7561090" cy="4247317"/>
          </a:xfrm>
          <a:prstGeom prst="rect">
            <a:avLst/>
          </a:prstGeom>
        </p:spPr>
        <p:txBody>
          <a:bodyPr wrap="square">
            <a:spAutoFit/>
          </a:bodyPr>
          <a:lstStyle/>
          <a:p>
            <a:pPr algn="ctr"/>
            <a:r>
              <a:rPr lang="en-GB" sz="2700" dirty="0">
                <a:solidFill>
                  <a:srgbClr val="12375A"/>
                </a:solidFill>
                <a:latin typeface="Colby StBlk" panose="00000A00000000000000" charset="0"/>
                <a:ea typeface="Colby StBlk" panose="00000A00000000000000" charset="0"/>
              </a:rPr>
              <a:t>So far in 2022 we have continued to provide support for communities during the COVID 19 pandemic and we have responded to emergencies in Ukraine, Afghanistan, Malawi and South Sudan.</a:t>
            </a:r>
          </a:p>
          <a:p>
            <a:pPr algn="ctr"/>
            <a:endParaRPr lang="en-GB" sz="2700" dirty="0">
              <a:solidFill>
                <a:srgbClr val="12375A"/>
              </a:solidFill>
              <a:latin typeface="Colby StBlk" panose="00000A00000000000000" charset="0"/>
              <a:ea typeface="Colby StBlk" panose="00000A00000000000000" charset="0"/>
            </a:endParaRPr>
          </a:p>
          <a:p>
            <a:pPr algn="ctr"/>
            <a:r>
              <a:rPr lang="en-GB" sz="2700" dirty="0">
                <a:solidFill>
                  <a:srgbClr val="12375A"/>
                </a:solidFill>
                <a:latin typeface="Colby StBlk" panose="00000A00000000000000" charset="0"/>
                <a:ea typeface="Colby StBlk" panose="00000A00000000000000" charset="0"/>
              </a:rPr>
              <a:t>People in Scotland have donated over </a:t>
            </a:r>
          </a:p>
          <a:p>
            <a:pPr algn="ctr"/>
            <a:r>
              <a:rPr lang="en-GB" sz="2700" dirty="0">
                <a:solidFill>
                  <a:srgbClr val="A1CA5E"/>
                </a:solidFill>
                <a:latin typeface="Colby StBlk" panose="00000A00000000000000" charset="0"/>
                <a:ea typeface="Colby StBlk" panose="00000A00000000000000" charset="0"/>
              </a:rPr>
              <a:t>£1 million </a:t>
            </a:r>
            <a:r>
              <a:rPr lang="en-GB" sz="2700" dirty="0">
                <a:solidFill>
                  <a:srgbClr val="12375A"/>
                </a:solidFill>
                <a:latin typeface="Colby StBlk" panose="00000A00000000000000" charset="0"/>
                <a:ea typeface="Colby StBlk" panose="00000A00000000000000" charset="0"/>
              </a:rPr>
              <a:t>to support the most vulnerable people during emergencies.</a:t>
            </a:r>
          </a:p>
        </p:txBody>
      </p:sp>
    </p:spTree>
    <p:extLst>
      <p:ext uri="{BB962C8B-B14F-4D97-AF65-F5344CB8AC3E}">
        <p14:creationId xmlns:p14="http://schemas.microsoft.com/office/powerpoint/2010/main" val="3520254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in harmony with each other and all creation.</a:t>
            </a:r>
            <a:endParaRPr lang="en-GB" sz="2700" b="1" dirty="0">
              <a:solidFill>
                <a:srgbClr val="A1CA5E"/>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Our work </a:t>
            </a:r>
          </a:p>
        </p:txBody>
      </p:sp>
      <p:sp>
        <p:nvSpPr>
          <p:cNvPr id="6" name="TextBox 5"/>
          <p:cNvSpPr txBox="1"/>
          <p:nvPr/>
        </p:nvSpPr>
        <p:spPr>
          <a:xfrm>
            <a:off x="919643" y="5360487"/>
            <a:ext cx="3489558" cy="523220"/>
          </a:xfrm>
          <a:prstGeom prst="rect">
            <a:avLst/>
          </a:prstGeom>
          <a:noFill/>
        </p:spPr>
        <p:txBody>
          <a:bodyPr wrap="square" rtlCol="0">
            <a:spAutoFit/>
          </a:bodyPr>
          <a:lstStyle/>
          <a:p>
            <a:pPr algn="ctr"/>
            <a:r>
              <a:rPr lang="en-GB" sz="2700" b="1" dirty="0">
                <a:solidFill>
                  <a:srgbClr val="00B1C2"/>
                </a:solidFill>
                <a:latin typeface="Rubik" panose="00000500000000000000" pitchFamily="2" charset="-79"/>
                <a:cs typeface="Rubik" panose="00000500000000000000" pitchFamily="2" charset="-79"/>
              </a:rPr>
              <a:t>Peace &amp; Justice</a:t>
            </a:r>
          </a:p>
        </p:txBody>
      </p:sp>
      <p:sp>
        <p:nvSpPr>
          <p:cNvPr id="11" name="TextBox 10"/>
          <p:cNvSpPr txBox="1"/>
          <p:nvPr/>
        </p:nvSpPr>
        <p:spPr>
          <a:xfrm>
            <a:off x="1281188" y="3257420"/>
            <a:ext cx="2766468" cy="523220"/>
          </a:xfrm>
          <a:prstGeom prst="rect">
            <a:avLst/>
          </a:prstGeom>
          <a:noFill/>
        </p:spPr>
        <p:txBody>
          <a:bodyPr wrap="square" rtlCol="0">
            <a:spAutoFit/>
          </a:bodyPr>
          <a:lstStyle/>
          <a:p>
            <a:pPr algn="ctr"/>
            <a:r>
              <a:rPr lang="en-GB" sz="2700" b="1" dirty="0">
                <a:solidFill>
                  <a:srgbClr val="00B1C2"/>
                </a:solidFill>
                <a:latin typeface="Rubik" panose="00000500000000000000" pitchFamily="2" charset="-79"/>
                <a:cs typeface="Rubik" panose="00000500000000000000" pitchFamily="2" charset="-79"/>
              </a:rPr>
              <a:t>Livelihoods</a:t>
            </a:r>
          </a:p>
        </p:txBody>
      </p:sp>
      <p:sp>
        <p:nvSpPr>
          <p:cNvPr id="12" name="TextBox 11"/>
          <p:cNvSpPr txBox="1"/>
          <p:nvPr/>
        </p:nvSpPr>
        <p:spPr>
          <a:xfrm>
            <a:off x="5064040" y="3257420"/>
            <a:ext cx="2431902" cy="523220"/>
          </a:xfrm>
          <a:prstGeom prst="rect">
            <a:avLst/>
          </a:prstGeom>
          <a:noFill/>
        </p:spPr>
        <p:txBody>
          <a:bodyPr wrap="square" rtlCol="0">
            <a:spAutoFit/>
          </a:bodyPr>
          <a:lstStyle/>
          <a:p>
            <a:pPr algn="ctr"/>
            <a:r>
              <a:rPr lang="en-GB" sz="2700" b="1" dirty="0">
                <a:solidFill>
                  <a:srgbClr val="00B1C2"/>
                </a:solidFill>
                <a:latin typeface="Rubik" panose="00000500000000000000" pitchFamily="2" charset="-79"/>
                <a:cs typeface="Rubik" panose="00000500000000000000" pitchFamily="2" charset="-79"/>
              </a:rPr>
              <a:t>Education</a:t>
            </a:r>
          </a:p>
        </p:txBody>
      </p:sp>
      <p:sp>
        <p:nvSpPr>
          <p:cNvPr id="13" name="TextBox 12"/>
          <p:cNvSpPr txBox="1"/>
          <p:nvPr/>
        </p:nvSpPr>
        <p:spPr>
          <a:xfrm>
            <a:off x="4624810" y="5307038"/>
            <a:ext cx="3495888" cy="954107"/>
          </a:xfrm>
          <a:prstGeom prst="rect">
            <a:avLst/>
          </a:prstGeom>
          <a:noFill/>
        </p:spPr>
        <p:txBody>
          <a:bodyPr wrap="square" rtlCol="0">
            <a:spAutoFit/>
          </a:bodyPr>
          <a:lstStyle/>
          <a:p>
            <a:pPr algn="ctr"/>
            <a:r>
              <a:rPr lang="en-GB" sz="2700" b="1" dirty="0">
                <a:solidFill>
                  <a:srgbClr val="E53C30"/>
                </a:solidFill>
                <a:latin typeface="Rubik" panose="00000500000000000000" pitchFamily="2" charset="-79"/>
                <a:cs typeface="Rubik" panose="00000500000000000000" pitchFamily="2" charset="-79"/>
              </a:rPr>
              <a:t>Responding to Emergencies</a:t>
            </a:r>
          </a:p>
        </p:txBody>
      </p:sp>
      <p:pic>
        <p:nvPicPr>
          <p:cNvPr id="8" name="Picture 7" descr="Icon&#10;&#10;Description automatically generated">
            <a:extLst>
              <a:ext uri="{FF2B5EF4-FFF2-40B4-BE49-F238E27FC236}">
                <a16:creationId xmlns:a16="http://schemas.microsoft.com/office/drawing/2014/main" id="{C046A972-1236-575E-5650-75D6EC0EDF52}"/>
              </a:ext>
            </a:extLst>
          </p:cNvPr>
          <p:cNvPicPr>
            <a:picLocks noChangeAspect="1"/>
          </p:cNvPicPr>
          <p:nvPr/>
        </p:nvPicPr>
        <p:blipFill>
          <a:blip r:embed="rId5"/>
          <a:stretch>
            <a:fillRect/>
          </a:stretch>
        </p:blipFill>
        <p:spPr>
          <a:xfrm flipH="1">
            <a:off x="2378528" y="1689055"/>
            <a:ext cx="498769" cy="1438168"/>
          </a:xfrm>
          <a:prstGeom prst="rect">
            <a:avLst/>
          </a:prstGeom>
        </p:spPr>
      </p:pic>
      <p:pic>
        <p:nvPicPr>
          <p:cNvPr id="9" name="Picture 8">
            <a:extLst>
              <a:ext uri="{FF2B5EF4-FFF2-40B4-BE49-F238E27FC236}">
                <a16:creationId xmlns:a16="http://schemas.microsoft.com/office/drawing/2014/main" id="{CA2084C8-FD7C-6B01-C2C2-D0BF0EC4FE66}"/>
              </a:ext>
            </a:extLst>
          </p:cNvPr>
          <p:cNvPicPr>
            <a:picLocks noChangeAspect="1"/>
          </p:cNvPicPr>
          <p:nvPr/>
        </p:nvPicPr>
        <p:blipFill>
          <a:blip r:embed="rId6"/>
          <a:srcRect/>
          <a:stretch/>
        </p:blipFill>
        <p:spPr>
          <a:xfrm flipH="1">
            <a:off x="5526271" y="1877030"/>
            <a:ext cx="1480867" cy="1250193"/>
          </a:xfrm>
          <a:prstGeom prst="rect">
            <a:avLst/>
          </a:prstGeom>
        </p:spPr>
      </p:pic>
      <p:pic>
        <p:nvPicPr>
          <p:cNvPr id="17" name="Picture 16">
            <a:extLst>
              <a:ext uri="{FF2B5EF4-FFF2-40B4-BE49-F238E27FC236}">
                <a16:creationId xmlns:a16="http://schemas.microsoft.com/office/drawing/2014/main" id="{FAA6231A-EA2E-9078-E859-3CAFD1532471}"/>
              </a:ext>
            </a:extLst>
          </p:cNvPr>
          <p:cNvPicPr>
            <a:picLocks noChangeAspect="1"/>
          </p:cNvPicPr>
          <p:nvPr/>
        </p:nvPicPr>
        <p:blipFill>
          <a:blip r:embed="rId7"/>
          <a:srcRect/>
          <a:stretch/>
        </p:blipFill>
        <p:spPr>
          <a:xfrm flipH="1">
            <a:off x="1751422" y="4018418"/>
            <a:ext cx="1752979" cy="1278284"/>
          </a:xfrm>
          <a:prstGeom prst="rect">
            <a:avLst/>
          </a:prstGeom>
        </p:spPr>
      </p:pic>
      <p:pic>
        <p:nvPicPr>
          <p:cNvPr id="18" name="Picture 17">
            <a:extLst>
              <a:ext uri="{FF2B5EF4-FFF2-40B4-BE49-F238E27FC236}">
                <a16:creationId xmlns:a16="http://schemas.microsoft.com/office/drawing/2014/main" id="{7C179FCC-25B9-198A-F77F-E1BA9E555491}"/>
              </a:ext>
            </a:extLst>
          </p:cNvPr>
          <p:cNvPicPr>
            <a:picLocks noChangeAspect="1"/>
          </p:cNvPicPr>
          <p:nvPr/>
        </p:nvPicPr>
        <p:blipFill>
          <a:blip r:embed="rId8"/>
          <a:srcRect/>
          <a:stretch/>
        </p:blipFill>
        <p:spPr>
          <a:xfrm flipH="1">
            <a:off x="5738370" y="4012780"/>
            <a:ext cx="1268768" cy="1278284"/>
          </a:xfrm>
          <a:prstGeom prst="rect">
            <a:avLst/>
          </a:prstGeom>
        </p:spPr>
      </p:pic>
    </p:spTree>
    <p:extLst>
      <p:ext uri="{BB962C8B-B14F-4D97-AF65-F5344CB8AC3E}">
        <p14:creationId xmlns:p14="http://schemas.microsoft.com/office/powerpoint/2010/main" val="227551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05E41E7-B0DB-01F5-A336-5EC3811467CC}"/>
              </a:ext>
            </a:extLst>
          </p:cNvPr>
          <p:cNvPicPr>
            <a:picLocks noChangeAspect="1"/>
          </p:cNvPicPr>
          <p:nvPr/>
        </p:nvPicPr>
        <p:blipFill>
          <a:blip r:embed="rId3"/>
          <a:stretch>
            <a:fillRect/>
          </a:stretch>
        </p:blipFill>
        <p:spPr>
          <a:xfrm>
            <a:off x="3757833" y="1347215"/>
            <a:ext cx="5291255" cy="529125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5" name="Rectangle 4"/>
          <p:cNvSpPr/>
          <p:nvPr/>
        </p:nvSpPr>
        <p:spPr>
          <a:xfrm>
            <a:off x="228600" y="1808476"/>
            <a:ext cx="3435464" cy="2246769"/>
          </a:xfrm>
          <a:prstGeom prst="rect">
            <a:avLst/>
          </a:prstGeom>
        </p:spPr>
        <p:txBody>
          <a:bodyPr wrap="square">
            <a:spAutoFit/>
          </a:bodyPr>
          <a:lstStyle/>
          <a:p>
            <a:r>
              <a:rPr lang="en-GB" sz="2000" dirty="0">
                <a:solidFill>
                  <a:srgbClr val="12375A"/>
                </a:solidFill>
                <a:latin typeface="Colby StBlk" panose="00000A00000000000000" charset="0"/>
                <a:ea typeface="Colby StBlk" panose="00000A00000000000000" charset="0"/>
                <a:cs typeface="Rubik" panose="00000500000000000000" pitchFamily="2" charset="-79"/>
              </a:rPr>
              <a:t>We’re proud to be </a:t>
            </a:r>
          </a:p>
          <a:p>
            <a:r>
              <a:rPr lang="en-GB" sz="2000" dirty="0">
                <a:solidFill>
                  <a:srgbClr val="12375A"/>
                </a:solidFill>
                <a:latin typeface="Colby StBlk" panose="00000A00000000000000" charset="0"/>
                <a:ea typeface="Colby StBlk" panose="00000A00000000000000" charset="0"/>
                <a:cs typeface="Rubik" panose="00000500000000000000" pitchFamily="2" charset="-79"/>
              </a:rPr>
              <a:t>part of </a:t>
            </a:r>
            <a:r>
              <a:rPr lang="en-GB" sz="2000" dirty="0">
                <a:solidFill>
                  <a:srgbClr val="00B1C2"/>
                </a:solidFill>
                <a:latin typeface="Colby StBlk" panose="00000A00000000000000" charset="0"/>
                <a:ea typeface="Colby StBlk" panose="00000A00000000000000" charset="0"/>
                <a:cs typeface="Rubik" panose="00000500000000000000" pitchFamily="2" charset="-79"/>
              </a:rPr>
              <a:t>Caritas Internationalis</a:t>
            </a:r>
            <a:r>
              <a:rPr lang="en-GB" sz="2000" dirty="0">
                <a:solidFill>
                  <a:srgbClr val="12375A"/>
                </a:solidFill>
                <a:latin typeface="Colby StBlk" panose="00000A00000000000000" charset="0"/>
                <a:ea typeface="Colby StBlk" panose="00000A00000000000000" charset="0"/>
                <a:cs typeface="Rubik" panose="00000500000000000000" pitchFamily="2" charset="-79"/>
              </a:rPr>
              <a:t> </a:t>
            </a:r>
          </a:p>
          <a:p>
            <a:r>
              <a:rPr lang="en-GB" sz="2000" dirty="0">
                <a:solidFill>
                  <a:srgbClr val="12375A"/>
                </a:solidFill>
                <a:latin typeface="Colby StBlk" panose="00000A00000000000000" charset="0"/>
                <a:ea typeface="Colby StBlk" panose="00000A00000000000000" charset="0"/>
                <a:cs typeface="Rubik" panose="00000500000000000000" pitchFamily="2" charset="-79"/>
              </a:rPr>
              <a:t>the Catholic Church’s international network of charities in over </a:t>
            </a:r>
          </a:p>
          <a:p>
            <a:r>
              <a:rPr lang="en-GB" sz="2000" dirty="0">
                <a:solidFill>
                  <a:srgbClr val="12375A"/>
                </a:solidFill>
                <a:latin typeface="Colby StBlk" panose="00000A00000000000000" charset="0"/>
                <a:ea typeface="Colby StBlk" panose="00000A00000000000000" charset="0"/>
                <a:cs typeface="Rubik" panose="00000500000000000000" pitchFamily="2" charset="-79"/>
              </a:rPr>
              <a:t>200 countries.</a:t>
            </a:r>
          </a:p>
        </p:txBody>
      </p:sp>
      <p:sp>
        <p:nvSpPr>
          <p:cNvPr id="9" name="TextBox 8"/>
          <p:cNvSpPr txBox="1"/>
          <p:nvPr/>
        </p:nvSpPr>
        <p:spPr>
          <a:xfrm>
            <a:off x="4020345" y="6002180"/>
            <a:ext cx="3278258" cy="246221"/>
          </a:xfrm>
          <a:prstGeom prst="rect">
            <a:avLst/>
          </a:prstGeom>
          <a:noFill/>
        </p:spPr>
        <p:txBody>
          <a:bodyPr wrap="square" rtlCol="0">
            <a:spAutoFit/>
          </a:bodyPr>
          <a:lstStyle/>
          <a:p>
            <a:r>
              <a:rPr lang="en-GB" sz="1000" dirty="0">
                <a:solidFill>
                  <a:schemeClr val="bg1"/>
                </a:solidFill>
              </a:rPr>
              <a:t>SCIAF providing help in Bangladesh through Caritas</a:t>
            </a:r>
          </a:p>
        </p:txBody>
      </p:sp>
      <p:pic>
        <p:nvPicPr>
          <p:cNvPr id="11" name="Picture 10">
            <a:extLst>
              <a:ext uri="{FF2B5EF4-FFF2-40B4-BE49-F238E27FC236}">
                <a16:creationId xmlns:a16="http://schemas.microsoft.com/office/drawing/2014/main" id="{EDBC1244-DE3E-4805-49C2-4F36597099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5810979"/>
            <a:ext cx="1546412" cy="787096"/>
          </a:xfrm>
          <a:prstGeom prst="rect">
            <a:avLst/>
          </a:prstGeom>
        </p:spPr>
      </p:pic>
      <p:sp>
        <p:nvSpPr>
          <p:cNvPr id="2" name="TextBox 1">
            <a:extLst>
              <a:ext uri="{FF2B5EF4-FFF2-40B4-BE49-F238E27FC236}">
                <a16:creationId xmlns:a16="http://schemas.microsoft.com/office/drawing/2014/main" id="{DDCE8DDB-62BF-E8B9-9A75-27892D7B5AC2}"/>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 International</a:t>
            </a:r>
          </a:p>
        </p:txBody>
      </p:sp>
    </p:spTree>
    <p:extLst>
      <p:ext uri="{BB962C8B-B14F-4D97-AF65-F5344CB8AC3E}">
        <p14:creationId xmlns:p14="http://schemas.microsoft.com/office/powerpoint/2010/main" val="532820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128" r="14271" b="2994"/>
          <a:stretch/>
        </p:blipFill>
        <p:spPr>
          <a:xfrm>
            <a:off x="0" y="259925"/>
            <a:ext cx="9144000" cy="659807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 y="-74895"/>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30F2607-463B-9CD7-EAA4-95964225A40C}"/>
              </a:ext>
            </a:extLst>
          </p:cNvPr>
          <p:cNvSpPr txBox="1"/>
          <p:nvPr/>
        </p:nvSpPr>
        <p:spPr>
          <a:xfrm>
            <a:off x="2844843" y="3668741"/>
            <a:ext cx="871404"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Africa</a:t>
            </a:r>
            <a:endParaRPr lang="en-GB" sz="1400" dirty="0">
              <a:solidFill>
                <a:srgbClr val="12375A"/>
              </a:solidFill>
              <a:latin typeface="Rubik" pitchFamily="2" charset="-79"/>
              <a:ea typeface="Colby StBlk" pitchFamily="2" charset="77"/>
              <a:cs typeface="Rubik" pitchFamily="2" charset="-79"/>
            </a:endParaRPr>
          </a:p>
        </p:txBody>
      </p:sp>
      <p:sp>
        <p:nvSpPr>
          <p:cNvPr id="11" name="TextBox 10">
            <a:extLst>
              <a:ext uri="{FF2B5EF4-FFF2-40B4-BE49-F238E27FC236}">
                <a16:creationId xmlns:a16="http://schemas.microsoft.com/office/drawing/2014/main" id="{B45125B3-D070-665B-FD9F-79BD2989CE6B}"/>
              </a:ext>
            </a:extLst>
          </p:cNvPr>
          <p:cNvSpPr txBox="1"/>
          <p:nvPr/>
        </p:nvSpPr>
        <p:spPr>
          <a:xfrm>
            <a:off x="6559947" y="3369212"/>
            <a:ext cx="871404"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Asia</a:t>
            </a:r>
            <a:endParaRPr lang="en-GB" sz="1400" dirty="0">
              <a:solidFill>
                <a:srgbClr val="12375A"/>
              </a:solidFill>
              <a:latin typeface="Rubik" pitchFamily="2" charset="-79"/>
              <a:ea typeface="Colby StBlk" pitchFamily="2" charset="77"/>
              <a:cs typeface="Rubik" pitchFamily="2" charset="-79"/>
            </a:endParaRPr>
          </a:p>
        </p:txBody>
      </p:sp>
      <p:sp>
        <p:nvSpPr>
          <p:cNvPr id="13" name="TextBox 12">
            <a:extLst>
              <a:ext uri="{FF2B5EF4-FFF2-40B4-BE49-F238E27FC236}">
                <a16:creationId xmlns:a16="http://schemas.microsoft.com/office/drawing/2014/main" id="{F013889E-454D-3782-2E76-A0E27D276EE6}"/>
              </a:ext>
            </a:extLst>
          </p:cNvPr>
          <p:cNvSpPr txBox="1"/>
          <p:nvPr/>
        </p:nvSpPr>
        <p:spPr>
          <a:xfrm>
            <a:off x="2925522" y="2100299"/>
            <a:ext cx="1001483"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Europe</a:t>
            </a:r>
            <a:endParaRPr lang="en-GB" sz="14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5C8C12D6-459C-3B9B-175E-3F37785FE84F}"/>
              </a:ext>
            </a:extLst>
          </p:cNvPr>
          <p:cNvSpPr txBox="1"/>
          <p:nvPr/>
        </p:nvSpPr>
        <p:spPr>
          <a:xfrm>
            <a:off x="203588" y="3918956"/>
            <a:ext cx="1869771"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Latin America</a:t>
            </a:r>
            <a:endParaRPr lang="en-GB" sz="1400" dirty="0">
              <a:solidFill>
                <a:srgbClr val="12375A"/>
              </a:solidFill>
              <a:latin typeface="Rubik" pitchFamily="2" charset="-79"/>
              <a:ea typeface="Colby StBlk" pitchFamily="2" charset="77"/>
              <a:cs typeface="Rubik" pitchFamily="2" charset="-79"/>
            </a:endParaRPr>
          </a:p>
        </p:txBody>
      </p:sp>
      <p:sp>
        <p:nvSpPr>
          <p:cNvPr id="17" name="TextBox 16">
            <a:extLst>
              <a:ext uri="{FF2B5EF4-FFF2-40B4-BE49-F238E27FC236}">
                <a16:creationId xmlns:a16="http://schemas.microsoft.com/office/drawing/2014/main" id="{99E5B185-C826-CA1B-F4D1-895EC4D98039}"/>
              </a:ext>
            </a:extLst>
          </p:cNvPr>
          <p:cNvSpPr txBox="1"/>
          <p:nvPr/>
        </p:nvSpPr>
        <p:spPr>
          <a:xfrm>
            <a:off x="4717074" y="2548163"/>
            <a:ext cx="3004347" cy="523220"/>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Middle East </a:t>
            </a:r>
          </a:p>
          <a:p>
            <a:r>
              <a:rPr lang="en-GB" sz="1400" b="1" dirty="0">
                <a:solidFill>
                  <a:srgbClr val="12375A"/>
                </a:solidFill>
                <a:latin typeface="Rubik" pitchFamily="2" charset="-79"/>
                <a:ea typeface="Colby StBlk" pitchFamily="2" charset="77"/>
                <a:cs typeface="Rubik" pitchFamily="2" charset="-79"/>
              </a:rPr>
              <a:t>&amp; North Africa</a:t>
            </a:r>
            <a:endParaRPr lang="en-GB" sz="1400" dirty="0">
              <a:solidFill>
                <a:srgbClr val="12375A"/>
              </a:solidFill>
              <a:latin typeface="Rubik" pitchFamily="2" charset="-79"/>
              <a:ea typeface="Colby StBlk" pitchFamily="2" charset="77"/>
              <a:cs typeface="Rubik" pitchFamily="2" charset="-79"/>
            </a:endParaRPr>
          </a:p>
        </p:txBody>
      </p:sp>
      <p:sp>
        <p:nvSpPr>
          <p:cNvPr id="19" name="TextBox 18">
            <a:extLst>
              <a:ext uri="{FF2B5EF4-FFF2-40B4-BE49-F238E27FC236}">
                <a16:creationId xmlns:a16="http://schemas.microsoft.com/office/drawing/2014/main" id="{58F4C71D-9F18-18E3-0939-3ADD9F78C09D}"/>
              </a:ext>
            </a:extLst>
          </p:cNvPr>
          <p:cNvSpPr txBox="1"/>
          <p:nvPr/>
        </p:nvSpPr>
        <p:spPr>
          <a:xfrm>
            <a:off x="1130790" y="2501996"/>
            <a:ext cx="1723633"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North America</a:t>
            </a:r>
            <a:endParaRPr lang="en-GB" sz="1400" dirty="0">
              <a:solidFill>
                <a:srgbClr val="12375A"/>
              </a:solidFill>
              <a:latin typeface="Rubik" pitchFamily="2" charset="-79"/>
              <a:ea typeface="Colby StBlk" pitchFamily="2" charset="77"/>
              <a:cs typeface="Rubik" pitchFamily="2" charset="-79"/>
            </a:endParaRPr>
          </a:p>
        </p:txBody>
      </p:sp>
      <p:sp>
        <p:nvSpPr>
          <p:cNvPr id="21" name="TextBox 20">
            <a:extLst>
              <a:ext uri="{FF2B5EF4-FFF2-40B4-BE49-F238E27FC236}">
                <a16:creationId xmlns:a16="http://schemas.microsoft.com/office/drawing/2014/main" id="{B5CE82A2-16D7-D9FE-F05F-77665C679F0F}"/>
              </a:ext>
            </a:extLst>
          </p:cNvPr>
          <p:cNvSpPr txBox="1"/>
          <p:nvPr/>
        </p:nvSpPr>
        <p:spPr>
          <a:xfrm>
            <a:off x="7945291" y="4714419"/>
            <a:ext cx="1056730"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Oceania</a:t>
            </a:r>
            <a:endParaRPr lang="en-GB" sz="1400" dirty="0">
              <a:solidFill>
                <a:srgbClr val="12375A"/>
              </a:solidFill>
              <a:latin typeface="Rubik" pitchFamily="2" charset="-79"/>
              <a:ea typeface="Colby StBlk" pitchFamily="2" charset="77"/>
              <a:cs typeface="Rubik" pitchFamily="2" charset="-79"/>
            </a:endParaRPr>
          </a:p>
        </p:txBody>
      </p:sp>
      <p:pic>
        <p:nvPicPr>
          <p:cNvPr id="22" name="Picture 21">
            <a:extLst>
              <a:ext uri="{FF2B5EF4-FFF2-40B4-BE49-F238E27FC236}">
                <a16:creationId xmlns:a16="http://schemas.microsoft.com/office/drawing/2014/main" id="{3D3F3F1A-70E3-0D93-9F32-646FAC81CE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5810979"/>
            <a:ext cx="1546412" cy="787096"/>
          </a:xfrm>
          <a:prstGeom prst="rect">
            <a:avLst/>
          </a:prstGeom>
        </p:spPr>
      </p:pic>
      <p:sp>
        <p:nvSpPr>
          <p:cNvPr id="4" name="TextBox 3">
            <a:extLst>
              <a:ext uri="{FF2B5EF4-FFF2-40B4-BE49-F238E27FC236}">
                <a16:creationId xmlns:a16="http://schemas.microsoft.com/office/drawing/2014/main" id="{FED50CD6-5EC5-CE79-2718-54A12918317A}"/>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 International</a:t>
            </a:r>
          </a:p>
        </p:txBody>
      </p:sp>
    </p:spTree>
    <p:extLst>
      <p:ext uri="{BB962C8B-B14F-4D97-AF65-F5344CB8AC3E}">
        <p14:creationId xmlns:p14="http://schemas.microsoft.com/office/powerpoint/2010/main" val="650527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8" name="TextBox 7">
            <a:extLst>
              <a:ext uri="{FF2B5EF4-FFF2-40B4-BE49-F238E27FC236}">
                <a16:creationId xmlns:a16="http://schemas.microsoft.com/office/drawing/2014/main" id="{1CDB2F2F-2017-B44C-A23F-AEF7C1EA7B5F}"/>
              </a:ext>
            </a:extLst>
          </p:cNvPr>
          <p:cNvSpPr txBox="1"/>
          <p:nvPr/>
        </p:nvSpPr>
        <p:spPr>
          <a:xfrm>
            <a:off x="311538" y="1623354"/>
            <a:ext cx="3361430" cy="5570756"/>
          </a:xfrm>
          <a:prstGeom prst="rect">
            <a:avLst/>
          </a:prstGeom>
          <a:noFill/>
        </p:spPr>
        <p:txBody>
          <a:bodyPr wrap="square" rtlCol="0">
            <a:spAutoFit/>
          </a:bodyPr>
          <a:lstStyle/>
          <a:p>
            <a:r>
              <a:rPr lang="en-GB" sz="2000" dirty="0">
                <a:solidFill>
                  <a:srgbClr val="12375A"/>
                </a:solidFill>
                <a:latin typeface="Colby StBlk" panose="00000A00000000000000" charset="0"/>
                <a:ea typeface="Colby StBlk" panose="00000A00000000000000" charset="0"/>
                <a:cs typeface="Calibri" panose="020F0502020204030204" pitchFamily="34" charset="0"/>
              </a:rPr>
              <a:t>Member organisations are Catholic aid and development charities like SCIAF – we are </a:t>
            </a:r>
            <a:r>
              <a:rPr lang="en-GB" sz="2000" dirty="0">
                <a:solidFill>
                  <a:srgbClr val="00B1C2"/>
                </a:solidFill>
                <a:latin typeface="Colby StBlk" panose="00000A00000000000000" charset="0"/>
                <a:ea typeface="Colby StBlk" panose="00000A00000000000000" charset="0"/>
                <a:cs typeface="Calibri" panose="020F0502020204030204" pitchFamily="34" charset="0"/>
              </a:rPr>
              <a:t>Caritas Scotland</a:t>
            </a:r>
            <a:r>
              <a:rPr lang="en-GB" sz="2000" dirty="0">
                <a:solidFill>
                  <a:srgbClr val="12375A"/>
                </a:solidFill>
                <a:latin typeface="Colby StBlk" panose="00000A00000000000000" charset="0"/>
                <a:ea typeface="Colby StBlk" panose="00000A00000000000000" charset="0"/>
                <a:cs typeface="Calibri" panose="020F0502020204030204" pitchFamily="34" charset="0"/>
              </a:rPr>
              <a:t>. </a:t>
            </a:r>
          </a:p>
          <a:p>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Each member organisation is independent but we can combine our work as part of the </a:t>
            </a:r>
            <a:r>
              <a:rPr lang="en-GB" sz="1600" dirty="0">
                <a:solidFill>
                  <a:srgbClr val="00B1C2"/>
                </a:solidFill>
                <a:latin typeface="Rubik" pitchFamily="2" charset="-79"/>
                <a:ea typeface="Colby StBlk" panose="00000A00000000000000" charset="0"/>
                <a:cs typeface="Rubik" pitchFamily="2" charset="-79"/>
              </a:rPr>
              <a:t>Caritas International Confederation</a:t>
            </a:r>
            <a:r>
              <a:rPr lang="en-GB" sz="1600" dirty="0">
                <a:solidFill>
                  <a:srgbClr val="12375A"/>
                </a:solidFill>
                <a:latin typeface="Rubik" pitchFamily="2" charset="-79"/>
                <a:ea typeface="Colby StBlk" panose="00000A00000000000000" charset="0"/>
                <a:cs typeface="Rubik" pitchFamily="2" charset="-79"/>
              </a:rPr>
              <a:t>. We do this  especially in emergency situations. </a:t>
            </a:r>
          </a:p>
          <a:p>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00B1C2"/>
                </a:solidFill>
                <a:latin typeface="Rubik" pitchFamily="2" charset="-79"/>
                <a:ea typeface="Colby StBlk" panose="00000A00000000000000" charset="0"/>
                <a:cs typeface="Rubik" pitchFamily="2" charset="-79"/>
              </a:rPr>
              <a:t>When member organisation combine efforts as part of the Confederation we become one of the largest humanitarian agencies in the world.</a:t>
            </a:r>
          </a:p>
          <a:p>
            <a:endParaRPr lang="en-GB" sz="1600" dirty="0">
              <a:solidFill>
                <a:srgbClr val="12375A"/>
              </a:solidFill>
              <a:latin typeface="Rubik" pitchFamily="2" charset="-79"/>
              <a:ea typeface="Colby StBlk" panose="00000A00000000000000" charset="0"/>
              <a:cs typeface="Rubik" pitchFamily="2" charset="-79"/>
            </a:endParaRPr>
          </a:p>
          <a:p>
            <a:endParaRPr lang="en-GB" sz="2000" dirty="0">
              <a:solidFill>
                <a:srgbClr val="12375A"/>
              </a:solidFill>
              <a:latin typeface="Colby StBlk" panose="00000A00000000000000" charset="0"/>
              <a:ea typeface="Colby StBlk" panose="00000A00000000000000" charset="0"/>
              <a:cs typeface="Rubik" pitchFamily="2" charset="-79"/>
            </a:endParaRPr>
          </a:p>
          <a:p>
            <a:endParaRPr lang="en-GB" sz="1600" dirty="0">
              <a:solidFill>
                <a:srgbClr val="12375A"/>
              </a:solidFill>
              <a:latin typeface="Rubik" pitchFamily="2" charset="-79"/>
              <a:ea typeface="Colby StBlk" pitchFamily="2" charset="77"/>
              <a:cs typeface="Rubik" pitchFamily="2" charset="-79"/>
            </a:endParaRPr>
          </a:p>
        </p:txBody>
      </p:sp>
      <p:sp>
        <p:nvSpPr>
          <p:cNvPr id="18" name="TextBox 17">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 International</a:t>
            </a:r>
          </a:p>
        </p:txBody>
      </p:sp>
      <p:pic>
        <p:nvPicPr>
          <p:cNvPr id="4" name="Picture 3">
            <a:extLst>
              <a:ext uri="{FF2B5EF4-FFF2-40B4-BE49-F238E27FC236}">
                <a16:creationId xmlns:a16="http://schemas.microsoft.com/office/drawing/2014/main" id="{F43E7E94-4D4C-CCC1-C987-70EE6A8A00FA}"/>
              </a:ext>
            </a:extLst>
          </p:cNvPr>
          <p:cNvPicPr>
            <a:picLocks noChangeAspect="1"/>
          </p:cNvPicPr>
          <p:nvPr/>
        </p:nvPicPr>
        <p:blipFill>
          <a:blip r:embed="rId5"/>
          <a:srcRect/>
          <a:stretch/>
        </p:blipFill>
        <p:spPr>
          <a:xfrm>
            <a:off x="3757833" y="1347215"/>
            <a:ext cx="5291255" cy="5291255"/>
          </a:xfrm>
          <a:prstGeom prst="rect">
            <a:avLst/>
          </a:prstGeom>
        </p:spPr>
      </p:pic>
      <p:sp>
        <p:nvSpPr>
          <p:cNvPr id="17" name="TextBox 16"/>
          <p:cNvSpPr txBox="1"/>
          <p:nvPr/>
        </p:nvSpPr>
        <p:spPr>
          <a:xfrm>
            <a:off x="3983364" y="5701555"/>
            <a:ext cx="1810398" cy="553998"/>
          </a:xfrm>
          <a:prstGeom prst="rect">
            <a:avLst/>
          </a:prstGeom>
          <a:noFill/>
        </p:spPr>
        <p:txBody>
          <a:bodyPr wrap="square" rtlCol="0">
            <a:spAutoFit/>
          </a:bodyPr>
          <a:lstStyle/>
          <a:p>
            <a:r>
              <a:rPr lang="en-GB" sz="1000" dirty="0">
                <a:solidFill>
                  <a:schemeClr val="bg1"/>
                </a:solidFill>
                <a:latin typeface="Rubik" panose="00000500000000000000" pitchFamily="2" charset="-79"/>
                <a:cs typeface="Rubik" panose="00000500000000000000" pitchFamily="2" charset="-79"/>
              </a:rPr>
              <a:t>Caritas Poland providing assistance to people fleeing war in Ukraine </a:t>
            </a:r>
          </a:p>
        </p:txBody>
      </p:sp>
    </p:spTree>
    <p:extLst>
      <p:ext uri="{BB962C8B-B14F-4D97-AF65-F5344CB8AC3E}">
        <p14:creationId xmlns:p14="http://schemas.microsoft.com/office/powerpoint/2010/main" val="1098786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C55D54-5E23-82B3-F856-58CFA170C800}"/>
              </a:ext>
            </a:extLst>
          </p:cNvPr>
          <p:cNvPicPr>
            <a:picLocks noChangeAspect="1"/>
          </p:cNvPicPr>
          <p:nvPr/>
        </p:nvPicPr>
        <p:blipFill>
          <a:blip r:embed="rId3"/>
          <a:srcRect/>
          <a:stretch/>
        </p:blipFill>
        <p:spPr>
          <a:xfrm>
            <a:off x="3757833" y="1347215"/>
            <a:ext cx="5291255" cy="5291255"/>
          </a:xfrm>
          <a:prstGeom prst="rect">
            <a:avLst/>
          </a:prstGeom>
        </p:spPr>
      </p:pic>
      <p:sp>
        <p:nvSpPr>
          <p:cNvPr id="7" name="TextBox 6">
            <a:extLst>
              <a:ext uri="{FF2B5EF4-FFF2-40B4-BE49-F238E27FC236}">
                <a16:creationId xmlns:a16="http://schemas.microsoft.com/office/drawing/2014/main" id="{9E36C84D-EAFB-93C7-5247-48247215B433}"/>
              </a:ext>
            </a:extLst>
          </p:cNvPr>
          <p:cNvSpPr txBox="1"/>
          <p:nvPr/>
        </p:nvSpPr>
        <p:spPr>
          <a:xfrm>
            <a:off x="4020344" y="6002180"/>
            <a:ext cx="3778949" cy="246221"/>
          </a:xfrm>
          <a:prstGeom prst="rect">
            <a:avLst/>
          </a:prstGeom>
          <a:noFill/>
        </p:spPr>
        <p:txBody>
          <a:bodyPr wrap="square" rtlCol="0">
            <a:spAutoFit/>
          </a:bodyPr>
          <a:lstStyle/>
          <a:p>
            <a:r>
              <a:rPr lang="en-GB" sz="1000" dirty="0">
                <a:solidFill>
                  <a:schemeClr val="bg1"/>
                </a:solidFill>
                <a:latin typeface="Rubik" panose="00000500000000000000" pitchFamily="2" charset="-79"/>
                <a:cs typeface="Rubik" panose="00000500000000000000" pitchFamily="2" charset="-79"/>
              </a:rPr>
              <a:t>Caritas Haiti staff and volunteers after an earthquake</a:t>
            </a:r>
          </a:p>
        </p:txBody>
      </p:sp>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8" name="TextBox 7">
            <a:extLst>
              <a:ext uri="{FF2B5EF4-FFF2-40B4-BE49-F238E27FC236}">
                <a16:creationId xmlns:a16="http://schemas.microsoft.com/office/drawing/2014/main" id="{8729EE64-33AB-5D75-718B-60848C4B1BA3}"/>
              </a:ext>
            </a:extLst>
          </p:cNvPr>
          <p:cNvSpPr txBox="1"/>
          <p:nvPr/>
        </p:nvSpPr>
        <p:spPr>
          <a:xfrm>
            <a:off x="311538" y="1623354"/>
            <a:ext cx="3361430" cy="4370427"/>
          </a:xfrm>
          <a:prstGeom prst="rect">
            <a:avLst/>
          </a:prstGeom>
          <a:noFill/>
        </p:spPr>
        <p:txBody>
          <a:bodyPr wrap="square" rtlCol="0">
            <a:spAutoFit/>
          </a:bodyPr>
          <a:lstStyle/>
          <a:p>
            <a:r>
              <a:rPr lang="en-GB" sz="2000" dirty="0">
                <a:solidFill>
                  <a:srgbClr val="12375A"/>
                </a:solidFill>
                <a:latin typeface="Colby StBlk" panose="00000A00000000000000" charset="0"/>
                <a:ea typeface="Colby StBlk" panose="00000A00000000000000" charset="0"/>
                <a:cs typeface="Calibri" panose="020F0502020204030204" pitchFamily="34" charset="0"/>
              </a:rPr>
              <a:t>When a crisis hits, Caritas co-ordinate emergency operations from their National Headquarters in Rome.</a:t>
            </a:r>
          </a:p>
          <a:p>
            <a:endParaRPr lang="en-GB" sz="1600" dirty="0">
              <a:solidFill>
                <a:srgbClr val="12375A"/>
              </a:solidFill>
              <a:latin typeface="Rubik" pitchFamily="2" charset="-79"/>
              <a:ea typeface="Colby StBlk" panose="00000A00000000000000" charset="0"/>
              <a:cs typeface="Rubik" pitchFamily="2" charset="-79"/>
            </a:endParaRPr>
          </a:p>
          <a:p>
            <a:r>
              <a:rPr lang="en-GB" sz="1600" dirty="0">
                <a:solidFill>
                  <a:srgbClr val="A1CA5E"/>
                </a:solidFill>
                <a:latin typeface="Rubik" pitchFamily="2" charset="-79"/>
                <a:ea typeface="Colby StBlk" panose="00000A00000000000000" charset="0"/>
                <a:cs typeface="Rubik" pitchFamily="2" charset="-79"/>
              </a:rPr>
              <a:t>Through local Caritas members there is also a permanent presence in most of the world’s disaster prone areas.</a:t>
            </a:r>
          </a:p>
          <a:p>
            <a:endParaRPr lang="en-GB" sz="16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Because they’re already there on the ground, the local Caritas can act quickly and effectively.</a:t>
            </a:r>
          </a:p>
          <a:p>
            <a:endParaRPr lang="en-GB" sz="2000" dirty="0">
              <a:solidFill>
                <a:srgbClr val="12375A"/>
              </a:solidFill>
              <a:latin typeface="Colby StBlk" panose="00000A00000000000000" charset="0"/>
              <a:ea typeface="Colby StBlk" panose="00000A00000000000000" charset="0"/>
              <a:cs typeface="Rubik" pitchFamily="2" charset="-79"/>
            </a:endParaRPr>
          </a:p>
          <a:p>
            <a:endParaRPr lang="en-GB" sz="1600" dirty="0">
              <a:solidFill>
                <a:srgbClr val="12375A"/>
              </a:solidFill>
              <a:latin typeface="Rubik" pitchFamily="2" charset="-79"/>
              <a:ea typeface="Colby StBlk" pitchFamily="2" charset="77"/>
              <a:cs typeface="Rubik" pitchFamily="2" charset="-79"/>
            </a:endParaRPr>
          </a:p>
        </p:txBody>
      </p:sp>
    </p:spTree>
    <p:extLst>
      <p:ext uri="{BB962C8B-B14F-4D97-AF65-F5344CB8AC3E}">
        <p14:creationId xmlns:p14="http://schemas.microsoft.com/office/powerpoint/2010/main" val="681184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75EC61-1CBE-E10B-A074-7208767B43DB}"/>
              </a:ext>
            </a:extLst>
          </p:cNvPr>
          <p:cNvPicPr>
            <a:picLocks noChangeAspect="1"/>
          </p:cNvPicPr>
          <p:nvPr/>
        </p:nvPicPr>
        <p:blipFill>
          <a:blip r:embed="rId3"/>
          <a:srcRect/>
          <a:stretch/>
        </p:blipFill>
        <p:spPr>
          <a:xfrm>
            <a:off x="3655126" y="1757083"/>
            <a:ext cx="5153783" cy="3206638"/>
          </a:xfrm>
          <a:prstGeom prst="rect">
            <a:avLst/>
          </a:prstGeom>
        </p:spPr>
      </p:pic>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7" name="Rectangle 6"/>
          <p:cNvSpPr/>
          <p:nvPr/>
        </p:nvSpPr>
        <p:spPr>
          <a:xfrm>
            <a:off x="249690" y="1757083"/>
            <a:ext cx="3165023" cy="3416320"/>
          </a:xfrm>
          <a:prstGeom prst="rect">
            <a:avLst/>
          </a:prstGeom>
        </p:spPr>
        <p:txBody>
          <a:bodyPr wrap="square">
            <a:spAutoFit/>
          </a:bodyPr>
          <a:lstStyle/>
          <a:p>
            <a:r>
              <a:rPr lang="en-GB" sz="2000" dirty="0">
                <a:solidFill>
                  <a:srgbClr val="A1CA5E"/>
                </a:solidFill>
                <a:latin typeface="Colby StBlk" panose="00000A00000000000000" charset="0"/>
                <a:ea typeface="Colby StBlk" panose="00000A00000000000000" charset="0"/>
              </a:rPr>
              <a:t>During an emergency Caritas can ask members to send specialist staff, or to launch an Emergency Appeal for funds. </a:t>
            </a:r>
          </a:p>
          <a:p>
            <a:endParaRPr lang="en-GB" sz="16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SCIAF often respond by launching an appeal here in Scotland which we can use to support the Caritas response team in the effected country.</a:t>
            </a:r>
            <a:endParaRPr lang="en-GB" sz="2800" dirty="0">
              <a:solidFill>
                <a:srgbClr val="A1CA5E"/>
              </a:solidFill>
              <a:latin typeface="Colby StBlk" panose="00000A00000000000000" charset="0"/>
              <a:ea typeface="Colby StBlk" panose="00000A00000000000000" charset="0"/>
            </a:endParaRPr>
          </a:p>
        </p:txBody>
      </p:sp>
      <p:sp>
        <p:nvSpPr>
          <p:cNvPr id="10" name="TextBox 9"/>
          <p:cNvSpPr txBox="1"/>
          <p:nvPr/>
        </p:nvSpPr>
        <p:spPr>
          <a:xfrm>
            <a:off x="4189074" y="3888196"/>
            <a:ext cx="4239050" cy="646331"/>
          </a:xfrm>
          <a:prstGeom prst="rect">
            <a:avLst/>
          </a:prstGeom>
          <a:noFill/>
        </p:spPr>
        <p:txBody>
          <a:bodyPr wrap="square" rtlCol="0">
            <a:spAutoFit/>
          </a:bodyPr>
          <a:lstStyle/>
          <a:p>
            <a:pPr algn="ctr"/>
            <a:r>
              <a:rPr lang="en-GB" dirty="0">
                <a:solidFill>
                  <a:schemeClr val="bg1"/>
                </a:solidFill>
                <a:latin typeface="Colby StBlk" panose="00000A00000000000000" charset="0"/>
                <a:ea typeface="Colby StBlk" panose="00000A00000000000000" charset="0"/>
              </a:rPr>
              <a:t>People send in their donations online, by phone and by post.</a:t>
            </a:r>
          </a:p>
        </p:txBody>
      </p:sp>
    </p:spTree>
    <p:extLst>
      <p:ext uri="{BB962C8B-B14F-4D97-AF65-F5344CB8AC3E}">
        <p14:creationId xmlns:p14="http://schemas.microsoft.com/office/powerpoint/2010/main" val="219591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9" name="Rectangle 7"/>
          <p:cNvSpPr>
            <a:spLocks noChangeArrowheads="1"/>
          </p:cNvSpPr>
          <p:nvPr/>
        </p:nvSpPr>
        <p:spPr bwMode="auto">
          <a:xfrm>
            <a:off x="228600" y="1608421"/>
            <a:ext cx="3329108" cy="382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12375A"/>
                </a:solidFill>
                <a:latin typeface="Colby StBlk" panose="00000A00000000000000" charset="0"/>
                <a:ea typeface="Colby StBlk" panose="00000A00000000000000" charset="0"/>
                <a:cs typeface="Rubik" pitchFamily="2" charset="-79"/>
              </a:rPr>
              <a:t>People in need often receive:</a:t>
            </a:r>
          </a:p>
          <a:p>
            <a:pPr>
              <a:spcBef>
                <a:spcPct val="0"/>
              </a:spcBef>
              <a:buFontTx/>
              <a:buNone/>
            </a:pPr>
            <a:endParaRPr lang="en-US" altLang="en-US" sz="1000" dirty="0">
              <a:solidFill>
                <a:srgbClr val="3A5382"/>
              </a:solidFill>
              <a:latin typeface="Colby StBlk" panose="00000A00000000000000" charset="0"/>
              <a:ea typeface="Colby StBlk" panose="00000A00000000000000" charset="0"/>
              <a:cs typeface="Rubik" pitchFamily="2" charset="-79"/>
            </a:endParaRPr>
          </a:p>
          <a:p>
            <a:pPr marL="342900" indent="-342900">
              <a:buFont typeface="Arial" panose="020B0604020202020204" pitchFamily="34" charset="0"/>
              <a:buChar char="•"/>
            </a:pPr>
            <a:r>
              <a:rPr lang="en-GB" sz="1600" b="1" dirty="0">
                <a:solidFill>
                  <a:srgbClr val="E63422"/>
                </a:solidFill>
                <a:latin typeface="Rubik" pitchFamily="2" charset="-79"/>
                <a:ea typeface="Colby StBlk" panose="00000A00000000000000" charset="0"/>
                <a:cs typeface="Rubik" pitchFamily="2" charset="-79"/>
              </a:rPr>
              <a:t>Emergency/ hygiene kits   </a:t>
            </a:r>
            <a:r>
              <a:rPr lang="en-GB" sz="1600" dirty="0">
                <a:solidFill>
                  <a:srgbClr val="12375A"/>
                </a:solidFill>
                <a:latin typeface="Rubik" pitchFamily="2" charset="-79"/>
                <a:ea typeface="Colby StBlk" panose="00000A00000000000000" charset="0"/>
                <a:cs typeface="Rubik" pitchFamily="2" charset="-79"/>
              </a:rPr>
              <a:t>– including water, clothing, bedsheets and blankets, soap, buckets, toothbrushes and toothpaste</a:t>
            </a:r>
          </a:p>
          <a:p>
            <a:pPr lvl="0"/>
            <a:endParaRPr lang="en-GB" sz="1600" dirty="0">
              <a:solidFill>
                <a:srgbClr val="3A5382"/>
              </a:solidFill>
              <a:latin typeface="Rubik" pitchFamily="2" charset="-79"/>
              <a:ea typeface="Colby StBlk" panose="00000A00000000000000" charset="0"/>
              <a:cs typeface="Rubik" pitchFamily="2" charset="-79"/>
            </a:endParaRPr>
          </a:p>
          <a:p>
            <a:pPr marL="342900" lvl="0" indent="-342900">
              <a:buFont typeface="Arial" panose="020B0604020202020204" pitchFamily="34" charset="0"/>
              <a:buChar char="•"/>
            </a:pPr>
            <a:r>
              <a:rPr lang="en-GB" sz="1600" b="1" dirty="0">
                <a:solidFill>
                  <a:srgbClr val="E63422"/>
                </a:solidFill>
                <a:latin typeface="Rubik" pitchFamily="2" charset="-79"/>
                <a:ea typeface="Colby StBlk" panose="00000A00000000000000" charset="0"/>
                <a:cs typeface="Rubik" pitchFamily="2" charset="-79"/>
              </a:rPr>
              <a:t>Food and cooking utensils </a:t>
            </a:r>
            <a:r>
              <a:rPr lang="en-GB" sz="1600" dirty="0">
                <a:solidFill>
                  <a:srgbClr val="12375A"/>
                </a:solidFill>
                <a:latin typeface="Rubik" pitchFamily="2" charset="-79"/>
                <a:ea typeface="Colby StBlk" panose="00000A00000000000000" charset="0"/>
                <a:cs typeface="Rubik" pitchFamily="2" charset="-79"/>
              </a:rPr>
              <a:t>– including rice, oil and beans. </a:t>
            </a:r>
          </a:p>
          <a:p>
            <a:pPr>
              <a:spcBef>
                <a:spcPct val="0"/>
              </a:spcBef>
              <a:buFontTx/>
              <a:buNone/>
            </a:pPr>
            <a:endParaRPr lang="en-GB" altLang="en-US" sz="2000" dirty="0">
              <a:solidFill>
                <a:srgbClr val="3A5382"/>
              </a:solidFill>
              <a:latin typeface="Colby StBlk" panose="00000A00000000000000" charset="0"/>
              <a:ea typeface="Colby StBlk" panose="00000A00000000000000" charset="0"/>
              <a:cs typeface="Rubik" pitchFamily="2" charset="-79"/>
            </a:endParaRPr>
          </a:p>
        </p:txBody>
      </p:sp>
      <p:pic>
        <p:nvPicPr>
          <p:cNvPr id="3" name="Picture 2">
            <a:extLst>
              <a:ext uri="{FF2B5EF4-FFF2-40B4-BE49-F238E27FC236}">
                <a16:creationId xmlns:a16="http://schemas.microsoft.com/office/drawing/2014/main" id="{2D09295F-B625-B965-8B18-B12152E64247}"/>
              </a:ext>
            </a:extLst>
          </p:cNvPr>
          <p:cNvPicPr>
            <a:picLocks noChangeAspect="1"/>
          </p:cNvPicPr>
          <p:nvPr/>
        </p:nvPicPr>
        <p:blipFill>
          <a:blip r:embed="rId5"/>
          <a:srcRect/>
          <a:stretch/>
        </p:blipFill>
        <p:spPr>
          <a:xfrm>
            <a:off x="3757833" y="1347215"/>
            <a:ext cx="5291255" cy="5291255"/>
          </a:xfrm>
          <a:prstGeom prst="rect">
            <a:avLst/>
          </a:prstGeom>
        </p:spPr>
      </p:pic>
    </p:spTree>
    <p:extLst>
      <p:ext uri="{BB962C8B-B14F-4D97-AF65-F5344CB8AC3E}">
        <p14:creationId xmlns:p14="http://schemas.microsoft.com/office/powerpoint/2010/main" val="2265784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9" name="Rectangle 7"/>
          <p:cNvSpPr>
            <a:spLocks noChangeArrowheads="1"/>
          </p:cNvSpPr>
          <p:nvPr/>
        </p:nvSpPr>
        <p:spPr bwMode="auto">
          <a:xfrm>
            <a:off x="228600" y="1585742"/>
            <a:ext cx="3613417" cy="5029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In 2022 SCIAF responded  through Caritas to the crisis created by Russia’s invasion of Ukraine.</a:t>
            </a:r>
          </a:p>
          <a:p>
            <a:pPr>
              <a:spcBef>
                <a:spcPct val="0"/>
              </a:spcBef>
              <a:buFontTx/>
              <a:buNone/>
            </a:pPr>
            <a:endParaRPr lang="en-GB" altLang="en-US" sz="1200" dirty="0">
              <a:solidFill>
                <a:srgbClr val="3A5382"/>
              </a:solidFill>
              <a:latin typeface="Colby StBlk" panose="00000A00000000000000" charset="0"/>
              <a:ea typeface="Colby StBlk" panose="00000A00000000000000" charset="0"/>
              <a:cs typeface="Rubik" pitchFamily="2" charset="-79"/>
            </a:endParaRPr>
          </a:p>
          <a:p>
            <a:pPr>
              <a:buNone/>
            </a:pPr>
            <a:r>
              <a:rPr lang="en-GB" sz="1600" dirty="0">
                <a:solidFill>
                  <a:srgbClr val="12375A"/>
                </a:solidFill>
                <a:latin typeface="Rubik" pitchFamily="2" charset="-79"/>
                <a:ea typeface="Colby StBlk" panose="00000A00000000000000" charset="0"/>
                <a:cs typeface="Rubik" pitchFamily="2" charset="-79"/>
              </a:rPr>
              <a:t>We worked with Caritas Ukraine, Caritas Moldova and Caritas Poland to provide emergency food and shelter to those feeling their homes in search of safety.</a:t>
            </a:r>
          </a:p>
          <a:p>
            <a:pPr>
              <a:buNone/>
            </a:pPr>
            <a:endParaRPr lang="en-GB" sz="1600" dirty="0">
              <a:solidFill>
                <a:srgbClr val="12375A"/>
              </a:solidFill>
              <a:latin typeface="Rubik" pitchFamily="2" charset="-79"/>
              <a:ea typeface="Colby StBlk" panose="00000A00000000000000" charset="0"/>
              <a:cs typeface="Rubik" pitchFamily="2" charset="-79"/>
            </a:endParaRPr>
          </a:p>
          <a:p>
            <a:pPr>
              <a:buNone/>
            </a:pPr>
            <a:r>
              <a:rPr lang="en-GB" sz="1600" dirty="0">
                <a:solidFill>
                  <a:srgbClr val="A1CA5E"/>
                </a:solidFill>
                <a:latin typeface="Rubik" pitchFamily="2" charset="-79"/>
                <a:ea typeface="Colby StBlk" panose="00000A00000000000000" charset="0"/>
                <a:cs typeface="Rubik" pitchFamily="2" charset="-79"/>
              </a:rPr>
              <a:t>So far, SCIAF have helped                1.2 million people in Ukraine and neighbouring countries with emergency aid.</a:t>
            </a:r>
          </a:p>
          <a:p>
            <a:pPr>
              <a:spcBef>
                <a:spcPct val="0"/>
              </a:spcBef>
              <a:buFontTx/>
              <a:buNone/>
            </a:pPr>
            <a:endParaRPr lang="en-GB" altLang="en-US" sz="1800" dirty="0">
              <a:solidFill>
                <a:srgbClr val="3A5382"/>
              </a:solidFill>
              <a:latin typeface="Colby StBlk" panose="00000A00000000000000" charset="0"/>
              <a:ea typeface="Colby StBlk" panose="00000A00000000000000" charset="0"/>
              <a:cs typeface="Rubik" pitchFamily="2" charset="-79"/>
            </a:endParaRPr>
          </a:p>
          <a:p>
            <a:pPr>
              <a:spcBef>
                <a:spcPct val="0"/>
              </a:spcBef>
              <a:buFontTx/>
              <a:buNone/>
            </a:pPr>
            <a:endParaRPr lang="en-GB" altLang="en-US" sz="1800" dirty="0">
              <a:solidFill>
                <a:srgbClr val="3A5382"/>
              </a:solidFill>
              <a:latin typeface="Colby StBlk" panose="00000A00000000000000" charset="0"/>
              <a:ea typeface="Colby StBlk" panose="00000A00000000000000" charset="0"/>
              <a:cs typeface="Rubik" pitchFamily="2" charset="-79"/>
            </a:endParaRPr>
          </a:p>
        </p:txBody>
      </p:sp>
      <p:pic>
        <p:nvPicPr>
          <p:cNvPr id="8" name="Picture 7">
            <a:extLst>
              <a:ext uri="{FF2B5EF4-FFF2-40B4-BE49-F238E27FC236}">
                <a16:creationId xmlns:a16="http://schemas.microsoft.com/office/drawing/2014/main" id="{F2CEFB3F-1AB9-8E5F-32DC-FDC72D2E9404}"/>
              </a:ext>
            </a:extLst>
          </p:cNvPr>
          <p:cNvPicPr>
            <a:picLocks noChangeAspect="1"/>
          </p:cNvPicPr>
          <p:nvPr/>
        </p:nvPicPr>
        <p:blipFill>
          <a:blip r:embed="rId5"/>
          <a:srcRect/>
          <a:stretch/>
        </p:blipFill>
        <p:spPr>
          <a:xfrm>
            <a:off x="3757833" y="1347215"/>
            <a:ext cx="5291255" cy="5291255"/>
          </a:xfrm>
          <a:prstGeom prst="rect">
            <a:avLst/>
          </a:prstGeom>
        </p:spPr>
      </p:pic>
      <p:sp>
        <p:nvSpPr>
          <p:cNvPr id="14" name="TextBox 13"/>
          <p:cNvSpPr txBox="1"/>
          <p:nvPr/>
        </p:nvSpPr>
        <p:spPr>
          <a:xfrm>
            <a:off x="4007727" y="6002180"/>
            <a:ext cx="4452394" cy="246221"/>
          </a:xfrm>
          <a:prstGeom prst="rect">
            <a:avLst/>
          </a:prstGeom>
          <a:noFill/>
        </p:spPr>
        <p:txBody>
          <a:bodyPr wrap="square" rtlCol="0">
            <a:spAutoFit/>
          </a:bodyPr>
          <a:lstStyle/>
          <a:p>
            <a:r>
              <a:rPr lang="en-GB" sz="1000" dirty="0">
                <a:solidFill>
                  <a:schemeClr val="bg1"/>
                </a:solidFill>
                <a:latin typeface="Rubik" panose="00000500000000000000" pitchFamily="2" charset="-79"/>
                <a:cs typeface="Rubik" panose="00000500000000000000" pitchFamily="2" charset="-79"/>
              </a:rPr>
              <a:t>Caritas Poland providing assistance to people fleeing war in Ukraine </a:t>
            </a:r>
          </a:p>
        </p:txBody>
      </p:sp>
    </p:spTree>
    <p:extLst>
      <p:ext uri="{BB962C8B-B14F-4D97-AF65-F5344CB8AC3E}">
        <p14:creationId xmlns:p14="http://schemas.microsoft.com/office/powerpoint/2010/main" val="33995035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E33557131E0F4E9C559E7985A5D466" ma:contentTypeVersion="14" ma:contentTypeDescription="Create a new document." ma:contentTypeScope="" ma:versionID="66394adc1ef43dbe99fb4568a487ae66">
  <xsd:schema xmlns:xsd="http://www.w3.org/2001/XMLSchema" xmlns:xs="http://www.w3.org/2001/XMLSchema" xmlns:p="http://schemas.microsoft.com/office/2006/metadata/properties" xmlns:ns3="8a85751e-8a6e-426b-9b46-e950c15a4d7e" xmlns:ns4="a082e9d2-b095-487d-b169-bfc3ea0b7fd6" targetNamespace="http://schemas.microsoft.com/office/2006/metadata/properties" ma:root="true" ma:fieldsID="16301ae2e2afaee8ba44d23eeb572641" ns3:_="" ns4:_="">
    <xsd:import namespace="8a85751e-8a6e-426b-9b46-e950c15a4d7e"/>
    <xsd:import namespace="a082e9d2-b095-487d-b169-bfc3ea0b7fd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85751e-8a6e-426b-9b46-e950c15a4d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082e9d2-b095-487d-b169-bfc3ea0b7fd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857A12-42B5-4146-8246-B337B3C86FB2}">
  <ds:schemaRefs>
    <ds:schemaRef ds:uri="http://purl.org/dc/dcmitype/"/>
    <ds:schemaRef ds:uri="http://schemas.microsoft.com/office/infopath/2007/PartnerControls"/>
    <ds:schemaRef ds:uri="a082e9d2-b095-487d-b169-bfc3ea0b7fd6"/>
    <ds:schemaRef ds:uri="http://purl.org/dc/elements/1.1/"/>
    <ds:schemaRef ds:uri="http://schemas.microsoft.com/office/2006/metadata/properties"/>
    <ds:schemaRef ds:uri="8a85751e-8a6e-426b-9b46-e950c15a4d7e"/>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B9960DA-A7A3-47E7-A7AE-2BEF99CCE7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85751e-8a6e-426b-9b46-e950c15a4d7e"/>
    <ds:schemaRef ds:uri="a082e9d2-b095-487d-b169-bfc3ea0b7f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129853-C9F5-48F9-AE27-D4B830AAFF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1315</TotalTime>
  <Words>1394</Words>
  <Application>Microsoft Macintosh PowerPoint</Application>
  <PresentationFormat>On-screen Show (4:3)</PresentationFormat>
  <Paragraphs>151</Paragraphs>
  <Slides>15</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Rubik</vt:lpstr>
      <vt:lpstr>Calibri Light</vt:lpstr>
      <vt:lpstr>Colby StBlk</vt:lpstr>
      <vt:lpstr>Calibri</vt:lpstr>
      <vt:lpstr>Arial</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Iain Lindsay</cp:lastModifiedBy>
  <cp:revision>87</cp:revision>
  <dcterms:created xsi:type="dcterms:W3CDTF">2021-07-26T14:29:33Z</dcterms:created>
  <dcterms:modified xsi:type="dcterms:W3CDTF">2022-08-26T07:58:56Z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0x0101006FE33557131E0F4E9C559E7985A5D466</vt:lpwstr>
  </property>
</Properties>
</file>