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83" r:id="rId5"/>
    <p:sldId id="295" r:id="rId6"/>
    <p:sldId id="292" r:id="rId7"/>
  </p:sldIdLst>
  <p:sldSz cx="9144000" cy="6858000" type="screen4x3"/>
  <p:notesSz cx="6797675" cy="9926638"/>
  <p:embeddedFontLst>
    <p:embeddedFont>
      <p:font typeface="Colby StBlk" pitchFamily="2" charset="77"/>
      <p:bold r:id="rId10"/>
    </p:embeddedFont>
    <p:embeddedFont>
      <p:font typeface="Rubik" pitchFamily="2" charset="-79"/>
      <p:regular r:id="rId11"/>
      <p:bold r:id="rId12"/>
      <p:italic r:id="rId13"/>
      <p:boldItalic r:id="rId14"/>
    </p:embeddedFont>
  </p:embeddedFont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BDC"/>
    <a:srgbClr val="0095D4"/>
    <a:srgbClr val="B3CE4C"/>
    <a:srgbClr val="A7D500"/>
    <a:srgbClr val="A1CA5E"/>
    <a:srgbClr val="7AB537"/>
    <a:srgbClr val="12375A"/>
    <a:srgbClr val="2C2C84"/>
    <a:srgbClr val="E53C30"/>
    <a:srgbClr val="FF7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1" autoAdjust="0"/>
    <p:restoredTop sz="96327" autoAdjust="0"/>
  </p:normalViewPr>
  <p:slideViewPr>
    <p:cSldViewPr snapToGrid="0">
      <p:cViewPr varScale="1">
        <p:scale>
          <a:sx n="124" d="100"/>
          <a:sy n="124" d="100"/>
        </p:scale>
        <p:origin x="144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5BC9B5E-8701-4AA0-ABEA-6827664B6B59}" type="datetimeFigureOut">
              <a:rPr lang="en-GB"/>
              <a:pPr>
                <a:defRPr/>
              </a:pPr>
              <a:t>29/08/2022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3D77B8E-0DF4-453C-8C03-7F10D9936EB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35769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7DA73F6-06B8-40D7-A614-45CDBF63423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78711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5DBDB41-48C3-4329-87B2-069E6BE16147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DA73F6-06B8-40D7-A614-45CDBF63423E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80009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13C5F43-E5E9-485D-A44C-3861D5B2FD38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55E16-AC19-42C5-B98B-1627949D43C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07642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3322F-56ED-4733-AD9C-A07E686EE92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4386031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1C0BE-0D14-41C9-9F31-97E29D24CDD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3252417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93C67-1448-4838-AD37-8A0C9D481B9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2877412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91E12D-5E0A-4FD5-97B3-73115456E46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3330948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36759-68A1-41F3-9565-1436494F7E2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1173250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BE80F3-DD6C-4C4B-B293-031DA6F1772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6039873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F745B-4D1A-4438-A3ED-E241475761F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0598950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30196-1191-4C6E-A270-09262F62C4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8173097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3A9D4-7ECF-446E-BADD-7B99EE19645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1282751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7571D-0259-43AB-9BE9-797BC4A369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3126712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9FF799A2-B8C3-4C6B-9561-4E78D76397F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13" y="0"/>
            <a:ext cx="913517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028AA03-CFDA-2670-4082-3A0F31CCE7FC}"/>
              </a:ext>
            </a:extLst>
          </p:cNvPr>
          <p:cNvSpPr txBox="1"/>
          <p:nvPr/>
        </p:nvSpPr>
        <p:spPr>
          <a:xfrm>
            <a:off x="391886" y="5272951"/>
            <a:ext cx="4299857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b="1" dirty="0">
                <a:solidFill>
                  <a:schemeClr val="bg1"/>
                </a:solidFill>
                <a:latin typeface="Colby StBlk" pitchFamily="2" charset="77"/>
                <a:ea typeface="Colby StBlk" pitchFamily="2" charset="77"/>
              </a:rPr>
              <a:t>SCIAF</a:t>
            </a:r>
            <a:br>
              <a:rPr lang="en-GB" sz="2700" b="1" dirty="0">
                <a:solidFill>
                  <a:schemeClr val="bg1"/>
                </a:solidFill>
                <a:latin typeface="Colby StBlk" pitchFamily="2" charset="77"/>
                <a:ea typeface="Colby StBlk" pitchFamily="2" charset="77"/>
              </a:rPr>
            </a:br>
            <a:r>
              <a:rPr lang="en-GB" sz="2700" b="1" dirty="0">
                <a:solidFill>
                  <a:schemeClr val="bg1"/>
                </a:solidFill>
                <a:latin typeface="Colby StBlk" pitchFamily="2" charset="77"/>
                <a:ea typeface="Colby StBlk" pitchFamily="2" charset="77"/>
              </a:rPr>
              <a:t>Silent debate activity</a:t>
            </a:r>
          </a:p>
          <a:p>
            <a:r>
              <a:rPr lang="en-GB" sz="1600" b="1" dirty="0">
                <a:solidFill>
                  <a:schemeClr val="bg1"/>
                </a:solidFill>
                <a:latin typeface="Colby StBlk" pitchFamily="2" charset="77"/>
                <a:ea typeface="Colby StBlk" pitchFamily="2" charset="77"/>
              </a:rPr>
              <a:t>August 2022</a:t>
            </a:r>
          </a:p>
          <a:p>
            <a:endParaRPr lang="en-GB" sz="2700" b="1" dirty="0">
              <a:solidFill>
                <a:schemeClr val="bg1"/>
              </a:solidFill>
              <a:latin typeface="Colby StBlk" pitchFamily="2" charset="77"/>
              <a:ea typeface="Colby StBlk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8CAC14-96C4-20C6-7F70-C8411FB9E6B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98603" y="461260"/>
            <a:ext cx="1522331" cy="55111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272142" y="1501395"/>
            <a:ext cx="8548791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700" b="1" dirty="0">
                <a:solidFill>
                  <a:srgbClr val="12375A"/>
                </a:solidFill>
                <a:latin typeface="Colby StBlk" pitchFamily="2" charset="77"/>
                <a:ea typeface="Colby StBlk" pitchFamily="2" charset="77"/>
              </a:rPr>
              <a:t>Was SCIAF’s response to the international crisis in line with Church Teachings on poverty, and an effective use of resources?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304238" y="4280448"/>
            <a:ext cx="577273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B3CE4C"/>
                </a:solidFill>
                <a:latin typeface="Colby StBlk" pitchFamily="2" charset="77"/>
                <a:ea typeface="Colby StBlk" pitchFamily="2" charset="77"/>
                <a:cs typeface="Rubik" pitchFamily="2" charset="-79"/>
              </a:rPr>
              <a:t>Do you agree with using staff and funds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B3CE4C"/>
                </a:solidFill>
                <a:latin typeface="Colby StBlk" pitchFamily="2" charset="77"/>
                <a:ea typeface="Colby StBlk" pitchFamily="2" charset="77"/>
                <a:cs typeface="Rubik" pitchFamily="2" charset="-79"/>
              </a:rPr>
              <a:t>on the long term response?</a:t>
            </a:r>
            <a:endParaRPr lang="en-GB" altLang="en-US" sz="2000" b="1" dirty="0">
              <a:solidFill>
                <a:srgbClr val="B3CE4C"/>
              </a:solidFill>
              <a:latin typeface="Colby StBlk" pitchFamily="2" charset="77"/>
              <a:ea typeface="Colby StBlk" pitchFamily="2" charset="77"/>
              <a:cs typeface="Rubik" pitchFamily="2" charset="-79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099119" y="5748318"/>
            <a:ext cx="689483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00BBDC"/>
                </a:solidFill>
                <a:latin typeface="Colby StBlk" pitchFamily="2" charset="77"/>
                <a:ea typeface="Colby StBlk" pitchFamily="2" charset="77"/>
                <a:cs typeface="Rubik" pitchFamily="2" charset="-79"/>
              </a:rPr>
              <a:t>Do you think SCIAF have responded to God’s call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00BBDC"/>
                </a:solidFill>
                <a:latin typeface="Colby StBlk" pitchFamily="2" charset="77"/>
                <a:ea typeface="Colby StBlk" pitchFamily="2" charset="77"/>
                <a:cs typeface="Rubik" pitchFamily="2" charset="-79"/>
              </a:rPr>
              <a:t>to care for the needs of others?</a:t>
            </a:r>
            <a:endParaRPr lang="en-GB" altLang="en-US" sz="2000" b="1" dirty="0">
              <a:solidFill>
                <a:srgbClr val="00BBDC"/>
              </a:solidFill>
              <a:latin typeface="Colby StBlk" pitchFamily="2" charset="77"/>
              <a:ea typeface="Colby StBlk" pitchFamily="2" charset="77"/>
              <a:cs typeface="Rubik" pitchFamily="2" charset="-79"/>
            </a:endParaRPr>
          </a:p>
        </p:txBody>
      </p:sp>
      <p:pic>
        <p:nvPicPr>
          <p:cNvPr id="2" name="Picture 1" descr="Shape&#10;&#10;Description automatically generated">
            <a:extLst>
              <a:ext uri="{FF2B5EF4-FFF2-40B4-BE49-F238E27FC236}">
                <a16:creationId xmlns:a16="http://schemas.microsoft.com/office/drawing/2014/main" id="{AD7B2084-D1D3-C6B1-7C3F-02A6A438C4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34721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BF07C62-FD66-7390-2A9F-6F87F79B9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98603" y="461260"/>
            <a:ext cx="1522331" cy="5511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3CA5C4B-C367-D73E-0B1B-CAC275EC9EBA}"/>
              </a:ext>
            </a:extLst>
          </p:cNvPr>
          <p:cNvSpPr txBox="1"/>
          <p:nvPr/>
        </p:nvSpPr>
        <p:spPr>
          <a:xfrm>
            <a:off x="272143" y="504540"/>
            <a:ext cx="429985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b="1" dirty="0">
                <a:solidFill>
                  <a:srgbClr val="12375A"/>
                </a:solidFill>
                <a:latin typeface="Colby StBlk" pitchFamily="2" charset="77"/>
                <a:ea typeface="Colby StBlk" pitchFamily="2" charset="77"/>
              </a:rPr>
              <a:t>Silent debate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7B9E62-705E-D9E7-B489-BF823546DF2B}"/>
              </a:ext>
            </a:extLst>
          </p:cNvPr>
          <p:cNvSpPr txBox="1"/>
          <p:nvPr/>
        </p:nvSpPr>
        <p:spPr>
          <a:xfrm>
            <a:off x="724241" y="3009127"/>
            <a:ext cx="6385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000" b="1" dirty="0">
                <a:solidFill>
                  <a:srgbClr val="B3CE4C"/>
                </a:solidFill>
                <a:latin typeface="Colby StBlk" pitchFamily="2" charset="77"/>
                <a:ea typeface="Colby StBlk" pitchFamily="2" charset="77"/>
                <a:cs typeface="Rubik" pitchFamily="2" charset="-79"/>
              </a:rPr>
              <a:t>Did the response respect human dignity?</a:t>
            </a:r>
            <a:endParaRPr lang="en-GB" altLang="en-US" sz="2000" b="1" dirty="0">
              <a:solidFill>
                <a:srgbClr val="B3CE4C"/>
              </a:solidFill>
              <a:latin typeface="Colby StBlk" pitchFamily="2" charset="77"/>
              <a:ea typeface="Colby StBlk" pitchFamily="2" charset="77"/>
              <a:cs typeface="Rubik" pitchFamily="2" charset="-79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C62D61-D0F2-0E01-DC95-736DE24B9E9E}"/>
              </a:ext>
            </a:extLst>
          </p:cNvPr>
          <p:cNvSpPr txBox="1"/>
          <p:nvPr/>
        </p:nvSpPr>
        <p:spPr>
          <a:xfrm>
            <a:off x="2630788" y="3436311"/>
            <a:ext cx="6385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000" b="1" dirty="0">
                <a:solidFill>
                  <a:srgbClr val="00BBDC"/>
                </a:solidFill>
                <a:latin typeface="Colby StBlk" pitchFamily="2" charset="77"/>
                <a:ea typeface="Colby StBlk" pitchFamily="2" charset="77"/>
                <a:cs typeface="Rubik" pitchFamily="2" charset="-79"/>
              </a:rPr>
              <a:t>Is there a big enough impact long term?</a:t>
            </a:r>
            <a:endParaRPr lang="en-GB" altLang="en-US" sz="2000" b="1" dirty="0">
              <a:solidFill>
                <a:srgbClr val="00BBDC"/>
              </a:solidFill>
              <a:latin typeface="Colby StBlk" pitchFamily="2" charset="77"/>
              <a:ea typeface="Colby StBlk" pitchFamily="2" charset="77"/>
              <a:cs typeface="Rubik" pitchFamily="2" charset="-79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81EC74-669D-5908-0C0F-27D0C6CADB9C}"/>
              </a:ext>
            </a:extLst>
          </p:cNvPr>
          <p:cNvSpPr txBox="1"/>
          <p:nvPr/>
        </p:nvSpPr>
        <p:spPr>
          <a:xfrm>
            <a:off x="421240" y="3846214"/>
            <a:ext cx="68773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000" b="1" dirty="0">
                <a:solidFill>
                  <a:srgbClr val="FF7F00"/>
                </a:solidFill>
                <a:latin typeface="Colby StBlk" pitchFamily="2" charset="77"/>
                <a:ea typeface="Colby StBlk" pitchFamily="2" charset="77"/>
                <a:cs typeface="Rubik" pitchFamily="2" charset="-79"/>
              </a:rPr>
              <a:t>Did the response consider the poorest first?</a:t>
            </a:r>
            <a:endParaRPr lang="en-GB" altLang="en-US" sz="2000" b="1" dirty="0">
              <a:solidFill>
                <a:srgbClr val="FF7F00"/>
              </a:solidFill>
              <a:latin typeface="Colby StBlk" pitchFamily="2" charset="77"/>
              <a:ea typeface="Colby StBlk" pitchFamily="2" charset="77"/>
              <a:cs typeface="Rubik" pitchFamily="2" charset="-79"/>
            </a:endParaRPr>
          </a:p>
        </p:txBody>
      </p:sp>
      <p:sp>
        <p:nvSpPr>
          <p:cNvPr id="15" name="Rectangle 7">
            <a:extLst>
              <a:ext uri="{FF2B5EF4-FFF2-40B4-BE49-F238E27FC236}">
                <a16:creationId xmlns:a16="http://schemas.microsoft.com/office/drawing/2014/main" id="{A4ECE0E4-162F-53F5-C1A2-28045FCDE8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4320" y="5010563"/>
            <a:ext cx="495840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E53C30"/>
                </a:solidFill>
                <a:latin typeface="Colby StBlk" pitchFamily="2" charset="77"/>
                <a:ea typeface="Colby StBlk" pitchFamily="2" charset="77"/>
                <a:cs typeface="Rubik" pitchFamily="2" charset="-79"/>
              </a:rPr>
              <a:t>Is SCIAF’s partnership with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E53C30"/>
                </a:solidFill>
                <a:latin typeface="Colby StBlk" pitchFamily="2" charset="77"/>
                <a:ea typeface="Colby StBlk" pitchFamily="2" charset="77"/>
                <a:cs typeface="Rubik" pitchFamily="2" charset="-79"/>
              </a:rPr>
              <a:t>Caritas International worthwhile?</a:t>
            </a:r>
            <a:endParaRPr lang="en-GB" altLang="en-US" sz="2000" b="1" dirty="0">
              <a:solidFill>
                <a:srgbClr val="E53C30"/>
              </a:solidFill>
              <a:latin typeface="Colby StBlk" pitchFamily="2" charset="77"/>
              <a:ea typeface="Colby StBlk" pitchFamily="2" charset="77"/>
              <a:cs typeface="Rubik" pitchFamily="2" charset="-79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&#10;&#10;Description automatically generated">
            <a:extLst>
              <a:ext uri="{FF2B5EF4-FFF2-40B4-BE49-F238E27FC236}">
                <a16:creationId xmlns:a16="http://schemas.microsoft.com/office/drawing/2014/main" id="{8B640752-5CEF-3154-329F-F4C3FBC54D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3472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056BABF-ED72-03F3-9A96-1D69B6E667B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298603" y="461260"/>
            <a:ext cx="1522331" cy="5511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1836605-40C3-44F5-2C97-F0AA7E09EBAB}"/>
              </a:ext>
            </a:extLst>
          </p:cNvPr>
          <p:cNvSpPr txBox="1"/>
          <p:nvPr/>
        </p:nvSpPr>
        <p:spPr>
          <a:xfrm>
            <a:off x="291511" y="1758720"/>
            <a:ext cx="55652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GB" altLang="en-US" sz="2700" b="1" dirty="0">
                <a:solidFill>
                  <a:srgbClr val="A1CA5E"/>
                </a:solidFill>
                <a:latin typeface="Colby StBlk" pitchFamily="2" charset="77"/>
                <a:ea typeface="Colby StBlk" pitchFamily="2" charset="77"/>
                <a:cs typeface="Rubik" pitchFamily="2" charset="-79"/>
              </a:rPr>
              <a:t>A just world, free of poverty, where we flourish and live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700" b="1" dirty="0">
                <a:solidFill>
                  <a:srgbClr val="A1CA5E"/>
                </a:solidFill>
                <a:latin typeface="Colby StBlk" pitchFamily="2" charset="77"/>
                <a:ea typeface="Colby StBlk" pitchFamily="2" charset="77"/>
                <a:cs typeface="Rubik" pitchFamily="2" charset="-79"/>
              </a:rPr>
              <a:t>in harmony with each other and all creation.</a:t>
            </a:r>
            <a:endParaRPr lang="en-GB" sz="2700" b="1" dirty="0">
              <a:solidFill>
                <a:srgbClr val="A1CA5E"/>
              </a:solidFill>
              <a:latin typeface="Colby StBlk" pitchFamily="2" charset="77"/>
              <a:ea typeface="Colby StBlk" pitchFamily="2" charset="77"/>
              <a:cs typeface="Rubik" pitchFamily="2" charset="-79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82213F-1872-AB1C-2C89-E778D8C91F78}"/>
              </a:ext>
            </a:extLst>
          </p:cNvPr>
          <p:cNvSpPr txBox="1"/>
          <p:nvPr/>
        </p:nvSpPr>
        <p:spPr>
          <a:xfrm>
            <a:off x="270658" y="5263757"/>
            <a:ext cx="662468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GB" altLang="en-US" sz="1200" b="1" dirty="0">
                <a:solidFill>
                  <a:srgbClr val="12375A"/>
                </a:solidFill>
                <a:latin typeface="Rubik" pitchFamily="2" charset="-79"/>
                <a:ea typeface="Colby StBlk" pitchFamily="2" charset="77"/>
                <a:cs typeface="Rubik" pitchFamily="2" charset="-79"/>
              </a:rPr>
              <a:t>Scottish Catholic International Aid Fund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200" dirty="0">
                <a:solidFill>
                  <a:srgbClr val="12375A"/>
                </a:solidFill>
                <a:latin typeface="Rubik" pitchFamily="2" charset="-79"/>
                <a:ea typeface="Colby StBlk" pitchFamily="2" charset="77"/>
                <a:cs typeface="Rubik" pitchFamily="2" charset="-79"/>
              </a:rPr>
              <a:t>SCIAF is the official relief and development agency of the Catholic Church in Scotland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200" dirty="0">
                <a:solidFill>
                  <a:srgbClr val="12375A"/>
                </a:solidFill>
                <a:latin typeface="Rubik" pitchFamily="2" charset="-79"/>
                <a:ea typeface="Colby StBlk" pitchFamily="2" charset="77"/>
                <a:cs typeface="Rubik" pitchFamily="2" charset="-79"/>
              </a:rPr>
              <a:t>and a proud member of the Caritas family. 7 West Nile Street, Glasgow G1 2PR.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200" dirty="0">
                <a:solidFill>
                  <a:srgbClr val="12375A"/>
                </a:solidFill>
                <a:latin typeface="Rubik" pitchFamily="2" charset="-79"/>
                <a:ea typeface="Colby StBlk" pitchFamily="2" charset="77"/>
                <a:cs typeface="Rubik" pitchFamily="2" charset="-79"/>
              </a:rPr>
              <a:t>Tel: 0141 354 5555. Scottish Charity No: SC012302. Company No: SC197327.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sz="1200" dirty="0">
              <a:solidFill>
                <a:srgbClr val="12375A"/>
              </a:solidFill>
              <a:latin typeface="Rubik" pitchFamily="2" charset="-79"/>
              <a:ea typeface="Colby StBlk" pitchFamily="2" charset="77"/>
              <a:cs typeface="Rubik" pitchFamily="2" charset="-79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sz="1600" dirty="0" err="1">
                <a:solidFill>
                  <a:srgbClr val="12375A"/>
                </a:solidFill>
                <a:latin typeface="Rubik" pitchFamily="2" charset="-79"/>
                <a:ea typeface="Colby StBlk" pitchFamily="2" charset="77"/>
                <a:cs typeface="Rubik" pitchFamily="2" charset="-79"/>
              </a:rPr>
              <a:t>sciaf@sciaf.org.uk</a:t>
            </a:r>
            <a:endParaRPr lang="en-GB" sz="1600" dirty="0">
              <a:solidFill>
                <a:srgbClr val="12375A"/>
              </a:solidFill>
              <a:latin typeface="Rubik" pitchFamily="2" charset="-79"/>
              <a:ea typeface="Colby StBlk" pitchFamily="2" charset="77"/>
              <a:cs typeface="Rubik" pitchFamily="2" charset="-79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02D1D6-4296-8DA9-7A16-DFC42A738F31}"/>
              </a:ext>
            </a:extLst>
          </p:cNvPr>
          <p:cNvSpPr txBox="1"/>
          <p:nvPr/>
        </p:nvSpPr>
        <p:spPr>
          <a:xfrm>
            <a:off x="228600" y="609599"/>
            <a:ext cx="429985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b="1" dirty="0">
                <a:solidFill>
                  <a:srgbClr val="12375A"/>
                </a:solidFill>
                <a:latin typeface="Colby StBlk" pitchFamily="2" charset="77"/>
                <a:ea typeface="Colby StBlk" pitchFamily="2" charset="77"/>
              </a:rPr>
              <a:t>Thank you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emplateUrl xmlns="http://schemas.microsoft.com/sharepoint/v3" xsi:nil="true"/>
    <Originating_x0020_Team xmlns="430995B2-E31B-4EE2-8DC1-85468A2CFE55">Schools</Originating_x0020_Team>
    <Event_x0020_Type xmlns="430995B2-E31B-4EE2-8DC1-85468A2CFE55">N/a</Event_x0020_Type>
    <Year_x0020_it_x0020_refers_x0020_to xmlns="430995B2-E31B-4EE2-8DC1-85468A2CFE55">2015</Year_x0020_it_x0020_refers_x0020_to>
    <Project_x0020_Name xmlns="430995B2-E31B-4EE2-8DC1-85468A2CFE55">N/a</Project_x0020_Name>
    <_SourceUrl xmlns="http://schemas.microsoft.com/sharepoint/v3" xsi:nil="true"/>
    <Project_x0020_Type xmlns="430995B2-E31B-4EE2-8DC1-85468A2CFE55">N/a</Project_x0020_Type>
    <Document_x0020_Type xmlns="430995B2-E31B-4EE2-8DC1-85468A2CFE55">Resource</Document_x0020_Type>
    <Status xmlns="430995B2-E31B-4EE2-8DC1-85468A2CFE55">Draft</Status>
    <xd_ProgID xmlns="http://schemas.microsoft.com/sharepoint/v3" xsi:nil="true"/>
    <Order xmlns="http://schemas.microsoft.com/sharepoint/v3" xsi:nil="true"/>
    <_SharedFileIndex xmlns="http://schemas.microsoft.com/sharepoint/v3" xsi:nil="true"/>
    <Archive xmlns="430995B2-E31B-4EE2-8DC1-85468A2CFE55">false</Archive>
    <MetaInfo xmlns="http://schemas.microsoft.com/sharepoint/v3" xsi:nil="true"/>
  </documentManagement>
</p:properti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97CEFC58BF1141BCD2C24299A8A0A8" ma:contentTypeVersion="0" ma:contentTypeDescription="Create a new document." ma:contentTypeScope="" ma:versionID="2317f9cb96d1ae2be7286fd2fd409feb">
  <xsd:schema xmlns:xsd="http://www.w3.org/2001/XMLSchema" xmlns:xs="http://www.w3.org/2001/XMLSchema" xmlns:p="http://schemas.microsoft.com/office/2006/metadata/properties" xmlns:ns1="http://schemas.microsoft.com/sharepoint/v3" xmlns:ns2="430995B2-E31B-4EE2-8DC1-85468A2CFE55" targetNamespace="http://schemas.microsoft.com/office/2006/metadata/properties" ma:root="true" ma:fieldsID="c8e36cb98691bc8ea633ce985968165a" ns1:_="" ns2:_="">
    <xsd:import namespace="http://schemas.microsoft.com/sharepoint/v3"/>
    <xsd:import namespace="430995B2-E31B-4EE2-8DC1-85468A2CFE55"/>
    <xsd:element name="properties">
      <xsd:complexType>
        <xsd:sequence>
          <xsd:element name="documentManagement">
            <xsd:complexType>
              <xsd:all>
                <xsd:element ref="ns2:Status"/>
                <xsd:element ref="ns2:Year_x0020_it_x0020_refers_x0020_to"/>
                <xsd:element ref="ns2:Originating_x0020_Team"/>
                <xsd:element ref="ns2:Project_x0020_Type"/>
                <xsd:element ref="ns2:Project_x0020_Name"/>
                <xsd:element ref="ns2:Event_x0020_Type"/>
                <xsd:element ref="ns2:Document_x0020_Type"/>
                <xsd:element ref="ns1:_ModerationComments" minOccurs="0"/>
                <xsd:element ref="ns1:File_x0020_Type" minOccurs="0"/>
                <xsd:element ref="ns1:HTML_x0020_File_x0020_Type" minOccurs="0"/>
                <xsd:element ref="ns1:_SourceUrl" minOccurs="0"/>
                <xsd:element ref="ns1:_SharedFileIndex" minOccurs="0"/>
                <xsd:element ref="ns2:Archive" minOccurs="0"/>
                <xsd:element ref="ns1:ContentTypeId" minOccurs="0"/>
                <xsd:element ref="ns1:TemplateUrl" minOccurs="0"/>
                <xsd:element ref="ns1:xd_ProgID" minOccurs="0"/>
                <xsd:element ref="ns1:xd_Signature" minOccurs="0"/>
                <xsd:element ref="ns1:ID" minOccurs="0"/>
                <xsd:element ref="ns1:Author" minOccurs="0"/>
                <xsd:element ref="ns1:Editor" minOccurs="0"/>
                <xsd:element ref="ns1:_HasCopyDestinations" minOccurs="0"/>
                <xsd:element ref="ns1:_CopySource" minOccurs="0"/>
                <xsd:element ref="ns1:_ModerationStatus" minOccurs="0"/>
                <xsd:element ref="ns1:FileRef" minOccurs="0"/>
                <xsd:element ref="ns1:FileDirRef" minOccurs="0"/>
                <xsd:element ref="ns1:Last_x0020_Modified" minOccurs="0"/>
                <xsd:element ref="ns1:Created_x0020_Date" minOccurs="0"/>
                <xsd:element ref="ns1:File_x0020_Size" minOccurs="0"/>
                <xsd:element ref="ns1:FSObjType" minOccurs="0"/>
                <xsd:element ref="ns1:CheckedOutUserId" minOccurs="0"/>
                <xsd:element ref="ns1:IsCheckedoutToLocal" minOccurs="0"/>
                <xsd:element ref="ns1:CheckoutUser" minOccurs="0"/>
                <xsd:element ref="ns1:UniqueId" minOccurs="0"/>
                <xsd:element ref="ns1:ProgId" minOccurs="0"/>
                <xsd:element ref="ns1:ScopeId" minOccurs="0"/>
                <xsd:element ref="ns1:VirusStatus" minOccurs="0"/>
                <xsd:element ref="ns1:CheckedOutTitle" minOccurs="0"/>
                <xsd:element ref="ns1:_CheckinComment" minOccurs="0"/>
                <xsd:element ref="ns1:MetaInfo" minOccurs="0"/>
                <xsd:element ref="ns1:_Level" minOccurs="0"/>
                <xsd:element ref="ns1:_IsCurrentVersion" minOccurs="0"/>
                <xsd:element ref="ns1:owshiddenversion" minOccurs="0"/>
                <xsd:element ref="ns1:_UIVersion" minOccurs="0"/>
                <xsd:element ref="ns1:_UIVersionString" minOccurs="0"/>
                <xsd:element ref="ns1:InstanceID" minOccurs="0"/>
                <xsd:element ref="ns1:Order" minOccurs="0"/>
                <xsd:element ref="ns1:GUID" minOccurs="0"/>
                <xsd:element ref="ns1:WorkflowVersion" minOccurs="0"/>
                <xsd:element ref="ns1:WorkflowInstanceID" minOccurs="0"/>
                <xsd:element ref="ns1:ParentVersionString" minOccurs="0"/>
                <xsd:element ref="ns1:ParentLeafNa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ModerationComments" ma:index="9" nillable="true" ma:displayName="Approver Comments" ma:hidden="true" ma:internalName="_ModerationComments" ma:readOnly="true">
      <xsd:simpleType>
        <xsd:restriction base="dms:Note"/>
      </xsd:simpleType>
    </xsd:element>
    <xsd:element name="File_x0020_Type" ma:index="12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3" nillable="true" ma:displayName="HTML File Type" ma:hidden="true" ma:internalName="HTML_x0020_File_x0020_Type" ma:readOnly="true">
      <xsd:simpleType>
        <xsd:restriction base="dms:Text"/>
      </xsd:simpleType>
    </xsd:element>
    <xsd:element name="_SourceUrl" ma:index="14" nillable="true" ma:displayName="Source URL" ma:hidden="true" ma:internalName="_SourceUrl">
      <xsd:simpleType>
        <xsd:restriction base="dms:Text"/>
      </xsd:simpleType>
    </xsd:element>
    <xsd:element name="_SharedFileIndex" ma:index="15" nillable="true" ma:displayName="Shared File Index" ma:hidden="true" ma:internalName="_SharedFileIndex">
      <xsd:simpleType>
        <xsd:restriction base="dms:Text"/>
      </xsd:simpleType>
    </xsd:element>
    <xsd:element name="ContentTypeId" ma:index="17" nillable="true" ma:displayName="Content Type ID" ma:hidden="true" ma:internalName="ContentTypeId" ma:readOnly="true">
      <xsd:simpleType>
        <xsd:restriction base="dms:Unknown"/>
      </xsd:simpleType>
    </xsd:element>
    <xsd:element name="TemplateUrl" ma:index="18" nillable="true" ma:displayName="Template Link" ma:hidden="true" ma:internalName="TemplateUrl">
      <xsd:simpleType>
        <xsd:restriction base="dms:Text"/>
      </xsd:simpleType>
    </xsd:element>
    <xsd:element name="xd_ProgID" ma:index="19" nillable="true" ma:displayName="HTML File Link" ma:hidden="true" ma:internalName="xd_ProgID">
      <xsd:simpleType>
        <xsd:restriction base="dms:Text"/>
      </xsd:simpleType>
    </xsd:element>
    <xsd:element name="xd_Signature" ma:index="20" nillable="true" ma:displayName="Is Signed" ma:hidden="true" ma:internalName="xd_Signature" ma:readOnly="true">
      <xsd:simpleType>
        <xsd:restriction base="dms:Boolean"/>
      </xsd:simpleType>
    </xsd:element>
    <xsd:element name="ID" ma:index="21" nillable="true" ma:displayName="ID" ma:internalName="ID" ma:readOnly="true">
      <xsd:simpleType>
        <xsd:restriction base="dms:Unknown"/>
      </xsd:simpleType>
    </xsd:element>
    <xsd:element name="Author" ma:index="24" nillable="true" ma:displayName="Created By" ma:list="UserInfo" ma:internalName="Autho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" ma:index="26" nillable="true" ma:displayName="Modified By" ma:list="UserInfo" ma:internalName="Edito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HasCopyDestinations" ma:index="27" nillable="true" ma:displayName="Has Copy Destinations" ma:hidden="true" ma:internalName="_HasCopyDestinations" ma:readOnly="true">
      <xsd:simpleType>
        <xsd:restriction base="dms:Boolean"/>
      </xsd:simpleType>
    </xsd:element>
    <xsd:element name="_CopySource" ma:index="28" nillable="true" ma:displayName="Copy Source" ma:internalName="_CopySource" ma:readOnly="true">
      <xsd:simpleType>
        <xsd:restriction base="dms:Text"/>
      </xsd:simpleType>
    </xsd:element>
    <xsd:element name="_ModerationStatus" ma:index="29" nillable="true" ma:displayName="Approval Status" ma:default="0" ma:hidden="true" ma:internalName="_ModerationStatus" ma:readOnly="true">
      <xsd:simpleType>
        <xsd:restriction base="dms:Unknown"/>
      </xsd:simpleType>
    </xsd:element>
    <xsd:element name="FileRef" ma:index="30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DirRef" ma:index="31" nillable="true" ma:displayName="Path" ma:hidden="true" ma:list="Docs" ma:internalName="FileDirRef" ma:readOnly="true" ma:showField="DirName">
      <xsd:simpleType>
        <xsd:restriction base="dms:Lookup"/>
      </xsd:simpleType>
    </xsd:element>
    <xsd:element name="Last_x0020_Modified" ma:index="32" nillable="true" ma:displayName="Modified" ma:format="TRUE" ma:hidden="true" ma:list="Docs" ma:internalName="Last_x0020_Modified" ma:readOnly="true" ma:showField="TimeLastModified">
      <xsd:simpleType>
        <xsd:restriction base="dms:Lookup"/>
      </xsd:simpleType>
    </xsd:element>
    <xsd:element name="Created_x0020_Date" ma:index="33" nillable="true" ma:displayName="Created" ma:format="TRUE" ma:hidden="true" ma:list="Docs" ma:internalName="Created_x0020_Date" ma:readOnly="true" ma:showField="TimeCreated">
      <xsd:simpleType>
        <xsd:restriction base="dms:Lookup"/>
      </xsd:simpleType>
    </xsd:element>
    <xsd:element name="File_x0020_Size" ma:index="34" nillable="true" ma:displayName="File Size" ma:format="TRUE" ma:hidden="true" ma:list="Docs" ma:internalName="File_x0020_Size" ma:readOnly="true" ma:showField="SizeInKB">
      <xsd:simpleType>
        <xsd:restriction base="dms:Lookup"/>
      </xsd:simpleType>
    </xsd:element>
    <xsd:element name="FSObjType" ma:index="35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CheckedOutUserId" ma:index="37" nillable="true" ma:displayName="ID of the User who has the item Checked Out" ma:hidden="true" ma:list="Docs" ma:internalName="CheckedOutUserId" ma:readOnly="true" ma:showField="CheckoutUserId">
      <xsd:simpleType>
        <xsd:restriction base="dms:Lookup"/>
      </xsd:simpleType>
    </xsd:element>
    <xsd:element name="IsCheckedoutToLocal" ma:index="38" nillable="true" ma:displayName="Is Checked out to local" ma:hidden="true" ma:list="Docs" ma:internalName="IsCheckedoutToLocal" ma:readOnly="true" ma:showField="IsCheckoutToLocal">
      <xsd:simpleType>
        <xsd:restriction base="dms:Lookup"/>
      </xsd:simpleType>
    </xsd:element>
    <xsd:element name="CheckoutUser" ma:index="39" nillable="true" ma:displayName="Checked Out To" ma:list="UserInfo" ma:internalName="CheckoutUse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UniqueId" ma:index="40" nillable="true" ma:displayName="Unique Id" ma:hidden="true" ma:list="Docs" ma:internalName="UniqueId" ma:readOnly="true" ma:showField="UniqueId">
      <xsd:simpleType>
        <xsd:restriction base="dms:Lookup"/>
      </xsd:simpleType>
    </xsd:element>
    <xsd:element name="ProgId" ma:index="41" nillable="true" ma:displayName="ProgId" ma:hidden="true" ma:list="Docs" ma:internalName="ProgId" ma:readOnly="true" ma:showField="ProgId">
      <xsd:simpleType>
        <xsd:restriction base="dms:Lookup"/>
      </xsd:simpleType>
    </xsd:element>
    <xsd:element name="ScopeId" ma:index="42" nillable="true" ma:displayName="ScopeId" ma:hidden="true" ma:list="Docs" ma:internalName="ScopeId" ma:readOnly="true" ma:showField="ScopeId">
      <xsd:simpleType>
        <xsd:restriction base="dms:Lookup"/>
      </xsd:simpleType>
    </xsd:element>
    <xsd:element name="VirusStatus" ma:index="43" nillable="true" ma:displayName="Virus Status" ma:format="TRUE" ma:hidden="true" ma:list="Docs" ma:internalName="VirusStatus" ma:readOnly="true" ma:showField="Size">
      <xsd:simpleType>
        <xsd:restriction base="dms:Lookup"/>
      </xsd:simpleType>
    </xsd:element>
    <xsd:element name="CheckedOutTitle" ma:index="44" nillable="true" ma:displayName="Checked Out To" ma:format="TRUE" ma:hidden="true" ma:list="Docs" ma:internalName="CheckedOutTitle" ma:readOnly="true" ma:showField="CheckedOutTitle">
      <xsd:simpleType>
        <xsd:restriction base="dms:Lookup"/>
      </xsd:simpleType>
    </xsd:element>
    <xsd:element name="_CheckinComment" ma:index="45" nillable="true" ma:displayName="Check In Comment" ma:format="TRUE" ma:list="Docs" ma:internalName="_CheckinComment" ma:readOnly="true" ma:showField="CheckinComment">
      <xsd:simpleType>
        <xsd:restriction base="dms:Lookup"/>
      </xsd:simpleType>
    </xsd:element>
    <xsd:element name="MetaInfo" ma:index="56" nillable="true" ma:displayName="Property Bag" ma:hidden="true" ma:list="Docs" ma:internalName="MetaInfo" ma:showField="MetaInfo">
      <xsd:simpleType>
        <xsd:restriction base="dms:Lookup"/>
      </xsd:simpleType>
    </xsd:element>
    <xsd:element name="_Level" ma:index="57" nillable="true" ma:displayName="Level" ma:hidden="true" ma:internalName="_Level" ma:readOnly="true">
      <xsd:simpleType>
        <xsd:restriction base="dms:Unknown"/>
      </xsd:simpleType>
    </xsd:element>
    <xsd:element name="_IsCurrentVersion" ma:index="58" nillable="true" ma:displayName="Is Current Version" ma:hidden="true" ma:internalName="_IsCurrentVersion" ma:readOnly="true">
      <xsd:simpleType>
        <xsd:restriction base="dms:Boolean"/>
      </xsd:simpleType>
    </xsd:element>
    <xsd:element name="owshiddenversion" ma:index="62" nillable="true" ma:displayName="owshiddenversion" ma:hidden="true" ma:internalName="owshiddenversion" ma:readOnly="true">
      <xsd:simpleType>
        <xsd:restriction base="dms:Unknown"/>
      </xsd:simpleType>
    </xsd:element>
    <xsd:element name="_UIVersion" ma:index="63" nillable="true" ma:displayName="UI Version" ma:hidden="true" ma:internalName="_UIVersion" ma:readOnly="true">
      <xsd:simpleType>
        <xsd:restriction base="dms:Unknown"/>
      </xsd:simpleType>
    </xsd:element>
    <xsd:element name="_UIVersionString" ma:index="64" nillable="true" ma:displayName="Version" ma:internalName="_UIVersionString" ma:readOnly="true">
      <xsd:simpleType>
        <xsd:restriction base="dms:Text"/>
      </xsd:simpleType>
    </xsd:element>
    <xsd:element name="InstanceID" ma:index="65" nillable="true" ma:displayName="Instance ID" ma:hidden="true" ma:internalName="InstanceID" ma:readOnly="true">
      <xsd:simpleType>
        <xsd:restriction base="dms:Unknown"/>
      </xsd:simpleType>
    </xsd:element>
    <xsd:element name="Order" ma:index="66" nillable="true" ma:displayName="Order" ma:hidden="true" ma:internalName="Order">
      <xsd:simpleType>
        <xsd:restriction base="dms:Number"/>
      </xsd:simpleType>
    </xsd:element>
    <xsd:element name="GUID" ma:index="67" nillable="true" ma:displayName="GUID" ma:hidden="true" ma:internalName="GUID" ma:readOnly="true">
      <xsd:simpleType>
        <xsd:restriction base="dms:Unknown"/>
      </xsd:simpleType>
    </xsd:element>
    <xsd:element name="WorkflowVersion" ma:index="68" nillable="true" ma:displayName="Workflow Version" ma:hidden="true" ma:internalName="WorkflowVersion" ma:readOnly="true">
      <xsd:simpleType>
        <xsd:restriction base="dms:Unknown"/>
      </xsd:simpleType>
    </xsd:element>
    <xsd:element name="WorkflowInstanceID" ma:index="69" nillable="true" ma:displayName="Workflow Instance ID" ma:hidden="true" ma:internalName="WorkflowInstanceID" ma:readOnly="true">
      <xsd:simpleType>
        <xsd:restriction base="dms:Unknown"/>
      </xsd:simpleType>
    </xsd:element>
    <xsd:element name="ParentVersionString" ma:index="70" nillable="true" ma:displayName="Source Version (Converted Document)" ma:hidden="true" ma:list="Docs" ma:internalName="ParentVersionString" ma:readOnly="true" ma:showField="ParentVersionString">
      <xsd:simpleType>
        <xsd:restriction base="dms:Lookup"/>
      </xsd:simpleType>
    </xsd:element>
    <xsd:element name="ParentLeafName" ma:index="71" nillable="true" ma:displayName="Source Name (Converted Document)" ma:hidden="true" ma:list="Docs" ma:internalName="ParentLeafName" ma:readOnly="true" ma:showField="ParentLeafNam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0995B2-E31B-4EE2-8DC1-85468A2CFE55" elementFormDefault="qualified">
    <xsd:import namespace="http://schemas.microsoft.com/office/2006/documentManagement/types"/>
    <xsd:import namespace="http://schemas.microsoft.com/office/infopath/2007/PartnerControls"/>
    <xsd:element name="Status" ma:index="2" ma:displayName="Status" ma:default="Draft" ma:format="Dropdown" ma:internalName="Status">
      <xsd:simpleType>
        <xsd:restriction base="dms:Choice">
          <xsd:enumeration value="Draft"/>
          <xsd:enumeration value="Final"/>
          <xsd:enumeration value="Portal Content"/>
          <xsd:enumeration value="Publish Externally"/>
          <xsd:enumeration value="Publish to Portal and Externally"/>
          <xsd:enumeration value="Archive"/>
        </xsd:restriction>
      </xsd:simpleType>
    </xsd:element>
    <xsd:element name="Year_x0020_it_x0020_refers_x0020_to" ma:index="3" ma:displayName="Year it refers to" ma:default="2014" ma:format="Dropdown" ma:internalName="Year_x0020_it_x0020_refers_x0020_to">
      <xsd:simpleType>
        <xsd:restriction base="dms:Choice">
          <xsd:enumeration value="2005"/>
          <xsd:enumeration value="2006"/>
          <xsd:enumeration value="2007"/>
          <xsd:enumeration value="2008"/>
          <xsd:enumeration value="2009"/>
          <xsd:enumeration value="2010"/>
          <xsd:enumeration value="2011"/>
          <xsd:enumeration value="2012"/>
          <xsd:enumeration value="2013"/>
          <xsd:enumeration value="2014"/>
          <xsd:enumeration value="2015"/>
          <xsd:enumeration value="2016"/>
          <xsd:enumeration value="2017"/>
          <xsd:enumeration value="2018"/>
          <xsd:enumeration value="2019"/>
          <xsd:enumeration value="2020"/>
        </xsd:restriction>
      </xsd:simpleType>
    </xsd:element>
    <xsd:element name="Originating_x0020_Team" ma:index="4" ma:displayName="Originating Team" ma:default="Education" ma:format="Dropdown" ma:internalName="Originating_x0020_Team">
      <xsd:simpleType>
        <xsd:restriction base="dms:Choice">
          <xsd:enumeration value="CCT"/>
          <xsd:enumeration value="CMG"/>
          <xsd:enumeration value="Community Fundraising"/>
          <xsd:enumeration value="Education"/>
          <xsd:enumeration value="Heads of Regions"/>
          <xsd:enumeration value="Learning"/>
          <xsd:enumeration value="Schools"/>
          <xsd:enumeration value="Spirituality"/>
          <xsd:enumeration value="Youth"/>
          <xsd:enumeration value="CAFOD Arundel &amp; Brighton"/>
          <xsd:enumeration value="CAFOD Birmingham"/>
          <xsd:enumeration value="CAFOD Brentwood"/>
          <xsd:enumeration value="CAFOD Clifton"/>
          <xsd:enumeration value="CAFOD East Anglia"/>
          <xsd:enumeration value="CAFOD Hallam"/>
          <xsd:enumeration value="CAFOD Hexham &amp; Newcastle"/>
          <xsd:enumeration value="CAFOD Lancaster"/>
          <xsd:enumeration value="CAFOD Leeds"/>
          <xsd:enumeration value="CAFOD Liverpool"/>
          <xsd:enumeration value="CAFOD Middlesbrough"/>
          <xsd:enumeration value="CAFOD North Wales"/>
          <xsd:enumeration value="CAFOD Northampton"/>
          <xsd:enumeration value="CAFOD Nottingham"/>
          <xsd:enumeration value="CAFOD Plymouth"/>
          <xsd:enumeration value="CAFOD Portsmouth"/>
          <xsd:enumeration value="CAFOD Salford"/>
          <xsd:enumeration value="CAFOD Shrewsbury"/>
          <xsd:enumeration value="CAFOD Southwark"/>
          <xsd:enumeration value="CAFOD Wales"/>
          <xsd:enumeration value="CAFOD Westminster"/>
        </xsd:restriction>
      </xsd:simpleType>
    </xsd:element>
    <xsd:element name="Project_x0020_Type" ma:index="5" ma:displayName="Project Type" ma:format="Dropdown" ma:internalName="Project_x0020_Type">
      <xsd:simpleType>
        <xsd:restriction base="dms:Choice">
          <xsd:enumeration value="Promotion"/>
          <xsd:enumeration value="Campaign"/>
          <xsd:enumeration value="Catechetical/Formation"/>
          <xsd:enumeration value="Catholic Social Teaching"/>
          <xsd:enumeration value="Community Fundraising"/>
          <xsd:enumeration value="Curriculum"/>
          <xsd:enumeration value="Direct Marketing"/>
          <xsd:enumeration value="Emergency"/>
          <xsd:enumeration value="Fast Days"/>
          <xsd:enumeration value="International Liaison"/>
          <xsd:enumeration value="Non Curriculum"/>
          <xsd:enumeration value="Other Fundraising"/>
          <xsd:enumeration value="Raising Awareness"/>
          <xsd:enumeration value="Training"/>
          <xsd:enumeration value="Worship"/>
          <xsd:enumeration value="Youth Work"/>
          <xsd:enumeration value="N/a"/>
          <xsd:enumeration value="Bangladesh"/>
          <xsd:enumeration value="El Salvador"/>
        </xsd:restriction>
      </xsd:simpleType>
    </xsd:element>
    <xsd:element name="Project_x0020_Name" ma:index="6" ma:displayName="Project Name" ma:format="Dropdown" ma:internalName="Project_x0020_Name">
      <xsd:simpleType>
        <xsd:restriction base="dms:Choice">
          <xsd:enumeration value="Promotion"/>
          <xsd:enumeration value="CF Scheme"/>
          <xsd:enumeration value="Fairtrade"/>
          <xsd:enumeration value="Global Youth Work"/>
          <xsd:enumeration value="Harvest Fast Day"/>
          <xsd:enumeration value="Lent Fast Day"/>
          <xsd:enumeration value="Live Simply"/>
          <xsd:enumeration value="Other CF Fundraising"/>
          <xsd:enumeration value="World Gifts"/>
          <xsd:enumeration value="N/a"/>
        </xsd:restriction>
      </xsd:simpleType>
    </xsd:element>
    <xsd:element name="Event_x0020_Type" ma:index="7" ma:displayName="Event Type" ma:format="Dropdown" ma:internalName="Event_x0020_Type">
      <xsd:simpleType>
        <xsd:restriction base="dms:Choice">
          <xsd:enumeration value="Conference"/>
          <xsd:enumeration value="Festival"/>
          <xsd:enumeration value="Gap Year"/>
          <xsd:enumeration value="International Secondment"/>
          <xsd:enumeration value="Media Stunt"/>
          <xsd:enumeration value="Overseas Visit"/>
          <xsd:enumeration value="Pilgrimage"/>
          <xsd:enumeration value="Public Demo/Lobbying"/>
          <xsd:enumeration value="Public Meeting"/>
          <xsd:enumeration value="Service"/>
          <xsd:enumeration value="Sponsored Event"/>
          <xsd:enumeration value="Supporters' Day"/>
          <xsd:enumeration value="Training"/>
          <xsd:enumeration value="Visit"/>
          <xsd:enumeration value="Youth Event"/>
          <xsd:enumeration value="N/a"/>
        </xsd:restriction>
      </xsd:simpleType>
    </xsd:element>
    <xsd:element name="Document_x0020_Type" ma:index="8" ma:displayName="Document Type" ma:format="Dropdown" ma:internalName="Document_x0020_Type">
      <xsd:simpleType>
        <xsd:restriction base="dms:Choice">
          <xsd:enumeration value="Advert"/>
          <xsd:enumeration value="Activities"/>
          <xsd:enumeration value="Briefing Paper"/>
          <xsd:enumeration value="Budget"/>
          <xsd:enumeration value="Business Plan"/>
          <xsd:enumeration value="Creative Brief"/>
          <xsd:enumeration value="Curriculum Paper"/>
          <xsd:enumeration value="Discussion Paper"/>
          <xsd:enumeration value="Letter"/>
          <xsd:enumeration value="Monitoring &amp; Evaluation"/>
          <xsd:enumeration value="Quote"/>
          <xsd:enumeration value="Prayer"/>
          <xsd:enumeration value="Presentation"/>
          <xsd:enumeration value="Project Plan"/>
          <xsd:enumeration value="Research"/>
          <xsd:enumeration value="Resource"/>
          <xsd:enumeration value="Resource Schedule"/>
          <xsd:enumeration value="Other"/>
        </xsd:restriction>
      </xsd:simpleType>
    </xsd:element>
    <xsd:element name="Archive" ma:index="16" nillable="true" ma:displayName="Archive" ma:default="0" ma:description="Tick this box to archive a file and remove it from other library views" ma:internalName="Archiv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C43D259-EB4B-4992-A5D0-DD2F750D9079}">
  <ds:schemaRefs>
    <ds:schemaRef ds:uri="http://schemas.microsoft.com/sharepoint/v3"/>
    <ds:schemaRef ds:uri="http://purl.org/dc/terms/"/>
    <ds:schemaRef ds:uri="http://schemas.openxmlformats.org/package/2006/metadata/core-properties"/>
    <ds:schemaRef ds:uri="430995B2-E31B-4EE2-8DC1-85468A2CFE5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31092FB-3C42-4D73-AFF7-9B9DD8D03688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0EC3B9F3-49E7-404F-9ABE-43808A6606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30995B2-E31B-4EE2-8DC1-85468A2CFE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3158</TotalTime>
  <Words>182</Words>
  <Application>Microsoft Macintosh PowerPoint</Application>
  <PresentationFormat>On-screen Show (4:3)</PresentationFormat>
  <Paragraphs>25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Colby StBlk</vt:lpstr>
      <vt:lpstr>Rubik</vt:lpstr>
      <vt:lpstr>Default Design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Romero_beatification_280415</dc:title>
  <dc:creator>Elaine Coakley</dc:creator>
  <cp:lastModifiedBy>Iain Lindsay</cp:lastModifiedBy>
  <cp:revision>271</cp:revision>
  <cp:lastPrinted>2015-04-29T10:02:07Z</cp:lastPrinted>
  <dcterms:created xsi:type="dcterms:W3CDTF">2009-08-28T13:31:52Z</dcterms:created>
  <dcterms:modified xsi:type="dcterms:W3CDTF">2022-08-29T15:28:05Z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Subject">
    <vt:lpwstr/>
  </property>
  <property fmtid="{D5CDD505-2E9C-101B-9397-08002B2CF9AE}" pid="4" name="Keywords">
    <vt:lpwstr/>
  </property>
  <property fmtid="{D5CDD505-2E9C-101B-9397-08002B2CF9AE}" pid="5" name="_Author">
    <vt:lpwstr>Kathleen O'Brien</vt:lpwstr>
  </property>
  <property fmtid="{D5CDD505-2E9C-101B-9397-08002B2CF9AE}" pid="6" name="_Category">
    <vt:lpwstr/>
  </property>
  <property fmtid="{D5CDD505-2E9C-101B-9397-08002B2CF9AE}" pid="7" name="Slides">
    <vt:lpwstr>15</vt:lpwstr>
  </property>
  <property fmtid="{D5CDD505-2E9C-101B-9397-08002B2CF9AE}" pid="8" name="Categories">
    <vt:lpwstr/>
  </property>
  <property fmtid="{D5CDD505-2E9C-101B-9397-08002B2CF9AE}" pid="9" name="Approval Level">
    <vt:lpwstr/>
  </property>
  <property fmtid="{D5CDD505-2E9C-101B-9397-08002B2CF9AE}" pid="10" name="_Comments">
    <vt:lpwstr/>
  </property>
  <property fmtid="{D5CDD505-2E9C-101B-9397-08002B2CF9AE}" pid="11" name="Assigned To">
    <vt:lpwstr/>
  </property>
</Properties>
</file>