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60" r:id="rId1"/>
  </p:sldMasterIdLst>
  <p:sldIdLst>
    <p:sldId id="256" r:id="rId2"/>
    <p:sldId id="263" r:id="rId3"/>
    <p:sldId id="279" r:id="rId4"/>
    <p:sldId id="280" r:id="rId5"/>
    <p:sldId id="281" r:id="rId6"/>
    <p:sldId id="282" r:id="rId7"/>
    <p:sldId id="283" r:id="rId8"/>
    <p:sldId id="284" r:id="rId9"/>
    <p:sldId id="285" r:id="rId10"/>
    <p:sldId id="286" r:id="rId11"/>
    <p:sldId id="270" r:id="rId12"/>
    <p:sldId id="287" r:id="rId13"/>
  </p:sldIdLst>
  <p:sldSz cx="9144000" cy="6858000" type="screen4x3"/>
  <p:notesSz cx="6858000" cy="9144000"/>
  <p:embeddedFontLst>
    <p:embeddedFont>
      <p:font typeface="Calibri" panose="020F0502020204030204" pitchFamily="34" charset="0"/>
      <p:regular r:id="rId14"/>
      <p:bold r:id="rId15"/>
      <p:italic r:id="rId16"/>
      <p:boldItalic r:id="rId17"/>
    </p:embeddedFont>
    <p:embeddedFont>
      <p:font typeface="Colby StBlk" pitchFamily="2" charset="77"/>
      <p:bold r:id="rId18"/>
    </p:embeddedFont>
    <p:embeddedFont>
      <p:font typeface="Rubik" pitchFamily="2" charset="-79"/>
      <p:regular r:id="rId19"/>
      <p:bold r:id="rId20"/>
      <p:italic r:id="rId21"/>
      <p:boldItalic r:id="rId22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1CA5E"/>
    <a:srgbClr val="12375A"/>
    <a:srgbClr val="E53C30"/>
    <a:srgbClr val="669051"/>
    <a:srgbClr val="ED9838"/>
    <a:srgbClr val="E36729"/>
    <a:srgbClr val="D9443C"/>
    <a:srgbClr val="00B1C2"/>
    <a:srgbClr val="3A538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489" autoAdjust="0"/>
    <p:restoredTop sz="94721"/>
  </p:normalViewPr>
  <p:slideViewPr>
    <p:cSldViewPr snapToGrid="0" snapToObjects="1">
      <p:cViewPr>
        <p:scale>
          <a:sx n="96" d="100"/>
          <a:sy n="96" d="100"/>
        </p:scale>
        <p:origin x="2376" y="10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5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8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4.fntdata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font" Target="fonts/font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openxmlformats.org/officeDocument/2006/relationships/font" Target="fonts/font9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28564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19002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emf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17.png"/><Relationship Id="rId5" Type="http://schemas.openxmlformats.org/officeDocument/2006/relationships/image" Target="../media/image6.emf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emf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emf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emf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emf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emf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emf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emf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emf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erson carrying a bucket on his head&#10;&#10;Description automatically generated with low confidence">
            <a:extLst>
              <a:ext uri="{FF2B5EF4-FFF2-40B4-BE49-F238E27FC236}">
                <a16:creationId xmlns:a16="http://schemas.microsoft.com/office/drawing/2014/main" id="{D4B9C3E2-88BA-7F89-8947-41B7F593CE1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2500" r="12509"/>
          <a:stretch/>
        </p:blipFill>
        <p:spPr>
          <a:xfrm>
            <a:off x="0" y="-6122"/>
            <a:ext cx="9142858" cy="685800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143" y="0"/>
            <a:ext cx="9141714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D3E5AD8-F013-AD4E-AC1D-E9A7B2A481A3}"/>
              </a:ext>
            </a:extLst>
          </p:cNvPr>
          <p:cNvSpPr txBox="1"/>
          <p:nvPr/>
        </p:nvSpPr>
        <p:spPr>
          <a:xfrm>
            <a:off x="544286" y="4786084"/>
            <a:ext cx="530497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>
                <a:solidFill>
                  <a:schemeClr val="bg1"/>
                </a:solidFill>
                <a:latin typeface="Colby StBlk" pitchFamily="2" charset="77"/>
                <a:ea typeface="Colby StBlk" pitchFamily="2" charset="77"/>
              </a:rPr>
              <a:t>East Africa </a:t>
            </a:r>
          </a:p>
          <a:p>
            <a:r>
              <a:rPr lang="en-GB" sz="3200" b="1" dirty="0">
                <a:solidFill>
                  <a:schemeClr val="bg1"/>
                </a:solidFill>
                <a:latin typeface="Colby StBlk" pitchFamily="2" charset="77"/>
                <a:ea typeface="Colby StBlk" pitchFamily="2" charset="77"/>
              </a:rPr>
              <a:t>Food Crisis</a:t>
            </a:r>
          </a:p>
          <a:p>
            <a:r>
              <a:rPr lang="en-GB" sz="1600" b="1" dirty="0">
                <a:solidFill>
                  <a:schemeClr val="bg1"/>
                </a:solidFill>
                <a:latin typeface="Colby StBlk" pitchFamily="2" charset="77"/>
                <a:ea typeface="Colby StBlk" pitchFamily="2" charset="77"/>
              </a:rPr>
              <a:t>August 2022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AAE3D28-4A35-D5B0-6495-71CDA27A8E4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98603" y="468516"/>
            <a:ext cx="1522332" cy="5472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515654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3">
            <a:extLst>
              <a:ext uri="{FF2B5EF4-FFF2-40B4-BE49-F238E27FC236}">
                <a16:creationId xmlns:a16="http://schemas.microsoft.com/office/drawing/2014/main" id="{92AE309B-B624-50FA-767E-45299B279BD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25" b="4108"/>
          <a:stretch/>
        </p:blipFill>
        <p:spPr>
          <a:xfrm>
            <a:off x="1" y="1012371"/>
            <a:ext cx="9141714" cy="584562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A3B7B94-46AC-7AD8-6B52-38BA3EAFB36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23342" y="4900758"/>
            <a:ext cx="5453743" cy="1757672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143" y="0"/>
            <a:ext cx="9141714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4F7488A9-B5CF-4866-99B5-C7F38E2B39B7}"/>
              </a:ext>
            </a:extLst>
          </p:cNvPr>
          <p:cNvGrpSpPr/>
          <p:nvPr/>
        </p:nvGrpSpPr>
        <p:grpSpPr>
          <a:xfrm>
            <a:off x="0" y="0"/>
            <a:ext cx="9144000" cy="1347216"/>
            <a:chOff x="0" y="0"/>
            <a:chExt cx="9144000" cy="1347216"/>
          </a:xfrm>
        </p:grpSpPr>
        <p:pic>
          <p:nvPicPr>
            <p:cNvPr id="3" name="Picture 2" descr="Shape&#10;&#10;Description automatically generated">
              <a:extLst>
                <a:ext uri="{FF2B5EF4-FFF2-40B4-BE49-F238E27FC236}">
                  <a16:creationId xmlns:a16="http://schemas.microsoft.com/office/drawing/2014/main" id="{2871B93A-C85A-1942-AFC6-CC9C4CEE261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0" y="0"/>
              <a:ext cx="9144000" cy="1347216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DF5FC458-6504-D848-AB98-A219E9FA2EC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/>
            <a:stretch/>
          </p:blipFill>
          <p:spPr>
            <a:xfrm>
              <a:off x="7298603" y="461260"/>
              <a:ext cx="1522331" cy="551111"/>
            </a:xfrm>
            <a:prstGeom prst="rect">
              <a:avLst/>
            </a:prstGeom>
          </p:spPr>
        </p:pic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id="{A943A2E8-02E8-A046-81E2-E279D6501BDF}"/>
              </a:ext>
            </a:extLst>
          </p:cNvPr>
          <p:cNvSpPr txBox="1"/>
          <p:nvPr/>
        </p:nvSpPr>
        <p:spPr>
          <a:xfrm>
            <a:off x="228600" y="609599"/>
            <a:ext cx="4807974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700" b="1" dirty="0">
                <a:solidFill>
                  <a:srgbClr val="12375A"/>
                </a:solidFill>
                <a:latin typeface="Colby StBlk" pitchFamily="2" charset="77"/>
                <a:ea typeface="Colby StBlk" pitchFamily="2" charset="77"/>
              </a:rPr>
              <a:t>East Africa Food Crisis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4775061-6EEC-8349-8D31-F1016A1367C7}"/>
              </a:ext>
            </a:extLst>
          </p:cNvPr>
          <p:cNvSpPr txBox="1"/>
          <p:nvPr/>
        </p:nvSpPr>
        <p:spPr>
          <a:xfrm>
            <a:off x="3601672" y="4966342"/>
            <a:ext cx="554232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 err="1">
                <a:solidFill>
                  <a:schemeClr val="bg1"/>
                </a:solidFill>
                <a:latin typeface="Colby StBlk" pitchFamily="2" charset="77"/>
                <a:ea typeface="Colby StBlk" pitchFamily="2" charset="77"/>
              </a:rPr>
              <a:t>Loko</a:t>
            </a:r>
            <a:r>
              <a:rPr lang="en-GB" sz="2400" b="1" dirty="0">
                <a:solidFill>
                  <a:schemeClr val="bg1"/>
                </a:solidFill>
                <a:latin typeface="Colby StBlk" pitchFamily="2" charset="77"/>
                <a:ea typeface="Colby StBlk" pitchFamily="2" charset="77"/>
              </a:rPr>
              <a:t> </a:t>
            </a:r>
            <a:r>
              <a:rPr lang="en-GB" sz="2400" b="1" dirty="0" err="1">
                <a:solidFill>
                  <a:schemeClr val="bg1"/>
                </a:solidFill>
                <a:latin typeface="Colby StBlk" pitchFamily="2" charset="77"/>
                <a:ea typeface="Colby StBlk" pitchFamily="2" charset="77"/>
              </a:rPr>
              <a:t>Abduba</a:t>
            </a:r>
            <a:r>
              <a:rPr lang="en-GB" sz="2400" b="1" dirty="0">
                <a:solidFill>
                  <a:schemeClr val="bg1"/>
                </a:solidFill>
                <a:latin typeface="Colby StBlk" pitchFamily="2" charset="77"/>
                <a:ea typeface="Colby StBlk" pitchFamily="2" charset="77"/>
              </a:rPr>
              <a:t> joined a SCIAF funded cooperative making soap and her life has been transformed for the long-term.</a:t>
            </a:r>
          </a:p>
        </p:txBody>
      </p:sp>
    </p:spTree>
    <p:extLst>
      <p:ext uri="{BB962C8B-B14F-4D97-AF65-F5344CB8AC3E}">
        <p14:creationId xmlns:p14="http://schemas.microsoft.com/office/powerpoint/2010/main" val="162405694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143" y="0"/>
            <a:ext cx="9141714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39591E97-2BEE-42A4-871D-51F52439F47D}"/>
              </a:ext>
            </a:extLst>
          </p:cNvPr>
          <p:cNvGrpSpPr/>
          <p:nvPr/>
        </p:nvGrpSpPr>
        <p:grpSpPr>
          <a:xfrm>
            <a:off x="0" y="0"/>
            <a:ext cx="9144000" cy="1347216"/>
            <a:chOff x="0" y="0"/>
            <a:chExt cx="9144000" cy="1347216"/>
          </a:xfrm>
        </p:grpSpPr>
        <p:pic>
          <p:nvPicPr>
            <p:cNvPr id="3" name="Picture 2" descr="Shape&#10;&#10;Description automatically generated">
              <a:extLst>
                <a:ext uri="{FF2B5EF4-FFF2-40B4-BE49-F238E27FC236}">
                  <a16:creationId xmlns:a16="http://schemas.microsoft.com/office/drawing/2014/main" id="{2871B93A-C85A-1942-AFC6-CC9C4CEE261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0" y="0"/>
              <a:ext cx="9144000" cy="1347216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DF5FC458-6504-D848-AB98-A219E9FA2EC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/>
            <a:stretch/>
          </p:blipFill>
          <p:spPr>
            <a:xfrm>
              <a:off x="7298603" y="461260"/>
              <a:ext cx="1522331" cy="551111"/>
            </a:xfrm>
            <a:prstGeom prst="rect">
              <a:avLst/>
            </a:prstGeom>
          </p:spPr>
        </p:pic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7A4DE433-A200-6448-946B-E4805F88A11F}"/>
              </a:ext>
            </a:extLst>
          </p:cNvPr>
          <p:cNvSpPr txBox="1"/>
          <p:nvPr/>
        </p:nvSpPr>
        <p:spPr>
          <a:xfrm>
            <a:off x="228600" y="609599"/>
            <a:ext cx="4299857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700" b="1" dirty="0">
                <a:solidFill>
                  <a:srgbClr val="12375A"/>
                </a:solidFill>
                <a:latin typeface="Colby StBlk" pitchFamily="2" charset="77"/>
                <a:ea typeface="Colby StBlk" pitchFamily="2" charset="77"/>
              </a:rPr>
              <a:t>Video – </a:t>
            </a:r>
            <a:r>
              <a:rPr lang="en-GB" sz="2700" b="1" dirty="0" err="1">
                <a:solidFill>
                  <a:srgbClr val="12375A"/>
                </a:solidFill>
                <a:latin typeface="Colby StBlk" pitchFamily="2" charset="77"/>
                <a:ea typeface="Colby StBlk" pitchFamily="2" charset="77"/>
              </a:rPr>
              <a:t>Loko’s</a:t>
            </a:r>
            <a:r>
              <a:rPr lang="en-GB" sz="2700" b="1" dirty="0">
                <a:solidFill>
                  <a:srgbClr val="12375A"/>
                </a:solidFill>
                <a:latin typeface="Colby StBlk" pitchFamily="2" charset="77"/>
                <a:ea typeface="Colby StBlk" pitchFamily="2" charset="77"/>
              </a:rPr>
              <a:t> story</a:t>
            </a:r>
          </a:p>
        </p:txBody>
      </p:sp>
      <p:pic>
        <p:nvPicPr>
          <p:cNvPr id="4" name="Loko's story">
            <a:hlinkClick r:id="" action="ppaction://media"/>
            <a:extLst>
              <a:ext uri="{FF2B5EF4-FFF2-40B4-BE49-F238E27FC236}">
                <a16:creationId xmlns:a16="http://schemas.microsoft.com/office/drawing/2014/main" id="{9649BB7C-EC5A-C138-E6B4-D3D31CF5B0FB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0" y="1347216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6448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143" y="0"/>
            <a:ext cx="9141714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39591E97-2BEE-42A4-871D-51F52439F47D}"/>
              </a:ext>
            </a:extLst>
          </p:cNvPr>
          <p:cNvGrpSpPr/>
          <p:nvPr/>
        </p:nvGrpSpPr>
        <p:grpSpPr>
          <a:xfrm>
            <a:off x="0" y="0"/>
            <a:ext cx="9144000" cy="1347216"/>
            <a:chOff x="0" y="0"/>
            <a:chExt cx="9144000" cy="1347216"/>
          </a:xfrm>
        </p:grpSpPr>
        <p:pic>
          <p:nvPicPr>
            <p:cNvPr id="3" name="Picture 2" descr="Shape&#10;&#10;Description automatically generated">
              <a:extLst>
                <a:ext uri="{FF2B5EF4-FFF2-40B4-BE49-F238E27FC236}">
                  <a16:creationId xmlns:a16="http://schemas.microsoft.com/office/drawing/2014/main" id="{2871B93A-C85A-1942-AFC6-CC9C4CEE261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9144000" cy="1347216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DF5FC458-6504-D848-AB98-A219E9FA2EC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/>
            <a:stretch/>
          </p:blipFill>
          <p:spPr>
            <a:xfrm>
              <a:off x="7298603" y="461260"/>
              <a:ext cx="1522331" cy="551111"/>
            </a:xfrm>
            <a:prstGeom prst="rect">
              <a:avLst/>
            </a:prstGeom>
          </p:spPr>
        </p:pic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F24FBD76-10B1-3247-AEAD-471277B1FA60}"/>
              </a:ext>
            </a:extLst>
          </p:cNvPr>
          <p:cNvSpPr txBox="1"/>
          <p:nvPr/>
        </p:nvSpPr>
        <p:spPr>
          <a:xfrm>
            <a:off x="291511" y="1758720"/>
            <a:ext cx="556527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GB" altLang="en-US" sz="2700" b="1" dirty="0">
                <a:solidFill>
                  <a:srgbClr val="A1CA5E"/>
                </a:solidFill>
                <a:latin typeface="Colby StBlk" pitchFamily="2" charset="77"/>
                <a:ea typeface="Colby StBlk" pitchFamily="2" charset="77"/>
                <a:cs typeface="Rubik" pitchFamily="2" charset="-79"/>
              </a:rPr>
              <a:t>A just world, free of poverty, where we flourish and live 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2700" b="1" dirty="0">
                <a:solidFill>
                  <a:srgbClr val="A1CA5E"/>
                </a:solidFill>
                <a:latin typeface="Colby StBlk" pitchFamily="2" charset="77"/>
                <a:ea typeface="Colby StBlk" pitchFamily="2" charset="77"/>
                <a:cs typeface="Rubik" pitchFamily="2" charset="-79"/>
              </a:rPr>
              <a:t>in harmony with each other and all creation.</a:t>
            </a:r>
            <a:endParaRPr lang="en-GB" sz="2700" b="1" dirty="0">
              <a:solidFill>
                <a:srgbClr val="A1CA5E"/>
              </a:solidFill>
              <a:latin typeface="Colby StBlk" pitchFamily="2" charset="77"/>
              <a:ea typeface="Colby StBlk" pitchFamily="2" charset="77"/>
              <a:cs typeface="Rubik" pitchFamily="2" charset="-79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A02DF43-587F-7A4E-82B8-7242E85360F5}"/>
              </a:ext>
            </a:extLst>
          </p:cNvPr>
          <p:cNvSpPr txBox="1"/>
          <p:nvPr/>
        </p:nvSpPr>
        <p:spPr>
          <a:xfrm>
            <a:off x="270658" y="5263757"/>
            <a:ext cx="6624686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GB" altLang="en-US" sz="1200" b="1" dirty="0">
                <a:solidFill>
                  <a:srgbClr val="12375A"/>
                </a:solidFill>
                <a:latin typeface="Rubik" pitchFamily="2" charset="-79"/>
                <a:ea typeface="Colby StBlk" pitchFamily="2" charset="77"/>
                <a:cs typeface="Rubik" pitchFamily="2" charset="-79"/>
              </a:rPr>
              <a:t>Scottish Catholic International Aid Fund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1200" dirty="0">
                <a:solidFill>
                  <a:srgbClr val="12375A"/>
                </a:solidFill>
                <a:latin typeface="Rubik" pitchFamily="2" charset="-79"/>
                <a:ea typeface="Colby StBlk" pitchFamily="2" charset="77"/>
                <a:cs typeface="Rubik" pitchFamily="2" charset="-79"/>
              </a:rPr>
              <a:t>SCIAF is the official relief and development agency of the Catholic Church in Scotland 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1200" dirty="0">
                <a:solidFill>
                  <a:srgbClr val="12375A"/>
                </a:solidFill>
                <a:latin typeface="Rubik" pitchFamily="2" charset="-79"/>
                <a:ea typeface="Colby StBlk" pitchFamily="2" charset="77"/>
                <a:cs typeface="Rubik" pitchFamily="2" charset="-79"/>
              </a:rPr>
              <a:t>and a proud member of the Caritas family. 7 West Nile Street, Glasgow G1 2PR. 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1200" dirty="0">
                <a:solidFill>
                  <a:srgbClr val="12375A"/>
                </a:solidFill>
                <a:latin typeface="Rubik" pitchFamily="2" charset="-79"/>
                <a:ea typeface="Colby StBlk" pitchFamily="2" charset="77"/>
                <a:cs typeface="Rubik" pitchFamily="2" charset="-79"/>
              </a:rPr>
              <a:t>Tel: 0141 354 5555. Scottish Charity No: SC012302. Company No: SC197327.</a:t>
            </a:r>
          </a:p>
          <a:p>
            <a:pPr>
              <a:spcBef>
                <a:spcPct val="0"/>
              </a:spcBef>
              <a:buFontTx/>
              <a:buNone/>
            </a:pPr>
            <a:endParaRPr lang="en-GB" sz="1200" dirty="0">
              <a:solidFill>
                <a:srgbClr val="12375A"/>
              </a:solidFill>
              <a:latin typeface="Rubik" pitchFamily="2" charset="-79"/>
              <a:ea typeface="Colby StBlk" pitchFamily="2" charset="77"/>
              <a:cs typeface="Rubik" pitchFamily="2" charset="-79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GB" sz="1600" dirty="0" err="1">
                <a:solidFill>
                  <a:srgbClr val="12375A"/>
                </a:solidFill>
                <a:latin typeface="Rubik" pitchFamily="2" charset="-79"/>
                <a:ea typeface="Colby StBlk" pitchFamily="2" charset="77"/>
                <a:cs typeface="Rubik" pitchFamily="2" charset="-79"/>
              </a:rPr>
              <a:t>sciaf@sciaf.org.uk</a:t>
            </a:r>
            <a:endParaRPr lang="en-GB" sz="1600" dirty="0">
              <a:solidFill>
                <a:srgbClr val="12375A"/>
              </a:solidFill>
              <a:latin typeface="Rubik" pitchFamily="2" charset="-79"/>
              <a:ea typeface="Colby StBlk" pitchFamily="2" charset="77"/>
              <a:cs typeface="Rubik" pitchFamily="2" charset="-79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A4DE433-A200-6448-946B-E4805F88A11F}"/>
              </a:ext>
            </a:extLst>
          </p:cNvPr>
          <p:cNvSpPr txBox="1"/>
          <p:nvPr/>
        </p:nvSpPr>
        <p:spPr>
          <a:xfrm>
            <a:off x="228600" y="609599"/>
            <a:ext cx="4299857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700" b="1" dirty="0">
                <a:solidFill>
                  <a:srgbClr val="12375A"/>
                </a:solidFill>
                <a:latin typeface="Colby StBlk" pitchFamily="2" charset="77"/>
                <a:ea typeface="Colby StBlk" pitchFamily="2" charset="77"/>
              </a:rPr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4279552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FF129488-3B89-89F8-5B2B-E0679D67053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6725"/>
          <a:stretch/>
        </p:blipFill>
        <p:spPr>
          <a:xfrm>
            <a:off x="0" y="1173393"/>
            <a:ext cx="9141714" cy="568460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D1AE209-998F-93A0-9541-D52B2F94122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99361" y="5168528"/>
            <a:ext cx="6304678" cy="1431376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143" y="0"/>
            <a:ext cx="9141714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4F7488A9-B5CF-4866-99B5-C7F38E2B39B7}"/>
              </a:ext>
            </a:extLst>
          </p:cNvPr>
          <p:cNvGrpSpPr/>
          <p:nvPr/>
        </p:nvGrpSpPr>
        <p:grpSpPr>
          <a:xfrm>
            <a:off x="0" y="0"/>
            <a:ext cx="9144000" cy="1347216"/>
            <a:chOff x="0" y="0"/>
            <a:chExt cx="9144000" cy="1347216"/>
          </a:xfrm>
        </p:grpSpPr>
        <p:pic>
          <p:nvPicPr>
            <p:cNvPr id="3" name="Picture 2" descr="Shape&#10;&#10;Description automatically generated">
              <a:extLst>
                <a:ext uri="{FF2B5EF4-FFF2-40B4-BE49-F238E27FC236}">
                  <a16:creationId xmlns:a16="http://schemas.microsoft.com/office/drawing/2014/main" id="{2871B93A-C85A-1942-AFC6-CC9C4CEE261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0" y="0"/>
              <a:ext cx="9144000" cy="1347216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DF5FC458-6504-D848-AB98-A219E9FA2EC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/>
            <a:stretch/>
          </p:blipFill>
          <p:spPr>
            <a:xfrm>
              <a:off x="7298603" y="461260"/>
              <a:ext cx="1522331" cy="551111"/>
            </a:xfrm>
            <a:prstGeom prst="rect">
              <a:avLst/>
            </a:prstGeom>
          </p:spPr>
        </p:pic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id="{A943A2E8-02E8-A046-81E2-E279D6501BDF}"/>
              </a:ext>
            </a:extLst>
          </p:cNvPr>
          <p:cNvSpPr txBox="1"/>
          <p:nvPr/>
        </p:nvSpPr>
        <p:spPr>
          <a:xfrm>
            <a:off x="228600" y="609599"/>
            <a:ext cx="4807974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700" b="1" dirty="0">
                <a:solidFill>
                  <a:srgbClr val="12375A"/>
                </a:solidFill>
                <a:latin typeface="Colby StBlk" pitchFamily="2" charset="77"/>
                <a:ea typeface="Colby StBlk" pitchFamily="2" charset="77"/>
              </a:rPr>
              <a:t>East Africa Food Crisis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4775061-6EEC-8349-8D31-F1016A1367C7}"/>
              </a:ext>
            </a:extLst>
          </p:cNvPr>
          <p:cNvSpPr txBox="1"/>
          <p:nvPr/>
        </p:nvSpPr>
        <p:spPr>
          <a:xfrm>
            <a:off x="318490" y="5249644"/>
            <a:ext cx="607493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>
                <a:solidFill>
                  <a:schemeClr val="bg1"/>
                </a:solidFill>
                <a:latin typeface="Colby StBlk" pitchFamily="2" charset="77"/>
                <a:ea typeface="Colby StBlk" pitchFamily="2" charset="77"/>
              </a:rPr>
              <a:t>A drought in East Africa in 2016 left families in Malawi, Ethiopia and South Sudan in urgent need of help.</a:t>
            </a:r>
          </a:p>
        </p:txBody>
      </p:sp>
    </p:spTree>
    <p:extLst>
      <p:ext uri="{BB962C8B-B14F-4D97-AF65-F5344CB8AC3E}">
        <p14:creationId xmlns:p14="http://schemas.microsoft.com/office/powerpoint/2010/main" val="2275518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3">
            <a:extLst>
              <a:ext uri="{FF2B5EF4-FFF2-40B4-BE49-F238E27FC236}">
                <a16:creationId xmlns:a16="http://schemas.microsoft.com/office/drawing/2014/main" id="{26CF77FC-C0B4-F149-6772-92B32CD8808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117430"/>
            <a:ext cx="9144000" cy="574057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A3B7B94-46AC-7AD8-6B52-38BA3EAFB36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00938" y="4173794"/>
            <a:ext cx="3395330" cy="2492477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143" y="0"/>
            <a:ext cx="9141714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4F7488A9-B5CF-4866-99B5-C7F38E2B39B7}"/>
              </a:ext>
            </a:extLst>
          </p:cNvPr>
          <p:cNvGrpSpPr/>
          <p:nvPr/>
        </p:nvGrpSpPr>
        <p:grpSpPr>
          <a:xfrm>
            <a:off x="0" y="0"/>
            <a:ext cx="9144000" cy="1347216"/>
            <a:chOff x="0" y="0"/>
            <a:chExt cx="9144000" cy="1347216"/>
          </a:xfrm>
        </p:grpSpPr>
        <p:pic>
          <p:nvPicPr>
            <p:cNvPr id="3" name="Picture 2" descr="Shape&#10;&#10;Description automatically generated">
              <a:extLst>
                <a:ext uri="{FF2B5EF4-FFF2-40B4-BE49-F238E27FC236}">
                  <a16:creationId xmlns:a16="http://schemas.microsoft.com/office/drawing/2014/main" id="{2871B93A-C85A-1942-AFC6-CC9C4CEE261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0" y="0"/>
              <a:ext cx="9144000" cy="1347216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DF5FC458-6504-D848-AB98-A219E9FA2EC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/>
            <a:stretch/>
          </p:blipFill>
          <p:spPr>
            <a:xfrm>
              <a:off x="7298603" y="461260"/>
              <a:ext cx="1522331" cy="551111"/>
            </a:xfrm>
            <a:prstGeom prst="rect">
              <a:avLst/>
            </a:prstGeom>
          </p:spPr>
        </p:pic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id="{A943A2E8-02E8-A046-81E2-E279D6501BDF}"/>
              </a:ext>
            </a:extLst>
          </p:cNvPr>
          <p:cNvSpPr txBox="1"/>
          <p:nvPr/>
        </p:nvSpPr>
        <p:spPr>
          <a:xfrm>
            <a:off x="228600" y="609599"/>
            <a:ext cx="4807974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700" b="1" dirty="0">
                <a:solidFill>
                  <a:srgbClr val="12375A"/>
                </a:solidFill>
                <a:latin typeface="Colby StBlk" pitchFamily="2" charset="77"/>
                <a:ea typeface="Colby StBlk" pitchFamily="2" charset="77"/>
              </a:rPr>
              <a:t>East Africa Food Crisis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4775061-6EEC-8349-8D31-F1016A1367C7}"/>
              </a:ext>
            </a:extLst>
          </p:cNvPr>
          <p:cNvSpPr txBox="1"/>
          <p:nvPr/>
        </p:nvSpPr>
        <p:spPr>
          <a:xfrm>
            <a:off x="5679268" y="4239379"/>
            <a:ext cx="321400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>
                <a:solidFill>
                  <a:schemeClr val="bg1"/>
                </a:solidFill>
                <a:latin typeface="Colby StBlk" pitchFamily="2" charset="77"/>
                <a:ea typeface="Colby StBlk" pitchFamily="2" charset="77"/>
              </a:rPr>
              <a:t>A severe shortage of rainfall left crops and cattle dying when the wells and rivers dried up.</a:t>
            </a:r>
          </a:p>
        </p:txBody>
      </p:sp>
    </p:spTree>
    <p:extLst>
      <p:ext uri="{BB962C8B-B14F-4D97-AF65-F5344CB8AC3E}">
        <p14:creationId xmlns:p14="http://schemas.microsoft.com/office/powerpoint/2010/main" val="10144080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3">
            <a:extLst>
              <a:ext uri="{FF2B5EF4-FFF2-40B4-BE49-F238E27FC236}">
                <a16:creationId xmlns:a16="http://schemas.microsoft.com/office/drawing/2014/main" id="{AD322A43-37C9-8FBF-D926-B4681DFC7FB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7881"/>
          <a:stretch/>
        </p:blipFill>
        <p:spPr>
          <a:xfrm>
            <a:off x="0" y="1246873"/>
            <a:ext cx="9141714" cy="561112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B69864D-5AC6-C9A8-5DAA-E22C0904B929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5273688" y="4524472"/>
            <a:ext cx="3742164" cy="213472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143" y="0"/>
            <a:ext cx="9141714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4F7488A9-B5CF-4866-99B5-C7F38E2B39B7}"/>
              </a:ext>
            </a:extLst>
          </p:cNvPr>
          <p:cNvGrpSpPr/>
          <p:nvPr/>
        </p:nvGrpSpPr>
        <p:grpSpPr>
          <a:xfrm>
            <a:off x="0" y="0"/>
            <a:ext cx="9144000" cy="1347216"/>
            <a:chOff x="0" y="0"/>
            <a:chExt cx="9144000" cy="1347216"/>
          </a:xfrm>
        </p:grpSpPr>
        <p:pic>
          <p:nvPicPr>
            <p:cNvPr id="3" name="Picture 2" descr="Shape&#10;&#10;Description automatically generated">
              <a:extLst>
                <a:ext uri="{FF2B5EF4-FFF2-40B4-BE49-F238E27FC236}">
                  <a16:creationId xmlns:a16="http://schemas.microsoft.com/office/drawing/2014/main" id="{2871B93A-C85A-1942-AFC6-CC9C4CEE261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0" y="0"/>
              <a:ext cx="9144000" cy="1347216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DF5FC458-6504-D848-AB98-A219E9FA2EC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/>
            <a:stretch/>
          </p:blipFill>
          <p:spPr>
            <a:xfrm>
              <a:off x="7298603" y="461260"/>
              <a:ext cx="1522331" cy="551111"/>
            </a:xfrm>
            <a:prstGeom prst="rect">
              <a:avLst/>
            </a:prstGeom>
          </p:spPr>
        </p:pic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id="{A943A2E8-02E8-A046-81E2-E279D6501BDF}"/>
              </a:ext>
            </a:extLst>
          </p:cNvPr>
          <p:cNvSpPr txBox="1"/>
          <p:nvPr/>
        </p:nvSpPr>
        <p:spPr>
          <a:xfrm>
            <a:off x="228600" y="609599"/>
            <a:ext cx="4807974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700" b="1" dirty="0">
                <a:solidFill>
                  <a:srgbClr val="12375A"/>
                </a:solidFill>
                <a:latin typeface="Colby StBlk" pitchFamily="2" charset="77"/>
                <a:ea typeface="Colby StBlk" pitchFamily="2" charset="77"/>
              </a:rPr>
              <a:t>East Africa Food Crisis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4775061-6EEC-8349-8D31-F1016A1367C7}"/>
              </a:ext>
            </a:extLst>
          </p:cNvPr>
          <p:cNvSpPr txBox="1"/>
          <p:nvPr/>
        </p:nvSpPr>
        <p:spPr>
          <a:xfrm>
            <a:off x="5332680" y="4621272"/>
            <a:ext cx="392930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>
                <a:solidFill>
                  <a:schemeClr val="bg1"/>
                </a:solidFill>
                <a:latin typeface="Colby StBlk" pitchFamily="2" charset="77"/>
                <a:ea typeface="Colby StBlk" pitchFamily="2" charset="77"/>
              </a:rPr>
              <a:t>The price of food increased quickly making it extremely difficult for poor families to buy food.</a:t>
            </a:r>
          </a:p>
        </p:txBody>
      </p:sp>
    </p:spTree>
    <p:extLst>
      <p:ext uri="{BB962C8B-B14F-4D97-AF65-F5344CB8AC3E}">
        <p14:creationId xmlns:p14="http://schemas.microsoft.com/office/powerpoint/2010/main" val="33096419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3">
            <a:extLst>
              <a:ext uri="{FF2B5EF4-FFF2-40B4-BE49-F238E27FC236}">
                <a16:creationId xmlns:a16="http://schemas.microsoft.com/office/drawing/2014/main" id="{56CD4101-8235-8C31-917D-DA50AE5EA67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084"/>
          <a:stretch/>
        </p:blipFill>
        <p:spPr>
          <a:xfrm>
            <a:off x="-1" y="828111"/>
            <a:ext cx="9144001" cy="602988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D1AE209-998F-93A0-9541-D52B2F94122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99361" y="3277219"/>
            <a:ext cx="3552962" cy="1729857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143" y="0"/>
            <a:ext cx="9141714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4F7488A9-B5CF-4866-99B5-C7F38E2B39B7}"/>
              </a:ext>
            </a:extLst>
          </p:cNvPr>
          <p:cNvGrpSpPr/>
          <p:nvPr/>
        </p:nvGrpSpPr>
        <p:grpSpPr>
          <a:xfrm>
            <a:off x="0" y="0"/>
            <a:ext cx="9144000" cy="1347216"/>
            <a:chOff x="0" y="0"/>
            <a:chExt cx="9144000" cy="1347216"/>
          </a:xfrm>
        </p:grpSpPr>
        <p:pic>
          <p:nvPicPr>
            <p:cNvPr id="3" name="Picture 2" descr="Shape&#10;&#10;Description automatically generated">
              <a:extLst>
                <a:ext uri="{FF2B5EF4-FFF2-40B4-BE49-F238E27FC236}">
                  <a16:creationId xmlns:a16="http://schemas.microsoft.com/office/drawing/2014/main" id="{2871B93A-C85A-1942-AFC6-CC9C4CEE261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0" y="0"/>
              <a:ext cx="9144000" cy="1347216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DF5FC458-6504-D848-AB98-A219E9FA2EC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/>
            <a:stretch/>
          </p:blipFill>
          <p:spPr>
            <a:xfrm>
              <a:off x="7298603" y="461260"/>
              <a:ext cx="1522331" cy="551111"/>
            </a:xfrm>
            <a:prstGeom prst="rect">
              <a:avLst/>
            </a:prstGeom>
          </p:spPr>
        </p:pic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id="{A943A2E8-02E8-A046-81E2-E279D6501BDF}"/>
              </a:ext>
            </a:extLst>
          </p:cNvPr>
          <p:cNvSpPr txBox="1"/>
          <p:nvPr/>
        </p:nvSpPr>
        <p:spPr>
          <a:xfrm>
            <a:off x="228600" y="609599"/>
            <a:ext cx="4807974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700" b="1" dirty="0">
                <a:solidFill>
                  <a:srgbClr val="12375A"/>
                </a:solidFill>
                <a:latin typeface="Colby StBlk" pitchFamily="2" charset="77"/>
                <a:ea typeface="Colby StBlk" pitchFamily="2" charset="77"/>
              </a:rPr>
              <a:t>East Africa Food Crisis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4775061-6EEC-8349-8D31-F1016A1367C7}"/>
              </a:ext>
            </a:extLst>
          </p:cNvPr>
          <p:cNvSpPr txBox="1"/>
          <p:nvPr/>
        </p:nvSpPr>
        <p:spPr>
          <a:xfrm>
            <a:off x="318491" y="3358336"/>
            <a:ext cx="355296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>
                <a:solidFill>
                  <a:schemeClr val="bg1"/>
                </a:solidFill>
                <a:latin typeface="Colby StBlk" pitchFamily="2" charset="77"/>
                <a:ea typeface="Colby StBlk" pitchFamily="2" charset="77"/>
              </a:rPr>
              <a:t>In Ethiopia alone, 10.2 million people needed emergency food. </a:t>
            </a:r>
          </a:p>
        </p:txBody>
      </p:sp>
    </p:spTree>
    <p:extLst>
      <p:ext uri="{BB962C8B-B14F-4D97-AF65-F5344CB8AC3E}">
        <p14:creationId xmlns:p14="http://schemas.microsoft.com/office/powerpoint/2010/main" val="30086402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F6CB0A15-27E5-E5DD-09AB-D40C07E1C26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24" b="7044"/>
          <a:stretch/>
        </p:blipFill>
        <p:spPr>
          <a:xfrm>
            <a:off x="-1" y="1191379"/>
            <a:ext cx="9141715" cy="566662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A3B7B94-46AC-7AD8-6B52-38BA3EAFB36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600" y="4087957"/>
            <a:ext cx="3395330" cy="2098991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143" y="0"/>
            <a:ext cx="9141714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4F7488A9-B5CF-4866-99B5-C7F38E2B39B7}"/>
              </a:ext>
            </a:extLst>
          </p:cNvPr>
          <p:cNvGrpSpPr/>
          <p:nvPr/>
        </p:nvGrpSpPr>
        <p:grpSpPr>
          <a:xfrm>
            <a:off x="0" y="0"/>
            <a:ext cx="9144000" cy="1347216"/>
            <a:chOff x="0" y="0"/>
            <a:chExt cx="9144000" cy="1347216"/>
          </a:xfrm>
        </p:grpSpPr>
        <p:pic>
          <p:nvPicPr>
            <p:cNvPr id="3" name="Picture 2" descr="Shape&#10;&#10;Description automatically generated">
              <a:extLst>
                <a:ext uri="{FF2B5EF4-FFF2-40B4-BE49-F238E27FC236}">
                  <a16:creationId xmlns:a16="http://schemas.microsoft.com/office/drawing/2014/main" id="{2871B93A-C85A-1942-AFC6-CC9C4CEE261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0" y="0"/>
              <a:ext cx="9144000" cy="1347216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DF5FC458-6504-D848-AB98-A219E9FA2EC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/>
            <a:stretch/>
          </p:blipFill>
          <p:spPr>
            <a:xfrm>
              <a:off x="7298603" y="461260"/>
              <a:ext cx="1522331" cy="551111"/>
            </a:xfrm>
            <a:prstGeom prst="rect">
              <a:avLst/>
            </a:prstGeom>
          </p:spPr>
        </p:pic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id="{A943A2E8-02E8-A046-81E2-E279D6501BDF}"/>
              </a:ext>
            </a:extLst>
          </p:cNvPr>
          <p:cNvSpPr txBox="1"/>
          <p:nvPr/>
        </p:nvSpPr>
        <p:spPr>
          <a:xfrm>
            <a:off x="228600" y="609599"/>
            <a:ext cx="4807974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700" b="1" dirty="0">
                <a:solidFill>
                  <a:srgbClr val="12375A"/>
                </a:solidFill>
                <a:latin typeface="Colby StBlk" pitchFamily="2" charset="77"/>
                <a:ea typeface="Colby StBlk" pitchFamily="2" charset="77"/>
              </a:rPr>
              <a:t>East Africa Food Crisis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4775061-6EEC-8349-8D31-F1016A1367C7}"/>
              </a:ext>
            </a:extLst>
          </p:cNvPr>
          <p:cNvSpPr txBox="1"/>
          <p:nvPr/>
        </p:nvSpPr>
        <p:spPr>
          <a:xfrm>
            <a:off x="306930" y="4153542"/>
            <a:ext cx="321400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>
                <a:solidFill>
                  <a:schemeClr val="bg1"/>
                </a:solidFill>
                <a:latin typeface="Colby StBlk" pitchFamily="2" charset="77"/>
                <a:ea typeface="Colby StBlk" pitchFamily="2" charset="77"/>
              </a:rPr>
              <a:t>Almost half a million Ethiopian children were left severely malnourished.</a:t>
            </a:r>
          </a:p>
        </p:txBody>
      </p:sp>
    </p:spTree>
    <p:extLst>
      <p:ext uri="{BB962C8B-B14F-4D97-AF65-F5344CB8AC3E}">
        <p14:creationId xmlns:p14="http://schemas.microsoft.com/office/powerpoint/2010/main" val="35786676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3">
            <a:extLst>
              <a:ext uri="{FF2B5EF4-FFF2-40B4-BE49-F238E27FC236}">
                <a16:creationId xmlns:a16="http://schemas.microsoft.com/office/drawing/2014/main" id="{D61CBF58-061E-B66D-7414-81987259025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43" y="762000"/>
            <a:ext cx="9144000" cy="60960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B69864D-5AC6-C9A8-5DAA-E22C0904B929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228600" y="3831297"/>
            <a:ext cx="3827206" cy="2774456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143" y="0"/>
            <a:ext cx="9141714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4F7488A9-B5CF-4866-99B5-C7F38E2B39B7}"/>
              </a:ext>
            </a:extLst>
          </p:cNvPr>
          <p:cNvGrpSpPr/>
          <p:nvPr/>
        </p:nvGrpSpPr>
        <p:grpSpPr>
          <a:xfrm>
            <a:off x="0" y="0"/>
            <a:ext cx="9144000" cy="1347216"/>
            <a:chOff x="0" y="0"/>
            <a:chExt cx="9144000" cy="1347216"/>
          </a:xfrm>
        </p:grpSpPr>
        <p:pic>
          <p:nvPicPr>
            <p:cNvPr id="3" name="Picture 2" descr="Shape&#10;&#10;Description automatically generated">
              <a:extLst>
                <a:ext uri="{FF2B5EF4-FFF2-40B4-BE49-F238E27FC236}">
                  <a16:creationId xmlns:a16="http://schemas.microsoft.com/office/drawing/2014/main" id="{2871B93A-C85A-1942-AFC6-CC9C4CEE261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0" y="0"/>
              <a:ext cx="9144000" cy="1347216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DF5FC458-6504-D848-AB98-A219E9FA2EC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/>
            <a:stretch/>
          </p:blipFill>
          <p:spPr>
            <a:xfrm>
              <a:off x="7298603" y="461260"/>
              <a:ext cx="1522331" cy="551111"/>
            </a:xfrm>
            <a:prstGeom prst="rect">
              <a:avLst/>
            </a:prstGeom>
          </p:spPr>
        </p:pic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id="{A943A2E8-02E8-A046-81E2-E279D6501BDF}"/>
              </a:ext>
            </a:extLst>
          </p:cNvPr>
          <p:cNvSpPr txBox="1"/>
          <p:nvPr/>
        </p:nvSpPr>
        <p:spPr>
          <a:xfrm>
            <a:off x="228600" y="609599"/>
            <a:ext cx="4807974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700" b="1" dirty="0">
                <a:solidFill>
                  <a:srgbClr val="12375A"/>
                </a:solidFill>
                <a:latin typeface="Colby StBlk" pitchFamily="2" charset="77"/>
                <a:ea typeface="Colby StBlk" pitchFamily="2" charset="77"/>
              </a:rPr>
              <a:t>East Africa Food Crisis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4775061-6EEC-8349-8D31-F1016A1367C7}"/>
              </a:ext>
            </a:extLst>
          </p:cNvPr>
          <p:cNvSpPr txBox="1"/>
          <p:nvPr/>
        </p:nvSpPr>
        <p:spPr>
          <a:xfrm>
            <a:off x="287592" y="3891227"/>
            <a:ext cx="392930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>
                <a:solidFill>
                  <a:schemeClr val="bg1"/>
                </a:solidFill>
                <a:latin typeface="Colby StBlk" pitchFamily="2" charset="77"/>
                <a:ea typeface="Colby StBlk" pitchFamily="2" charset="77"/>
              </a:rPr>
              <a:t>Thanks to you, </a:t>
            </a:r>
          </a:p>
          <a:p>
            <a:r>
              <a:rPr lang="en-GB" sz="2400" b="1" dirty="0">
                <a:solidFill>
                  <a:schemeClr val="bg1"/>
                </a:solidFill>
                <a:latin typeface="Colby StBlk" pitchFamily="2" charset="77"/>
                <a:ea typeface="Colby StBlk" pitchFamily="2" charset="77"/>
              </a:rPr>
              <a:t>we worked alongside our Caritas sister    charities in Ethiopia, Malawi and South Sudan to help those most in need. </a:t>
            </a:r>
          </a:p>
        </p:txBody>
      </p:sp>
    </p:spTree>
    <p:extLst>
      <p:ext uri="{BB962C8B-B14F-4D97-AF65-F5344CB8AC3E}">
        <p14:creationId xmlns:p14="http://schemas.microsoft.com/office/powerpoint/2010/main" val="21920033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3">
            <a:extLst>
              <a:ext uri="{FF2B5EF4-FFF2-40B4-BE49-F238E27FC236}">
                <a16:creationId xmlns:a16="http://schemas.microsoft.com/office/drawing/2014/main" id="{A6F0121E-E6BC-00C6-9352-F7FF5F97DE2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b="4932"/>
          <a:stretch/>
        </p:blipFill>
        <p:spPr>
          <a:xfrm>
            <a:off x="1" y="461260"/>
            <a:ext cx="9141714" cy="639674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36B6AB03-DE8D-4AF5-D620-F5BF39DF9B0F}"/>
              </a:ext>
            </a:extLst>
          </p:cNvPr>
          <p:cNvSpPr/>
          <p:nvPr/>
        </p:nvSpPr>
        <p:spPr>
          <a:xfrm>
            <a:off x="2285" y="1194619"/>
            <a:ext cx="9141715" cy="5663381"/>
          </a:xfrm>
          <a:prstGeom prst="rect">
            <a:avLst/>
          </a:prstGeom>
          <a:solidFill>
            <a:srgbClr val="12375A">
              <a:alpha val="7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143" y="0"/>
            <a:ext cx="9141714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4F7488A9-B5CF-4866-99B5-C7F38E2B39B7}"/>
              </a:ext>
            </a:extLst>
          </p:cNvPr>
          <p:cNvGrpSpPr/>
          <p:nvPr/>
        </p:nvGrpSpPr>
        <p:grpSpPr>
          <a:xfrm>
            <a:off x="0" y="0"/>
            <a:ext cx="9144000" cy="1347216"/>
            <a:chOff x="0" y="0"/>
            <a:chExt cx="9144000" cy="1347216"/>
          </a:xfrm>
        </p:grpSpPr>
        <p:pic>
          <p:nvPicPr>
            <p:cNvPr id="3" name="Picture 2" descr="Shape&#10;&#10;Description automatically generated">
              <a:extLst>
                <a:ext uri="{FF2B5EF4-FFF2-40B4-BE49-F238E27FC236}">
                  <a16:creationId xmlns:a16="http://schemas.microsoft.com/office/drawing/2014/main" id="{2871B93A-C85A-1942-AFC6-CC9C4CEE261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0" y="0"/>
              <a:ext cx="9144000" cy="1347216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DF5FC458-6504-D848-AB98-A219E9FA2EC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/>
            <a:stretch/>
          </p:blipFill>
          <p:spPr>
            <a:xfrm>
              <a:off x="7298603" y="461260"/>
              <a:ext cx="1522331" cy="551111"/>
            </a:xfrm>
            <a:prstGeom prst="rect">
              <a:avLst/>
            </a:prstGeom>
          </p:spPr>
        </p:pic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id="{A943A2E8-02E8-A046-81E2-E279D6501BDF}"/>
              </a:ext>
            </a:extLst>
          </p:cNvPr>
          <p:cNvSpPr txBox="1"/>
          <p:nvPr/>
        </p:nvSpPr>
        <p:spPr>
          <a:xfrm>
            <a:off x="228600" y="609599"/>
            <a:ext cx="4807974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700" b="1" dirty="0">
                <a:solidFill>
                  <a:srgbClr val="12375A"/>
                </a:solidFill>
                <a:latin typeface="Colby StBlk" pitchFamily="2" charset="77"/>
                <a:ea typeface="Colby StBlk" pitchFamily="2" charset="77"/>
              </a:rPr>
              <a:t>East Africa Food Crisis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4775061-6EEC-8349-8D31-F1016A1367C7}"/>
              </a:ext>
            </a:extLst>
          </p:cNvPr>
          <p:cNvSpPr txBox="1"/>
          <p:nvPr/>
        </p:nvSpPr>
        <p:spPr>
          <a:xfrm>
            <a:off x="318490" y="2541835"/>
            <a:ext cx="8502443" cy="2824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>
                <a:solidFill>
                  <a:srgbClr val="A1CA5E"/>
                </a:solidFill>
                <a:latin typeface="Colby StBlk" pitchFamily="2" charset="77"/>
                <a:ea typeface="Colby StBlk" pitchFamily="2" charset="77"/>
              </a:rPr>
              <a:t>We provided:</a:t>
            </a:r>
          </a:p>
          <a:p>
            <a:pPr>
              <a:lnSpc>
                <a:spcPct val="150000"/>
              </a:lnSpc>
            </a:pPr>
            <a:r>
              <a:rPr lang="en-GB" sz="2100" b="1" dirty="0">
                <a:solidFill>
                  <a:srgbClr val="A1CA5E"/>
                </a:solidFill>
                <a:latin typeface="Colby StBlk" pitchFamily="2" charset="77"/>
                <a:ea typeface="Colby StBlk" pitchFamily="2" charset="77"/>
              </a:rPr>
              <a:t>· </a:t>
            </a:r>
            <a:r>
              <a:rPr lang="en-GB" sz="2100" b="1" dirty="0">
                <a:solidFill>
                  <a:schemeClr val="bg1"/>
                </a:solidFill>
                <a:latin typeface="Colby StBlk" pitchFamily="2" charset="77"/>
                <a:ea typeface="Colby StBlk" pitchFamily="2" charset="77"/>
              </a:rPr>
              <a:t>Emergency food parcels of flour, beans and cooking oil </a:t>
            </a:r>
          </a:p>
          <a:p>
            <a:pPr>
              <a:lnSpc>
                <a:spcPct val="150000"/>
              </a:lnSpc>
            </a:pPr>
            <a:r>
              <a:rPr lang="en-GB" sz="2100" b="1" dirty="0">
                <a:solidFill>
                  <a:srgbClr val="A1CA5E"/>
                </a:solidFill>
                <a:latin typeface="Colby StBlk" pitchFamily="2" charset="77"/>
                <a:ea typeface="Colby StBlk" pitchFamily="2" charset="77"/>
              </a:rPr>
              <a:t>·</a:t>
            </a:r>
            <a:r>
              <a:rPr lang="en-GB" sz="2100" b="1" dirty="0">
                <a:solidFill>
                  <a:schemeClr val="bg1"/>
                </a:solidFill>
                <a:latin typeface="Colby StBlk" pitchFamily="2" charset="77"/>
                <a:ea typeface="Colby StBlk" pitchFamily="2" charset="77"/>
              </a:rPr>
              <a:t> Vouchers and cash so families can buy food and water</a:t>
            </a:r>
          </a:p>
          <a:p>
            <a:pPr>
              <a:lnSpc>
                <a:spcPct val="150000"/>
              </a:lnSpc>
            </a:pPr>
            <a:r>
              <a:rPr lang="en-GB" sz="2100" b="1" dirty="0">
                <a:solidFill>
                  <a:srgbClr val="A1CA5E"/>
                </a:solidFill>
                <a:latin typeface="Colby StBlk" pitchFamily="2" charset="77"/>
                <a:ea typeface="Colby StBlk" pitchFamily="2" charset="77"/>
              </a:rPr>
              <a:t>·</a:t>
            </a:r>
            <a:r>
              <a:rPr lang="en-GB" sz="2100" b="1" dirty="0">
                <a:solidFill>
                  <a:schemeClr val="bg1"/>
                </a:solidFill>
                <a:latin typeface="Colby StBlk" pitchFamily="2" charset="77"/>
                <a:ea typeface="Colby StBlk" pitchFamily="2" charset="77"/>
              </a:rPr>
              <a:t> Clean drinking water, sanitation and hygiene kits</a:t>
            </a:r>
          </a:p>
          <a:p>
            <a:pPr>
              <a:lnSpc>
                <a:spcPct val="150000"/>
              </a:lnSpc>
            </a:pPr>
            <a:r>
              <a:rPr lang="en-GB" sz="2100" b="1" dirty="0">
                <a:solidFill>
                  <a:srgbClr val="A1CA5E"/>
                </a:solidFill>
                <a:latin typeface="Colby StBlk" pitchFamily="2" charset="77"/>
                <a:ea typeface="Colby StBlk" pitchFamily="2" charset="77"/>
              </a:rPr>
              <a:t>·</a:t>
            </a:r>
            <a:r>
              <a:rPr lang="en-GB" sz="2100" b="1" dirty="0">
                <a:solidFill>
                  <a:schemeClr val="bg1"/>
                </a:solidFill>
                <a:latin typeface="Colby StBlk" pitchFamily="2" charset="77"/>
                <a:ea typeface="Colby StBlk" pitchFamily="2" charset="77"/>
              </a:rPr>
              <a:t> Emergency seeds so families can plant new crops</a:t>
            </a:r>
          </a:p>
          <a:p>
            <a:pPr>
              <a:lnSpc>
                <a:spcPct val="150000"/>
              </a:lnSpc>
            </a:pPr>
            <a:r>
              <a:rPr lang="en-GB" sz="2100" b="1" dirty="0">
                <a:solidFill>
                  <a:srgbClr val="A1CA5E"/>
                </a:solidFill>
                <a:latin typeface="Colby StBlk" pitchFamily="2" charset="77"/>
                <a:ea typeface="Colby StBlk" pitchFamily="2" charset="77"/>
              </a:rPr>
              <a:t>·</a:t>
            </a:r>
            <a:r>
              <a:rPr lang="en-GB" sz="2100" b="1" dirty="0">
                <a:solidFill>
                  <a:schemeClr val="bg1"/>
                </a:solidFill>
                <a:latin typeface="Colby StBlk" pitchFamily="2" charset="77"/>
                <a:ea typeface="Colby StBlk" pitchFamily="2" charset="77"/>
              </a:rPr>
              <a:t> Medical care for malnourished children </a:t>
            </a:r>
          </a:p>
        </p:txBody>
      </p:sp>
    </p:spTree>
    <p:extLst>
      <p:ext uri="{BB962C8B-B14F-4D97-AF65-F5344CB8AC3E}">
        <p14:creationId xmlns:p14="http://schemas.microsoft.com/office/powerpoint/2010/main" val="282004794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3">
            <a:extLst>
              <a:ext uri="{FF2B5EF4-FFF2-40B4-BE49-F238E27FC236}">
                <a16:creationId xmlns:a16="http://schemas.microsoft.com/office/drawing/2014/main" id="{20AED1F7-ABE7-BF8B-F9C8-6E56CF717BE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" b="5807"/>
          <a:stretch/>
        </p:blipFill>
        <p:spPr>
          <a:xfrm>
            <a:off x="0" y="1117430"/>
            <a:ext cx="9141715" cy="574057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D1AE209-998F-93A0-9541-D52B2F94122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99361" y="3872305"/>
            <a:ext cx="3349382" cy="2811524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143" y="0"/>
            <a:ext cx="9141714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4F7488A9-B5CF-4866-99B5-C7F38E2B39B7}"/>
              </a:ext>
            </a:extLst>
          </p:cNvPr>
          <p:cNvGrpSpPr/>
          <p:nvPr/>
        </p:nvGrpSpPr>
        <p:grpSpPr>
          <a:xfrm>
            <a:off x="0" y="0"/>
            <a:ext cx="9144000" cy="1347216"/>
            <a:chOff x="0" y="0"/>
            <a:chExt cx="9144000" cy="1347216"/>
          </a:xfrm>
        </p:grpSpPr>
        <p:pic>
          <p:nvPicPr>
            <p:cNvPr id="3" name="Picture 2" descr="Shape&#10;&#10;Description automatically generated">
              <a:extLst>
                <a:ext uri="{FF2B5EF4-FFF2-40B4-BE49-F238E27FC236}">
                  <a16:creationId xmlns:a16="http://schemas.microsoft.com/office/drawing/2014/main" id="{2871B93A-C85A-1942-AFC6-CC9C4CEE261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0" y="0"/>
              <a:ext cx="9144000" cy="1347216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DF5FC458-6504-D848-AB98-A219E9FA2EC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/>
            <a:stretch/>
          </p:blipFill>
          <p:spPr>
            <a:xfrm>
              <a:off x="7298603" y="461260"/>
              <a:ext cx="1522331" cy="551111"/>
            </a:xfrm>
            <a:prstGeom prst="rect">
              <a:avLst/>
            </a:prstGeom>
          </p:spPr>
        </p:pic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id="{A943A2E8-02E8-A046-81E2-E279D6501BDF}"/>
              </a:ext>
            </a:extLst>
          </p:cNvPr>
          <p:cNvSpPr txBox="1"/>
          <p:nvPr/>
        </p:nvSpPr>
        <p:spPr>
          <a:xfrm>
            <a:off x="228600" y="609599"/>
            <a:ext cx="4807974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700" b="1" dirty="0">
                <a:solidFill>
                  <a:srgbClr val="12375A"/>
                </a:solidFill>
                <a:latin typeface="Colby StBlk" pitchFamily="2" charset="77"/>
                <a:ea typeface="Colby StBlk" pitchFamily="2" charset="77"/>
              </a:rPr>
              <a:t>East Africa Food Crisis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4775061-6EEC-8349-8D31-F1016A1367C7}"/>
              </a:ext>
            </a:extLst>
          </p:cNvPr>
          <p:cNvSpPr txBox="1"/>
          <p:nvPr/>
        </p:nvSpPr>
        <p:spPr>
          <a:xfrm>
            <a:off x="318491" y="3953422"/>
            <a:ext cx="323025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>
                <a:solidFill>
                  <a:schemeClr val="bg1"/>
                </a:solidFill>
                <a:latin typeface="Colby StBlk" pitchFamily="2" charset="77"/>
                <a:ea typeface="Colby StBlk" pitchFamily="2" charset="77"/>
              </a:rPr>
              <a:t>We’re also helping communities adapt to the changing  climate and protect themselves from future disasters.</a:t>
            </a:r>
          </a:p>
        </p:txBody>
      </p:sp>
    </p:spTree>
    <p:extLst>
      <p:ext uri="{BB962C8B-B14F-4D97-AF65-F5344CB8AC3E}">
        <p14:creationId xmlns:p14="http://schemas.microsoft.com/office/powerpoint/2010/main" val="220095151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411</TotalTime>
  <Words>319</Words>
  <Application>Microsoft Macintosh PowerPoint</Application>
  <PresentationFormat>On-screen Show (4:3)</PresentationFormat>
  <Paragraphs>37</Paragraphs>
  <Slides>12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7" baseType="lpstr">
      <vt:lpstr>Rubik</vt:lpstr>
      <vt:lpstr>Colby StBlk</vt:lpstr>
      <vt:lpstr>Calibri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Iain Lindsay</dc:creator>
  <cp:lastModifiedBy>Iain Lindsay</cp:lastModifiedBy>
  <cp:revision>33</cp:revision>
  <dcterms:created xsi:type="dcterms:W3CDTF">2021-07-26T14:29:33Z</dcterms:created>
  <dcterms:modified xsi:type="dcterms:W3CDTF">2022-08-25T13:11:24Z</dcterms:modified>
</cp:coreProperties>
</file>