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  <p:sldMasterId id="2147483672" r:id="rId5"/>
    <p:sldMasterId id="2147483674" r:id="rId6"/>
  </p:sldMasterIdLst>
  <p:notesMasterIdLst>
    <p:notesMasterId r:id="rId26"/>
  </p:notesMasterIdLst>
  <p:sldIdLst>
    <p:sldId id="282" r:id="rId7"/>
    <p:sldId id="296" r:id="rId8"/>
    <p:sldId id="283" r:id="rId9"/>
    <p:sldId id="297" r:id="rId10"/>
    <p:sldId id="284" r:id="rId11"/>
    <p:sldId id="298" r:id="rId12"/>
    <p:sldId id="291" r:id="rId13"/>
    <p:sldId id="285" r:id="rId14"/>
    <p:sldId id="299" r:id="rId15"/>
    <p:sldId id="289" r:id="rId16"/>
    <p:sldId id="300" r:id="rId17"/>
    <p:sldId id="290" r:id="rId18"/>
    <p:sldId id="301" r:id="rId19"/>
    <p:sldId id="302" r:id="rId20"/>
    <p:sldId id="293" r:id="rId21"/>
    <p:sldId id="303" r:id="rId22"/>
    <p:sldId id="292" r:id="rId23"/>
    <p:sldId id="304" r:id="rId24"/>
    <p:sldId id="294" r:id="rId2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Colby StBlk" pitchFamily="2" charset="77"/>
      <p:bold r:id="rId33"/>
    </p:embeddedFont>
    <p:embeddedFont>
      <p:font typeface="Rubik" pitchFamily="2" charset="-79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375A"/>
    <a:srgbClr val="A1CA5E"/>
    <a:srgbClr val="A7D500"/>
    <a:srgbClr val="00B1C2"/>
    <a:srgbClr val="F8F8F8"/>
    <a:srgbClr val="3A538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04" autoAdjust="0"/>
    <p:restoredTop sz="96327" autoAdjust="0"/>
  </p:normalViewPr>
  <p:slideViewPr>
    <p:cSldViewPr snapToGrid="0">
      <p:cViewPr varScale="1">
        <p:scale>
          <a:sx n="124" d="100"/>
          <a:sy n="124" d="100"/>
        </p:scale>
        <p:origin x="11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21" Type="http://schemas.openxmlformats.org/officeDocument/2006/relationships/slide" Target="slides/slide15.xml"/><Relationship Id="rId34" Type="http://schemas.openxmlformats.org/officeDocument/2006/relationships/font" Target="fonts/font8.fntdata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font" Target="fonts/font3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7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C6511-2248-4354-A050-7AEAC4D6ACA5}" type="datetimeFigureOut">
              <a:rPr lang="en-GB" smtClean="0"/>
              <a:t>29/08/2022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325A9-C6B4-4993-ACAC-0D487E0DB8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725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5649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5068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971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567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6602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02719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90434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2812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9041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311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2107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0637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3223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964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3229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065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1429040"/>
      </p:ext>
    </p:extLst>
  </p:cSld>
  <p:clrMapOvr>
    <a:masterClrMapping/>
  </p:clrMapOvr>
  <p:transition spd="med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2655894"/>
      </p:ext>
    </p:extLst>
  </p:cSld>
  <p:clrMapOvr>
    <a:masterClrMapping/>
  </p:clrMapOvr>
  <p:transition spd="med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791956"/>
      </p:ext>
    </p:extLst>
  </p:cSld>
  <p:clrMapOvr>
    <a:masterClrMapping/>
  </p:clrMapOvr>
  <p:transition spd="med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66889"/>
      </p:ext>
    </p:extLst>
  </p:cSld>
  <p:clrMapOvr>
    <a:masterClrMapping/>
  </p:clrMapOvr>
  <p:transition spd="med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94889"/>
      </p:ext>
    </p:extLst>
  </p:cSld>
  <p:clrMapOvr>
    <a:masterClrMapping/>
  </p:clrMapOvr>
  <p:transition spd="med" advClick="0" advTm="5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987344"/>
      </p:ext>
    </p:extLst>
  </p:cSld>
  <p:clrMapOvr>
    <a:masterClrMapping/>
  </p:clrMapOvr>
  <p:transition spd="med" advClick="0" advTm="5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78835"/>
      </p:ext>
    </p:extLst>
  </p:cSld>
  <p:clrMapOvr>
    <a:masterClrMapping/>
  </p:clrMapOvr>
  <p:transition spd="med" advClick="0" advTm="5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77428"/>
      </p:ext>
    </p:extLst>
  </p:cSld>
  <p:clrMapOvr>
    <a:masterClrMapping/>
  </p:clrMapOvr>
  <p:transition spd="med" advClick="0" advTm="5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538716"/>
      </p:ext>
    </p:extLst>
  </p:cSld>
  <p:clrMapOvr>
    <a:masterClrMapping/>
  </p:clrMapOvr>
  <p:transition spd="med" advClick="0" advTm="500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57842"/>
      </p:ext>
    </p:extLst>
  </p:cSld>
  <p:clrMapOvr>
    <a:masterClrMapping/>
  </p:clrMapOvr>
  <p:transition spd="med" advClick="0" advTm="5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561177"/>
      </p:ext>
    </p:extLst>
  </p:cSld>
  <p:clrMapOvr>
    <a:masterClrMapping/>
  </p:clrMapOvr>
  <p:transition spd="med" advClick="0"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9040720"/>
      </p:ext>
    </p:extLst>
  </p:cSld>
  <p:clrMapOvr>
    <a:masterClrMapping/>
  </p:clrMapOvr>
  <p:transition spd="med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854400"/>
      </p:ext>
    </p:extLst>
  </p:cSld>
  <p:clrMapOvr>
    <a:masterClrMapping/>
  </p:clrMapOvr>
  <p:transition spd="med" advClick="0" advTm="500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148068"/>
      </p:ext>
    </p:extLst>
  </p:cSld>
  <p:clrMapOvr>
    <a:masterClrMapping/>
  </p:clrMapOvr>
  <p:transition spd="med" advClick="0" advTm="500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337798"/>
      </p:ext>
    </p:extLst>
  </p:cSld>
  <p:clrMapOvr>
    <a:masterClrMapping/>
  </p:clrMapOvr>
  <p:transition spd="med" advClick="0" advTm="500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517188"/>
      </p:ext>
    </p:extLst>
  </p:cSld>
  <p:clrMapOvr>
    <a:masterClrMapping/>
  </p:clrMapOvr>
  <p:transition spd="med" advClick="0"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450265"/>
      </p:ext>
    </p:extLst>
  </p:cSld>
  <p:clrMapOvr>
    <a:masterClrMapping/>
  </p:clrMapOvr>
  <p:transition spd="med" advClick="0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8301460"/>
      </p:ext>
    </p:extLst>
  </p:cSld>
  <p:clrMapOvr>
    <a:masterClrMapping/>
  </p:clrMapOvr>
  <p:transition spd="med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5436741"/>
      </p:ext>
    </p:extLst>
  </p:cSld>
  <p:clrMapOvr>
    <a:masterClrMapping/>
  </p:clrMapOvr>
  <p:transition spd="med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4880732"/>
      </p:ext>
    </p:extLst>
  </p:cSld>
  <p:clrMapOvr>
    <a:masterClrMapping/>
  </p:clrMapOvr>
  <p:transition spd="med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1211895"/>
      </p:ext>
    </p:extLst>
  </p:cSld>
  <p:clrMapOvr>
    <a:masterClrMapping/>
  </p:clrMapOvr>
  <p:transition spd="med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9173985"/>
      </p:ext>
    </p:extLst>
  </p:cSld>
  <p:clrMapOvr>
    <a:masterClrMapping/>
  </p:clrMapOvr>
  <p:transition spd="med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1122975"/>
      </p:ext>
    </p:extLst>
  </p:cSld>
  <p:clrMapOvr>
    <a:masterClrMapping/>
  </p:clrMapOvr>
  <p:transition spd="med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CE28D-605C-44E7-9533-A8A6509C0109}" type="datetimeFigureOut">
              <a:rPr lang="en-GB" smtClean="0"/>
              <a:t>29/08/2022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88554-5397-4793-9D26-42456E93D7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841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 advTm="5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5566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ransition spd="med" advClick="0" advTm="5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CE124-D8C1-C947-A1F5-E00F3D539D55}" type="datetimeFigureOut">
              <a:rPr lang="en-US" smtClean="0"/>
              <a:t>8/29/22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395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 spd="med" advClick="0" advTm="5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30BD4A6-E6C8-BA4A-8C05-DE6566AE117A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+mn-cs"/>
              </a:rPr>
              <a:t>SCIAF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+mn-cs"/>
              </a:rPr>
              <a:t>Refugee</a:t>
            </a:r>
            <a:r>
              <a:rPr kumimoji="0" lang="en-GB" sz="27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+mn-cs"/>
              </a:rPr>
              <a:t> Crisis</a:t>
            </a:r>
            <a:endParaRPr kumimoji="0" lang="en-GB" sz="2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+mn-cs"/>
            </a:endParaRPr>
          </a:p>
        </p:txBody>
      </p:sp>
      <p:pic>
        <p:nvPicPr>
          <p:cNvPr id="3" name="Relaxing Ambienc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7018.775"/>
                  <p14:fade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55467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151495"/>
      </p:ext>
    </p:extLst>
  </p:cSld>
  <p:clrMapOvr>
    <a:masterClrMapping/>
  </p:clrMapOvr>
  <p:transition spd="med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4998" y="2117449"/>
            <a:ext cx="837400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1 in every 88 people on earth </a:t>
            </a:r>
          </a:p>
          <a:p>
            <a:pPr algn="ctr"/>
            <a:r>
              <a:rPr lang="en-GB" sz="36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has been forced to flee.</a:t>
            </a:r>
          </a:p>
          <a:p>
            <a:pPr algn="ctr"/>
            <a:endParaRPr lang="en-GB" sz="3600" dirty="0">
              <a:solidFill>
                <a:srgbClr val="3A5382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algn="ctr"/>
            <a:r>
              <a:rPr lang="en-GB" sz="3600" b="1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Three out of four </a:t>
            </a:r>
            <a:r>
              <a:rPr lang="en-GB" sz="36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of the </a:t>
            </a:r>
          </a:p>
          <a:p>
            <a:pPr algn="ctr"/>
            <a:r>
              <a:rPr lang="en-GB" sz="36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world’s refugees are hosted </a:t>
            </a:r>
          </a:p>
          <a:p>
            <a:pPr algn="ctr"/>
            <a:r>
              <a:rPr lang="en-GB" sz="36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by developing countries.</a:t>
            </a:r>
          </a:p>
          <a:p>
            <a:pPr algn="ctr"/>
            <a:endParaRPr lang="en-GB" sz="3600" dirty="0">
              <a:solidFill>
                <a:srgbClr val="3A5382"/>
              </a:solidFill>
              <a:latin typeface="Colby StBlk" panose="00000A00000000000000" charset="0"/>
              <a:ea typeface="Colby StBlk" panose="00000A0000000000000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834F4B-6C61-6208-9E1A-3718CA49E8CE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2519188165"/>
      </p:ext>
    </p:extLst>
  </p:cSld>
  <p:clrMapOvr>
    <a:masterClrMapping/>
  </p:clrMapOvr>
  <p:transition spd="med" advClick="0" advTm="5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fugees queuing for the ferry boat to Athens.">
            <a:extLst>
              <a:ext uri="{FF2B5EF4-FFF2-40B4-BE49-F238E27FC236}">
                <a16:creationId xmlns:a16="http://schemas.microsoft.com/office/drawing/2014/main" id="{D9A9DBAA-50E9-C164-0F52-B5AFECD996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4555"/>
            <a:ext cx="9141714" cy="6803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834F4B-6C61-6208-9E1A-3718CA49E8CE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2051739365"/>
      </p:ext>
    </p:extLst>
  </p:cSld>
  <p:clrMapOvr>
    <a:masterClrMapping/>
  </p:clrMapOvr>
  <p:transition spd="med" advClick="0" advTm="5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48446" y="1808476"/>
            <a:ext cx="8472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Between 2017 and 2019 over </a:t>
            </a:r>
            <a:r>
              <a:rPr lang="en-GB" sz="32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742,000</a:t>
            </a:r>
            <a:r>
              <a:rPr lang="en-GB" sz="32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 </a:t>
            </a:r>
            <a:r>
              <a:rPr lang="en-GB" sz="3200" dirty="0" err="1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Rohingya</a:t>
            </a:r>
            <a:r>
              <a:rPr lang="en-GB" sz="32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 refugees fled over the border into neighbouring Bangladesh because of persecution.</a:t>
            </a:r>
          </a:p>
          <a:p>
            <a:pPr algn="ctr"/>
            <a:endParaRPr lang="en-GB" sz="3200" dirty="0">
              <a:solidFill>
                <a:srgbClr val="A1CA5E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algn="ctr"/>
            <a:r>
              <a:rPr lang="en-GB" sz="32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At the peak of the crisis thousands were crossing daily into Bangladesh, most having walked for days to get there.</a:t>
            </a:r>
            <a:endParaRPr lang="en-GB" sz="3000" dirty="0">
              <a:solidFill>
                <a:srgbClr val="A1CA5E"/>
              </a:solidFill>
              <a:latin typeface="Colby StBlk" panose="00000A00000000000000" charset="0"/>
              <a:ea typeface="Colby StBlk" panose="00000A00000000000000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ACB890-3F46-7E06-B088-990D6CB17C11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902742321"/>
      </p:ext>
    </p:extLst>
  </p:cSld>
  <p:clrMapOvr>
    <a:masterClrMapping/>
  </p:clrMapOvr>
  <p:transition spd="med" advClick="0" advTm="8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1F6C09-B445-E738-7770-62D8A365DD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050"/>
                    </a14:imgEffect>
                    <a14:imgEffect>
                      <a14:saturation sat="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ACB890-3F46-7E06-B088-990D6CB17C11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3805096749"/>
      </p:ext>
    </p:extLst>
  </p:cSld>
  <p:clrMapOvr>
    <a:masterClrMapping/>
  </p:clrMapOvr>
  <p:transition spd="med" advClick="0" advTm="8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B7017F-C60B-E223-412D-1C05CE1FEB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13"/>
          <a:stretch/>
        </p:blipFill>
        <p:spPr>
          <a:xfrm>
            <a:off x="0" y="461260"/>
            <a:ext cx="9144000" cy="6396740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ACB890-3F46-7E06-B088-990D6CB17C11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4268858245"/>
      </p:ext>
    </p:extLst>
  </p:cSld>
  <p:clrMapOvr>
    <a:masterClrMapping/>
  </p:clrMapOvr>
  <p:transition spd="med" advClick="0" advTm="8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48446" y="3013942"/>
            <a:ext cx="8472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+mn-cs"/>
              </a:rPr>
              <a:t>Globally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+mn-cs"/>
              </a:rPr>
              <a:t>72%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+mn-cs"/>
              </a:rPr>
              <a:t>of refugees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+mn-cs"/>
              </a:rPr>
              <a:t>are hosted in neighbouring</a:t>
            </a:r>
            <a:r>
              <a:rPr kumimoji="0" lang="en-GB" sz="3600" b="0" i="0" u="none" strike="noStrike" kern="1200" cap="none" spc="0" normalizeH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+mn-cs"/>
              </a:rPr>
              <a:t> countries.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anose="00000A00000000000000" charset="0"/>
              <a:ea typeface="Colby StBlk" panose="00000A00000000000000" charset="0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B1AB52-FE38-F07E-BB66-31616705D14E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1392449623"/>
      </p:ext>
    </p:extLst>
  </p:cSld>
  <p:clrMapOvr>
    <a:masterClrMapping/>
  </p:clrMapOvr>
  <p:transition spd="med" advClick="0" advTm="5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:\COMED GENERAL\Outreach\Schools\Resources\Emergencies Resource 2019\Secondary\Drafts and reference material\Lesson 2\Refugee Crisis\Syria and Lebanon Nov 2018 (recovery) case studies\Abd.JPG">
            <a:extLst>
              <a:ext uri="{FF2B5EF4-FFF2-40B4-BE49-F238E27FC236}">
                <a16:creationId xmlns:a16="http://schemas.microsoft.com/office/drawing/2014/main" id="{C13EBABA-2212-B799-7B14-A0CB8B4DB42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" b="9833"/>
          <a:stretch/>
        </p:blipFill>
        <p:spPr bwMode="auto">
          <a:xfrm>
            <a:off x="0" y="1131574"/>
            <a:ext cx="9141714" cy="572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B1AB52-FE38-F07E-BB66-31616705D14E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492777934"/>
      </p:ext>
    </p:extLst>
  </p:cSld>
  <p:clrMapOvr>
    <a:masterClrMapping/>
  </p:clrMapOvr>
  <p:transition spd="med" advClick="0" advTm="5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54808" y="2778571"/>
            <a:ext cx="72343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en-GB" sz="36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Between 2018 and 2021 </a:t>
            </a:r>
          </a:p>
          <a:p>
            <a:pPr lvl="0" algn="ctr" defTabSz="457200"/>
            <a:r>
              <a:rPr lang="en-GB" sz="36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1.5 million children </a:t>
            </a:r>
            <a:r>
              <a:rPr lang="en-GB" sz="36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were born as refugees.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A1CA5E"/>
              </a:solidFill>
              <a:effectLst/>
              <a:uLnTx/>
              <a:uFillTx/>
              <a:latin typeface="Colby StBlk" panose="00000A00000000000000" charset="0"/>
              <a:ea typeface="Colby StBlk" panose="00000A00000000000000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21ECA6-D9FA-A555-387E-F70F145B3B01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60228207"/>
      </p:ext>
    </p:extLst>
  </p:cSld>
  <p:clrMapOvr>
    <a:masterClrMapping/>
  </p:clrMapOvr>
  <p:transition spd="med" advClick="0" advTm="5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F398DDD1-E6B4-D5D1-97CC-5CB6BF6117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"/>
          <a:stretch/>
        </p:blipFill>
        <p:spPr>
          <a:xfrm>
            <a:off x="0" y="1131574"/>
            <a:ext cx="9141714" cy="5726426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21ECA6-D9FA-A555-387E-F70F145B3B01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4102268018"/>
      </p:ext>
    </p:extLst>
  </p:cSld>
  <p:clrMapOvr>
    <a:masterClrMapping/>
  </p:clrMapOvr>
  <p:transition spd="med" advClick="0" advTm="500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24FBD76-10B1-3247-AEAD-471277B1FA60}"/>
              </a:ext>
            </a:extLst>
          </p:cNvPr>
          <p:cNvSpPr txBox="1"/>
          <p:nvPr/>
        </p:nvSpPr>
        <p:spPr>
          <a:xfrm>
            <a:off x="291511" y="1758720"/>
            <a:ext cx="5565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700" b="1" dirty="0">
              <a:solidFill>
                <a:srgbClr val="A1CA5E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02DF43-587F-7A4E-82B8-7242E85360F5}"/>
              </a:ext>
            </a:extLst>
          </p:cNvPr>
          <p:cNvSpPr txBox="1"/>
          <p:nvPr/>
        </p:nvSpPr>
        <p:spPr>
          <a:xfrm>
            <a:off x="270658" y="5263757"/>
            <a:ext cx="662468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and a proud member of the Caritas family. 7 West Nile Street, Glasgow G1 2PR.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Tel: 0141 354 5555. Scottish Charity No: SC012302. Company No: SC197327.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sz="1600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sciaf@sciaf.org.uk</a:t>
            </a:r>
            <a:endParaRPr lang="en-GB" sz="16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4DE433-A200-6448-946B-E4805F88A11F}"/>
              </a:ext>
            </a:extLst>
          </p:cNvPr>
          <p:cNvSpPr txBox="1"/>
          <p:nvPr/>
        </p:nvSpPr>
        <p:spPr>
          <a:xfrm>
            <a:off x="228600" y="609599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74839806"/>
      </p:ext>
    </p:extLst>
  </p:cSld>
  <p:clrMapOvr>
    <a:masterClrMapping/>
  </p:clrMapOvr>
  <p:transition spd="med" advClick="0" advTm="5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6070989-A7FD-D96F-23D6-A46645B10F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22" r="4772" b="14586"/>
          <a:stretch/>
        </p:blipFill>
        <p:spPr>
          <a:xfrm>
            <a:off x="0" y="1012371"/>
            <a:ext cx="9144000" cy="5845629"/>
          </a:xfrm>
          <a:prstGeom prst="rect">
            <a:avLst/>
          </a:prstGeom>
          <a:solidFill>
            <a:schemeClr val="bg1">
              <a:alpha val="29000"/>
            </a:schemeClr>
          </a:solidFill>
          <a:effectLst>
            <a:glow>
              <a:schemeClr val="bg1"/>
            </a:glow>
          </a:effectLst>
        </p:spPr>
      </p:pic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E9203B5F-2E00-645F-401C-08C5E68670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296866-995B-1E33-5B3B-17FECCF6FA1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6A3319-B911-5BB5-7B94-372D137E912D}"/>
              </a:ext>
            </a:extLst>
          </p:cNvPr>
          <p:cNvSpPr txBox="1"/>
          <p:nvPr/>
        </p:nvSpPr>
        <p:spPr>
          <a:xfrm>
            <a:off x="336727" y="5476268"/>
            <a:ext cx="8108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700" b="1" dirty="0">
                <a:solidFill>
                  <a:schemeClr val="bg1"/>
                </a:solidFill>
                <a:latin typeface="Colby StBlk" panose="00000A00000000000000" charset="0"/>
                <a:ea typeface="Colby StBlk" panose="00000A00000000000000" charset="0"/>
              </a:rPr>
              <a:t>Every minute of the day 30 people are forced from their homes around the world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C3B610-9C1C-63C4-07B7-220DACBC0217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4099010808"/>
      </p:ext>
    </p:extLst>
  </p:cSld>
  <p:clrMapOvr>
    <a:masterClrMapping/>
  </p:clrMapOvr>
  <p:transition spd="med" advClick="0" advTm="5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35980" y="2213293"/>
            <a:ext cx="767203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In 2021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89.3 million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people fled their homes because of war, persecution</a:t>
            </a:r>
            <a:r>
              <a:rPr kumimoji="0" lang="en-GB" sz="3200" b="0" i="0" u="none" strike="noStrike" kern="1200" cap="none" spc="0" normalizeH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 or conflict.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200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That’s more than double the number 10 years ago and the most since World War II.</a:t>
            </a:r>
            <a:r>
              <a:rPr kumimoji="0" lang="en-GB" sz="3200" b="0" i="0" u="none" strike="noStrike" kern="1200" cap="none" spc="0" normalizeH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 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anose="00000A00000000000000" charset="0"/>
              <a:ea typeface="Colby StBlk" panose="00000A0000000000000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20A30C-C8EA-691E-1375-43A06155E7C3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3906105721"/>
      </p:ext>
    </p:extLst>
  </p:cSld>
  <p:clrMapOvr>
    <a:masterClrMapping/>
  </p:clrMapOvr>
  <p:transition spd="med" advClick="0" advTm="6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3B9FFB-0980-AE58-2FF1-36BD999D4C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8600" y="1956815"/>
            <a:ext cx="83637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8F8F8"/>
                </a:solidFill>
                <a:latin typeface="Colby StBlk" panose="00000A00000000000000" charset="0"/>
                <a:ea typeface="Colby StBlk" panose="00000A00000000000000" charset="0"/>
              </a:rPr>
              <a:t>41% are under </a:t>
            </a:r>
          </a:p>
          <a:p>
            <a:r>
              <a:rPr lang="en-GB" sz="3600" b="1" dirty="0">
                <a:solidFill>
                  <a:srgbClr val="F8F8F8"/>
                </a:solidFill>
                <a:latin typeface="Colby StBlk" panose="00000A00000000000000" charset="0"/>
                <a:ea typeface="Colby StBlk" panose="00000A00000000000000" charset="0"/>
              </a:rPr>
              <a:t>18 years old.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7A31FB-3E81-B8B0-C684-BF014606FAD7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2806481080"/>
      </p:ext>
    </p:extLst>
  </p:cSld>
  <p:clrMapOvr>
    <a:masterClrMapping/>
  </p:clrMapOvr>
  <p:transition spd="med" advClick="0" advTm="6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63491" y="4845017"/>
            <a:ext cx="4067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" panose="00000500000000000000" pitchFamily="2" charset="-79"/>
                <a:ea typeface="+mn-ea"/>
                <a:cs typeface="Rubik" panose="00000500000000000000" pitchFamily="2" charset="-79"/>
              </a:rPr>
              <a:t>Caritas Poland providing assistance to people fleeing war in Ukraine </a:t>
            </a:r>
          </a:p>
        </p:txBody>
      </p:sp>
      <p:sp>
        <p:nvSpPr>
          <p:cNvPr id="3" name="Rectangle 2"/>
          <p:cNvSpPr/>
          <p:nvPr/>
        </p:nvSpPr>
        <p:spPr>
          <a:xfrm>
            <a:off x="382362" y="1966248"/>
            <a:ext cx="834853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In 2022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10 million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people fled</a:t>
            </a: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 their homes in Ukraine.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b="1" baseline="0" dirty="0">
              <a:solidFill>
                <a:srgbClr val="A1CA5E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4 million looked for a safe place within Ukraine.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A1CA5E"/>
              </a:solidFill>
              <a:effectLst/>
              <a:uLnTx/>
              <a:uFillTx/>
              <a:latin typeface="Colby StBlk" panose="00000A00000000000000" charset="0"/>
              <a:ea typeface="Colby StBlk" panose="00000A00000000000000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</a:rPr>
              <a:t>A further 6 million people looked for safety in a neighbouring country like Poland, Romania or Moldova.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BAB058-8EB7-1D0A-DB47-CEEEF26FF579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1889678551"/>
      </p:ext>
    </p:extLst>
  </p:cSld>
  <p:clrMapOvr>
    <a:masterClrMapping/>
  </p:clrMapOvr>
  <p:transition spd="med" advClick="0" advTm="8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53CAD1C-3580-A341-B628-699CD23D63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9073" b="-20516"/>
          <a:stretch/>
        </p:blipFill>
        <p:spPr>
          <a:xfrm>
            <a:off x="0" y="1198480"/>
            <a:ext cx="9144000" cy="6820627"/>
          </a:xfrm>
          <a:prstGeom prst="rect">
            <a:avLst/>
          </a:prstGeom>
        </p:spPr>
      </p:pic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0B89E1-DD95-CB72-DCC6-D5A7A1B305A4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2298990613"/>
      </p:ext>
    </p:extLst>
  </p:cSld>
  <p:clrMapOvr>
    <a:masterClrMapping/>
  </p:clrMapOvr>
  <p:transition spd="med" advClick="0" advTm="8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35756" y="2381506"/>
            <a:ext cx="8472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+mn-cs"/>
              </a:rPr>
              <a:t>In</a:t>
            </a:r>
            <a:r>
              <a:rPr kumimoji="0" lang="en-GB" sz="3600" b="0" i="0" u="none" strike="noStrike" kern="1200" cap="none" spc="0" normalizeH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+mn-cs"/>
              </a:rPr>
              <a:t> 2021 </a:t>
            </a:r>
            <a:r>
              <a:rPr kumimoji="0" lang="en-GB" sz="3600" b="0" i="0" u="none" strike="noStrike" kern="1200" cap="none" spc="0" normalizeH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+mn-cs"/>
              </a:rPr>
              <a:t>69% of refugees </a:t>
            </a:r>
            <a:r>
              <a:rPr kumimoji="0" lang="en-GB" sz="3600" b="0" i="0" u="none" strike="noStrike" kern="1200" cap="none" spc="0" normalizeH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+mn-cs"/>
              </a:rPr>
              <a:t>came from just five countries.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baseline="0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algn="ctr" defTabSz="457200">
              <a:defRPr/>
            </a:pPr>
            <a:r>
              <a:rPr lang="en-GB" sz="36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In 2021 </a:t>
            </a:r>
            <a:r>
              <a:rPr lang="en-GB" sz="36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38% of refugees </a:t>
            </a:r>
            <a:r>
              <a:rPr lang="en-GB" sz="36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were hosted in five countries.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anose="00000A00000000000000" charset="0"/>
              <a:ea typeface="Colby StBlk" panose="00000A00000000000000" charset="0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CAECF6-DFA1-CE75-27C3-CA474E204C41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1441789273"/>
      </p:ext>
    </p:extLst>
  </p:cSld>
  <p:clrMapOvr>
    <a:masterClrMapping/>
  </p:clrMapOvr>
  <p:transition spd="med" advClick="0" advTm="8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77969" y="2117449"/>
            <a:ext cx="77880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Arial" charset="0"/>
              </a:rPr>
              <a:t>In 2011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Arial" charset="0"/>
              </a:rPr>
              <a:t>16 million</a:t>
            </a:r>
            <a:r>
              <a:rPr kumimoji="0" lang="en-GB" sz="3600" b="0" i="0" u="none" strike="noStrike" kern="1200" cap="none" spc="0" normalizeH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Arial" charset="0"/>
              </a:rPr>
              <a:t>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Arial" charset="0"/>
              </a:rPr>
              <a:t>people fled from their homes in Syria.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srgbClr val="A1CA5E"/>
              </a:solidFill>
              <a:latin typeface="Colby StBlk" panose="00000A00000000000000" charset="0"/>
              <a:ea typeface="Colby StBlk" panose="00000A00000000000000" charset="0"/>
              <a:cs typeface="Arial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noProof="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  <a:cs typeface="Arial" charset="0"/>
              </a:rPr>
              <a:t>In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Arial" charset="0"/>
              </a:rPr>
              <a:t> 2022 there were</a:t>
            </a:r>
            <a:r>
              <a:rPr lang="en-GB" sz="36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  <a:cs typeface="Arial" charset="0"/>
              </a:rPr>
              <a:t> over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Arial" charset="0"/>
              </a:rPr>
              <a:t>5 million </a:t>
            </a:r>
            <a:r>
              <a:rPr lang="en-GB" sz="36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  <a:cs typeface="Arial" charset="0"/>
              </a:rPr>
              <a:t>Syrian refugees living in neighbouring countries.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A1CA5E"/>
              </a:solidFill>
              <a:effectLst/>
              <a:uLnTx/>
              <a:uFillTx/>
              <a:latin typeface="Colby StBlk" panose="00000A00000000000000" charset="0"/>
              <a:ea typeface="Colby StBlk" panose="00000A00000000000000" charset="0"/>
              <a:cs typeface="Arial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513EA-046E-FA8E-7853-2DC4E21E8FDA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3736973291"/>
      </p:ext>
    </p:extLst>
  </p:cSld>
  <p:clrMapOvr>
    <a:masterClrMapping/>
  </p:clrMapOvr>
  <p:transition spd="med" advClick="0" advTm="8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7FA1F0-84FD-D4F7-F1E1-CA8D164895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58102"/>
            <a:ext cx="9141714" cy="6099898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1513EA-046E-FA8E-7853-2DC4E21E8FDA}"/>
              </a:ext>
            </a:extLst>
          </p:cNvPr>
          <p:cNvSpPr txBox="1"/>
          <p:nvPr/>
        </p:nvSpPr>
        <p:spPr>
          <a:xfrm>
            <a:off x="228600" y="208244"/>
            <a:ext cx="4299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SCIAF</a:t>
            </a:r>
          </a:p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Refugee Crisis</a:t>
            </a:r>
          </a:p>
        </p:txBody>
      </p:sp>
    </p:spTree>
    <p:extLst>
      <p:ext uri="{BB962C8B-B14F-4D97-AF65-F5344CB8AC3E}">
        <p14:creationId xmlns:p14="http://schemas.microsoft.com/office/powerpoint/2010/main" val="3956706818"/>
      </p:ext>
    </p:extLst>
  </p:cSld>
  <p:clrMapOvr>
    <a:masterClrMapping/>
  </p:clrMapOvr>
  <p:transition spd="med" advClick="0" advTm="8000">
    <p:fade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E33557131E0F4E9C559E7985A5D466" ma:contentTypeVersion="14" ma:contentTypeDescription="Create a new document." ma:contentTypeScope="" ma:versionID="66394adc1ef43dbe99fb4568a487ae66">
  <xsd:schema xmlns:xsd="http://www.w3.org/2001/XMLSchema" xmlns:xs="http://www.w3.org/2001/XMLSchema" xmlns:p="http://schemas.microsoft.com/office/2006/metadata/properties" xmlns:ns3="8a85751e-8a6e-426b-9b46-e950c15a4d7e" xmlns:ns4="a082e9d2-b095-487d-b169-bfc3ea0b7fd6" targetNamespace="http://schemas.microsoft.com/office/2006/metadata/properties" ma:root="true" ma:fieldsID="16301ae2e2afaee8ba44d23eeb572641" ns3:_="" ns4:_="">
    <xsd:import namespace="8a85751e-8a6e-426b-9b46-e950c15a4d7e"/>
    <xsd:import namespace="a082e9d2-b095-487d-b169-bfc3ea0b7fd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85751e-8a6e-426b-9b46-e950c15a4d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82e9d2-b095-487d-b169-bfc3ea0b7fd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5C6973-73C9-4488-9A81-8B4CB6F063A2}">
  <ds:schemaRefs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a082e9d2-b095-487d-b169-bfc3ea0b7fd6"/>
    <ds:schemaRef ds:uri="http://purl.org/dc/terms/"/>
    <ds:schemaRef ds:uri="http://schemas.microsoft.com/office/2006/documentManagement/types"/>
    <ds:schemaRef ds:uri="http://schemas.microsoft.com/office/infopath/2007/PartnerControls"/>
    <ds:schemaRef ds:uri="8a85751e-8a6e-426b-9b46-e950c15a4d7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79BB468-4F16-4AB8-920B-E8CA978FA2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1119C3-0ADE-4965-BC1E-8E46653E47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a85751e-8a6e-426b-9b46-e950c15a4d7e"/>
    <ds:schemaRef ds:uri="a082e9d2-b095-487d-b169-bfc3ea0b7f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492</TotalTime>
  <Words>402</Words>
  <Application>Microsoft Macintosh PowerPoint</Application>
  <PresentationFormat>On-screen Show (4:3)</PresentationFormat>
  <Paragraphs>93</Paragraphs>
  <Slides>19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Colby StBlk</vt:lpstr>
      <vt:lpstr>Calibri Light</vt:lpstr>
      <vt:lpstr>Rubik</vt:lpstr>
      <vt:lpstr>Calibri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Booker</dc:creator>
  <cp:lastModifiedBy>Iain Lindsay</cp:lastModifiedBy>
  <cp:revision>54</cp:revision>
  <dcterms:created xsi:type="dcterms:W3CDTF">2019-05-22T11:19:58Z</dcterms:created>
  <dcterms:modified xsi:type="dcterms:W3CDTF">2022-08-29T15:05:30Z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0x0101006FE33557131E0F4E9C559E7985A5D466</vt:lpwstr>
  </property>
</Properties>
</file>