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17"/>
  </p:notesMasterIdLst>
  <p:handoutMasterIdLst>
    <p:handoutMasterId r:id="rId18"/>
  </p:handoutMasterIdLst>
  <p:sldIdLst>
    <p:sldId id="283" r:id="rId5"/>
    <p:sldId id="312" r:id="rId6"/>
    <p:sldId id="322" r:id="rId7"/>
    <p:sldId id="320" r:id="rId8"/>
    <p:sldId id="321" r:id="rId9"/>
    <p:sldId id="325" r:id="rId10"/>
    <p:sldId id="326" r:id="rId11"/>
    <p:sldId id="324" r:id="rId12"/>
    <p:sldId id="328" r:id="rId13"/>
    <p:sldId id="329" r:id="rId14"/>
    <p:sldId id="331" r:id="rId15"/>
    <p:sldId id="332" r:id="rId16"/>
  </p:sldIdLst>
  <p:sldSz cx="9144000" cy="6858000" type="screen4x3"/>
  <p:notesSz cx="6797675" cy="9926638"/>
  <p:embeddedFontLst>
    <p:embeddedFont>
      <p:font typeface="Colby StBlk" pitchFamily="2" charset="77"/>
      <p:bold r:id="rId19"/>
    </p:embeddedFont>
    <p:embeddedFont>
      <p:font typeface="Rubik" pitchFamily="2" charset="-79"/>
      <p:regular r:id="rId20"/>
      <p:bold r:id="rId21"/>
      <p:italic r:id="rId22"/>
      <p:boldItalic r:id="rId23"/>
    </p:embeddedFont>
  </p:embeddedFontLst>
  <p:defaultTextStyle>
    <a:defPPr>
      <a:defRPr lang="en-GB"/>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375A"/>
    <a:srgbClr val="B3CE4C"/>
    <a:srgbClr val="A7D500"/>
    <a:srgbClr val="3A5382"/>
    <a:srgbClr val="00BBDC"/>
    <a:srgbClr val="FF7F00"/>
    <a:srgbClr val="C76300"/>
    <a:srgbClr val="313193"/>
    <a:srgbClr val="2C2C84"/>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33" autoAdjust="0"/>
    <p:restoredTop sz="97278" autoAdjust="0"/>
  </p:normalViewPr>
  <p:slideViewPr>
    <p:cSldViewPr snapToGrid="0">
      <p:cViewPr varScale="1">
        <p:scale>
          <a:sx n="124" d="100"/>
          <a:sy n="124" d="100"/>
        </p:scale>
        <p:origin x="1912" y="16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5.fntdata"/><Relationship Id="rId10" Type="http://schemas.openxmlformats.org/officeDocument/2006/relationships/slide" Target="slides/slide6.xml"/><Relationship Id="rId19" Type="http://schemas.openxmlformats.org/officeDocument/2006/relationships/font" Target="fonts/font1.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atin typeface="Arial" panose="020B0604020202020204" pitchFamily="34" charset="0"/>
                <a:cs typeface="Arial" panose="020B0604020202020204" pitchFamily="34" charset="0"/>
              </a:defRPr>
            </a:lvl1pPr>
          </a:lstStyle>
          <a:p>
            <a:pPr>
              <a:defRPr/>
            </a:pPr>
            <a:endParaRPr lang="en-GB"/>
          </a:p>
        </p:txBody>
      </p:sp>
      <p:sp>
        <p:nvSpPr>
          <p:cNvPr id="3" name="Date Placeholder 2"/>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atin typeface="Arial" panose="020B0604020202020204" pitchFamily="34" charset="0"/>
                <a:cs typeface="Arial" panose="020B0604020202020204" pitchFamily="34" charset="0"/>
              </a:defRPr>
            </a:lvl1pPr>
          </a:lstStyle>
          <a:p>
            <a:pPr>
              <a:defRPr/>
            </a:pPr>
            <a:fld id="{45BC9B5E-8701-4AA0-ABEA-6827664B6B59}" type="datetimeFigureOut">
              <a:rPr lang="en-GB"/>
              <a:pPr>
                <a:defRPr/>
              </a:pPr>
              <a:t>29/08/2022</a:t>
            </a:fld>
            <a:endParaRPr lang="en-GB"/>
          </a:p>
        </p:txBody>
      </p:sp>
      <p:sp>
        <p:nvSpPr>
          <p:cNvPr id="4" name="Footer Placeholder 3"/>
          <p:cNvSpPr>
            <a:spLocks noGrp="1"/>
          </p:cNvSpPr>
          <p:nvPr>
            <p:ph type="ftr" sz="quarter" idx="2"/>
          </p:nvPr>
        </p:nvSpPr>
        <p:spPr>
          <a:xfrm>
            <a:off x="0" y="9428163"/>
            <a:ext cx="2946400" cy="498475"/>
          </a:xfrm>
          <a:prstGeom prst="rect">
            <a:avLst/>
          </a:prstGeom>
        </p:spPr>
        <p:txBody>
          <a:bodyPr vert="horz" lIns="91440" tIns="45720" rIns="91440" bIns="45720" rtlCol="0" anchor="b"/>
          <a:lstStyle>
            <a:lvl1pPr algn="l">
              <a:defRPr sz="1200">
                <a:latin typeface="Arial" panose="020B0604020202020204" pitchFamily="34" charset="0"/>
                <a:cs typeface="Arial" panose="020B0604020202020204" pitchFamily="34" charset="0"/>
              </a:defRPr>
            </a:lvl1pPr>
          </a:lstStyle>
          <a:p>
            <a:pPr>
              <a:defRPr/>
            </a:pPr>
            <a:endParaRPr lang="en-GB"/>
          </a:p>
        </p:txBody>
      </p:sp>
      <p:sp>
        <p:nvSpPr>
          <p:cNvPr id="5" name="Slide Number Placeholder 4"/>
          <p:cNvSpPr>
            <a:spLocks noGrp="1"/>
          </p:cNvSpPr>
          <p:nvPr>
            <p:ph type="sldNum" sz="quarter" idx="3"/>
          </p:nvPr>
        </p:nvSpPr>
        <p:spPr>
          <a:xfrm>
            <a:off x="3849688" y="9428163"/>
            <a:ext cx="2946400" cy="498475"/>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F3D77B8E-0DF4-453C-8C03-7F10D9936EB4}" type="slidenum">
              <a:rPr lang="en-GB" altLang="en-US"/>
              <a:pPr>
                <a:defRPr/>
              </a:pPr>
              <a:t>‹#›</a:t>
            </a:fld>
            <a:endParaRPr lang="en-GB" altLang="en-US"/>
          </a:p>
        </p:txBody>
      </p:sp>
    </p:spTree>
    <p:extLst>
      <p:ext uri="{BB962C8B-B14F-4D97-AF65-F5344CB8AC3E}">
        <p14:creationId xmlns:p14="http://schemas.microsoft.com/office/powerpoint/2010/main" val="38357699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6400" cy="496888"/>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cs typeface="Arial" charset="0"/>
              </a:defRPr>
            </a:lvl1pPr>
          </a:lstStyle>
          <a:p>
            <a:pPr>
              <a:defRPr/>
            </a:pPr>
            <a:endParaRPr lang="en-GB"/>
          </a:p>
        </p:txBody>
      </p:sp>
      <p:sp>
        <p:nvSpPr>
          <p:cNvPr id="3075" name="Rectangle 3"/>
          <p:cNvSpPr>
            <a:spLocks noGrp="1" noChangeArrowheads="1"/>
          </p:cNvSpPr>
          <p:nvPr>
            <p:ph type="dt" idx="1"/>
          </p:nvPr>
        </p:nvSpPr>
        <p:spPr bwMode="auto">
          <a:xfrm>
            <a:off x="3849688" y="0"/>
            <a:ext cx="2946400" cy="496888"/>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Arial" charset="0"/>
              </a:defRPr>
            </a:lvl1pPr>
          </a:lstStyle>
          <a:p>
            <a:pPr>
              <a:defRPr/>
            </a:pPr>
            <a:endParaRPr lang="en-GB"/>
          </a:p>
        </p:txBody>
      </p:sp>
      <p:sp>
        <p:nvSpPr>
          <p:cNvPr id="25604"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79450" y="4714875"/>
            <a:ext cx="5438775" cy="4467225"/>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078" name="Rectangle 6"/>
          <p:cNvSpPr>
            <a:spLocks noGrp="1" noChangeArrowheads="1"/>
          </p:cNvSpPr>
          <p:nvPr>
            <p:ph type="ftr" sz="quarter" idx="4"/>
          </p:nvPr>
        </p:nvSpPr>
        <p:spPr bwMode="auto">
          <a:xfrm>
            <a:off x="0" y="9428163"/>
            <a:ext cx="2946400" cy="496887"/>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Arial" charset="0"/>
              </a:defRPr>
            </a:lvl1pPr>
          </a:lstStyle>
          <a:p>
            <a:pPr>
              <a:defRPr/>
            </a:pPr>
            <a:endParaRPr lang="en-GB"/>
          </a:p>
        </p:txBody>
      </p:sp>
      <p:sp>
        <p:nvSpPr>
          <p:cNvPr id="3079" name="Rectangle 7"/>
          <p:cNvSpPr>
            <a:spLocks noGrp="1" noChangeArrowheads="1"/>
          </p:cNvSpPr>
          <p:nvPr>
            <p:ph type="sldNum" sz="quarter" idx="5"/>
          </p:nvPr>
        </p:nvSpPr>
        <p:spPr bwMode="auto">
          <a:xfrm>
            <a:off x="3849688" y="9428163"/>
            <a:ext cx="2946400" cy="496887"/>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7DA73F6-06B8-40D7-A614-45CDBF63423E}" type="slidenum">
              <a:rPr lang="en-GB" altLang="en-US"/>
              <a:pPr>
                <a:defRPr/>
              </a:pPr>
              <a:t>‹#›</a:t>
            </a:fld>
            <a:endParaRPr lang="en-GB" altLang="en-US"/>
          </a:p>
        </p:txBody>
      </p:sp>
    </p:spTree>
    <p:extLst>
      <p:ext uri="{BB962C8B-B14F-4D97-AF65-F5344CB8AC3E}">
        <p14:creationId xmlns:p14="http://schemas.microsoft.com/office/powerpoint/2010/main" val="4278711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2662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C5DBDB41-48C3-4329-87B2-069E6BE16147}" type="slidenum">
              <a:rPr lang="en-GB" altLang="en-US" smtClean="0"/>
              <a:pPr/>
              <a:t>1</a:t>
            </a:fld>
            <a:endParaRPr lang="en-GB" altLang="en-US"/>
          </a:p>
        </p:txBody>
      </p:sp>
    </p:spTree>
    <p:extLst>
      <p:ext uri="{BB962C8B-B14F-4D97-AF65-F5344CB8AC3E}">
        <p14:creationId xmlns:p14="http://schemas.microsoft.com/office/powerpoint/2010/main" val="8275329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Our Father, who art in Heaven, hallowed be Thy name; Thy kingdom come, Thy will be done on earth, as it is in heaven. Give us this day our daily bread; and forgive us our trespasses as we forgive those who trespass against us. And lead us not into temptation but deliver us from evil. Amen.</a:t>
            </a:r>
            <a:endParaRPr lang="en-AU" altLang="en-US" dirty="0"/>
          </a:p>
          <a:p>
            <a:endParaRPr lang="en-AU" dirty="0"/>
          </a:p>
          <a:p>
            <a:r>
              <a:rPr lang="en-AU" dirty="0"/>
              <a:t>Child in Nepal</a:t>
            </a:r>
            <a:r>
              <a:rPr lang="en-AU" baseline="0" dirty="0"/>
              <a:t> after the earthquake.</a:t>
            </a:r>
            <a:r>
              <a:rPr lang="en-AU" dirty="0"/>
              <a:t> </a:t>
            </a:r>
          </a:p>
          <a:p>
            <a:r>
              <a:rPr lang="en-AU" b="1" dirty="0"/>
              <a:t>Credit: </a:t>
            </a:r>
            <a:r>
              <a:rPr lang="en-AU" dirty="0"/>
              <a:t>Stephen </a:t>
            </a:r>
            <a:r>
              <a:rPr lang="en-AU" dirty="0" err="1"/>
              <a:t>Kadlec</a:t>
            </a:r>
            <a:r>
              <a:rPr lang="en-AU" dirty="0"/>
              <a:t>, Caritas Australia</a:t>
            </a:r>
          </a:p>
          <a:p>
            <a:endParaRPr lang="en-GB" dirty="0"/>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10</a:t>
            </a:fld>
            <a:endParaRPr lang="en-GB" altLang="en-US"/>
          </a:p>
        </p:txBody>
      </p:sp>
    </p:spTree>
    <p:extLst>
      <p:ext uri="{BB962C8B-B14F-4D97-AF65-F5344CB8AC3E}">
        <p14:creationId xmlns:p14="http://schemas.microsoft.com/office/powerpoint/2010/main" val="20819133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Our Father, who art in Heaven, hallowed be Thy name; Thy kingdom come, Thy will be done on earth, as it is in heaven. Give us this day our daily bread; and forgive us our trespasses as we forgive those who trespass against us. And lead us not into temptation but deliver us from evil. Amen.</a:t>
            </a:r>
            <a:endParaRPr lang="en-AU" altLang="en-US" dirty="0"/>
          </a:p>
          <a:p>
            <a:endParaRPr lang="en-AU" dirty="0"/>
          </a:p>
          <a:p>
            <a:r>
              <a:rPr lang="en-AU" dirty="0"/>
              <a:t>Syrian refugee child</a:t>
            </a:r>
            <a:r>
              <a:rPr lang="en-AU" baseline="0" dirty="0"/>
              <a:t> in Lebanon.</a:t>
            </a:r>
            <a:endParaRPr lang="en-AU" dirty="0"/>
          </a:p>
          <a:p>
            <a:r>
              <a:rPr lang="en-AU" b="1" dirty="0"/>
              <a:t>Credit: </a:t>
            </a:r>
            <a:r>
              <a:rPr lang="en-AU" dirty="0"/>
              <a:t>Caritas International</a:t>
            </a:r>
          </a:p>
          <a:p>
            <a:endParaRPr lang="en-GB" dirty="0"/>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11</a:t>
            </a:fld>
            <a:endParaRPr lang="en-GB" altLang="en-US"/>
          </a:p>
        </p:txBody>
      </p:sp>
    </p:spTree>
    <p:extLst>
      <p:ext uri="{BB962C8B-B14F-4D97-AF65-F5344CB8AC3E}">
        <p14:creationId xmlns:p14="http://schemas.microsoft.com/office/powerpoint/2010/main" val="2497722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686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4266B18-BC24-4428-9E6D-679B018E440C}" type="slidenum">
              <a:rPr lang="en-GB" altLang="en-US" smtClean="0"/>
              <a:pPr/>
              <a:t>2</a:t>
            </a:fld>
            <a:endParaRPr lang="en-GB" altLang="en-US"/>
          </a:p>
        </p:txBody>
      </p:sp>
    </p:spTree>
    <p:extLst>
      <p:ext uri="{BB962C8B-B14F-4D97-AF65-F5344CB8AC3E}">
        <p14:creationId xmlns:p14="http://schemas.microsoft.com/office/powerpoint/2010/main" val="3012373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686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4266B18-BC24-4428-9E6D-679B018E440C}" type="slidenum">
              <a:rPr lang="en-GB" altLang="en-US" smtClean="0"/>
              <a:pPr/>
              <a:t>3</a:t>
            </a:fld>
            <a:endParaRPr lang="en-GB" altLang="en-US"/>
          </a:p>
        </p:txBody>
      </p:sp>
    </p:spTree>
    <p:extLst>
      <p:ext uri="{BB962C8B-B14F-4D97-AF65-F5344CB8AC3E}">
        <p14:creationId xmlns:p14="http://schemas.microsoft.com/office/powerpoint/2010/main" val="3919936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AU" altLang="en-US" dirty="0">
                <a:solidFill>
                  <a:schemeClr val="bg1"/>
                </a:solidFill>
              </a:rPr>
              <a:t>Fr </a:t>
            </a:r>
            <a:r>
              <a:rPr lang="en-AU" altLang="en-US" dirty="0" err="1">
                <a:solidFill>
                  <a:schemeClr val="bg1"/>
                </a:solidFill>
              </a:rPr>
              <a:t>Papila</a:t>
            </a:r>
            <a:r>
              <a:rPr lang="en-AU" altLang="en-US" dirty="0">
                <a:solidFill>
                  <a:schemeClr val="bg1"/>
                </a:solidFill>
              </a:rPr>
              <a:t> Tonga in the damaged church of St John the Apostle, </a:t>
            </a:r>
            <a:r>
              <a:rPr lang="en-AU" altLang="en-US" dirty="0" err="1">
                <a:solidFill>
                  <a:schemeClr val="bg1"/>
                </a:solidFill>
              </a:rPr>
              <a:t>Natovi</a:t>
            </a:r>
            <a:r>
              <a:rPr lang="en-AU" altLang="en-US" dirty="0">
                <a:solidFill>
                  <a:schemeClr val="bg1"/>
                </a:solidFill>
              </a:rPr>
              <a:t>, Fiji after Cyclone Winston. </a:t>
            </a:r>
          </a:p>
          <a:p>
            <a:pPr>
              <a:spcBef>
                <a:spcPct val="0"/>
              </a:spcBef>
            </a:pPr>
            <a:r>
              <a:rPr lang="en-AU" altLang="en-US" b="1" dirty="0">
                <a:solidFill>
                  <a:schemeClr val="bg1"/>
                </a:solidFill>
              </a:rPr>
              <a:t>Credit: </a:t>
            </a:r>
            <a:r>
              <a:rPr lang="en-AU" altLang="en-US" dirty="0">
                <a:solidFill>
                  <a:schemeClr val="bg1"/>
                </a:solidFill>
              </a:rPr>
              <a:t>Caritas Australia. </a:t>
            </a:r>
          </a:p>
          <a:p>
            <a:endParaRPr lang="en-AU" dirty="0"/>
          </a:p>
          <a:p>
            <a:endParaRPr lang="en-GB" dirty="0"/>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4</a:t>
            </a:fld>
            <a:endParaRPr lang="en-GB" altLang="en-US"/>
          </a:p>
        </p:txBody>
      </p:sp>
    </p:spTree>
    <p:extLst>
      <p:ext uri="{BB962C8B-B14F-4D97-AF65-F5344CB8AC3E}">
        <p14:creationId xmlns:p14="http://schemas.microsoft.com/office/powerpoint/2010/main" val="1517725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AU" dirty="0"/>
              <a:t>Our Father, who art in Heaven, hallowed be Thy name; Thy kingdom come, Thy will be done on earth, as it is in heaven. Give us this day our daily bread; and forgive us our trespasses as we forgive those who trespass against us. And lead us not into temptation but deliver us from evil. Amen.</a:t>
            </a:r>
          </a:p>
          <a:p>
            <a:pPr eaLnBrk="1" hangingPunct="1">
              <a:spcBef>
                <a:spcPct val="0"/>
              </a:spcBef>
            </a:pPr>
            <a:endParaRPr lang="en-AU" altLang="en-US" dirty="0"/>
          </a:p>
          <a:p>
            <a:r>
              <a:rPr lang="en-GB" dirty="0"/>
              <a:t>Families sleeping</a:t>
            </a:r>
            <a:r>
              <a:rPr lang="en-GB" baseline="0" dirty="0"/>
              <a:t> in a church hall after the flooding in Mozambique </a:t>
            </a:r>
          </a:p>
          <a:p>
            <a:r>
              <a:rPr lang="en-GB" baseline="0" dirty="0"/>
              <a:t>Credit: Caritas International</a:t>
            </a:r>
            <a:endParaRPr lang="en-GB" dirty="0"/>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5</a:t>
            </a:fld>
            <a:endParaRPr lang="en-GB" altLang="en-US"/>
          </a:p>
        </p:txBody>
      </p:sp>
    </p:spTree>
    <p:extLst>
      <p:ext uri="{BB962C8B-B14F-4D97-AF65-F5344CB8AC3E}">
        <p14:creationId xmlns:p14="http://schemas.microsoft.com/office/powerpoint/2010/main" val="338205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Our Father, who art in Heaven, hallowed be Thy name; Thy kingdom come, Thy will be done on earth, as it is in heaven. Give us this day our daily bread; and forgive us our trespasses as we forgive those who trespass against us. And lead us not into temptation but deliver us from evil. Amen.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AU" sz="1200" b="0" i="0" u="none" strike="noStrike" kern="1200" dirty="0">
              <a:solidFill>
                <a:schemeClr val="tx1"/>
              </a:solidFill>
              <a:effectLst/>
              <a:latin typeface="Arial" charset="0"/>
              <a:ea typeface="+mn-ea"/>
              <a:cs typeface="Arial" charset="0"/>
            </a:endParaRPr>
          </a:p>
          <a:p>
            <a:r>
              <a:rPr lang="en-GB" dirty="0"/>
              <a:t>Families are rescued</a:t>
            </a:r>
            <a:r>
              <a:rPr lang="en-GB" baseline="0" dirty="0"/>
              <a:t> from the flood water in Kerala, India</a:t>
            </a:r>
          </a:p>
          <a:p>
            <a:r>
              <a:rPr lang="en-GB" baseline="0" dirty="0"/>
              <a:t>Credit: Caritas international </a:t>
            </a: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AU" sz="1200" b="0" i="0" u="none" strike="noStrike" kern="1200" dirty="0">
              <a:solidFill>
                <a:schemeClr val="tx1"/>
              </a:solidFill>
              <a:effectLst/>
              <a:latin typeface="Arial" charset="0"/>
              <a:ea typeface="+mn-ea"/>
              <a:cs typeface="Arial" charset="0"/>
            </a:endParaRPr>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6</a:t>
            </a:fld>
            <a:endParaRPr lang="en-GB" altLang="en-US"/>
          </a:p>
        </p:txBody>
      </p:sp>
    </p:spTree>
    <p:extLst>
      <p:ext uri="{BB962C8B-B14F-4D97-AF65-F5344CB8AC3E}">
        <p14:creationId xmlns:p14="http://schemas.microsoft.com/office/powerpoint/2010/main" val="4122568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Our Father, who art in Heaven, hallowed be Thy name; Thy kingdom come, Thy will be done on earth, as it is in heaven. Give us this day our daily bread; and forgive us our trespasses as we forgive those who trespass against us. And lead us not into temptation but deliver us from evil. Amen.</a:t>
            </a:r>
            <a:endParaRPr lang="en-AU" sz="1200" b="0" i="0" u="none" strike="noStrike" kern="1200" dirty="0">
              <a:solidFill>
                <a:schemeClr val="tx1"/>
              </a:solidFill>
              <a:effectLst/>
              <a:latin typeface="Arial" charset="0"/>
              <a:ea typeface="+mn-ea"/>
              <a:cs typeface="Arial" charset="0"/>
            </a:endParaRPr>
          </a:p>
          <a:p>
            <a:endParaRPr lang="en-AU" sz="1200" b="0" i="0" u="none" strike="noStrike" kern="1200" dirty="0">
              <a:solidFill>
                <a:schemeClr val="tx1"/>
              </a:solidFill>
              <a:effectLst/>
              <a:latin typeface="Arial" charset="0"/>
              <a:ea typeface="+mn-ea"/>
              <a:cs typeface="Arial" charset="0"/>
            </a:endParaRPr>
          </a:p>
          <a:p>
            <a:r>
              <a:rPr lang="en-GB" dirty="0"/>
              <a:t>Aftermath</a:t>
            </a:r>
            <a:r>
              <a:rPr lang="en-GB" baseline="0" dirty="0"/>
              <a:t> of the Indonesian earthquake and tsunami</a:t>
            </a:r>
          </a:p>
          <a:p>
            <a:r>
              <a:rPr lang="en-GB" b="1" baseline="0" dirty="0"/>
              <a:t>Credit: </a:t>
            </a:r>
            <a:r>
              <a:rPr lang="en-GB" baseline="0" dirty="0"/>
              <a:t>Caritas International </a:t>
            </a:r>
            <a:endParaRPr lang="en-GB" dirty="0"/>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7</a:t>
            </a:fld>
            <a:endParaRPr lang="en-GB" altLang="en-US"/>
          </a:p>
        </p:txBody>
      </p:sp>
    </p:spTree>
    <p:extLst>
      <p:ext uri="{BB962C8B-B14F-4D97-AF65-F5344CB8AC3E}">
        <p14:creationId xmlns:p14="http://schemas.microsoft.com/office/powerpoint/2010/main" val="10536252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Our Father, who art in Heaven, hallowed be Thy name; Thy kingdom come, Thy will be done on earth, as it is in heaven. Give us this day our daily bread; and forgive us our trespasses as we forgive those who trespass against us. And lead us not into temptation but deliver us from evil. Amen.</a:t>
            </a:r>
            <a:endParaRPr lang="en-AU" altLang="en-US" dirty="0"/>
          </a:p>
          <a:p>
            <a:endParaRPr lang="en-AU" dirty="0"/>
          </a:p>
          <a:p>
            <a:r>
              <a:rPr lang="en-AU" dirty="0"/>
              <a:t>Children in Nepal praying at school following the Nepal earthquake. </a:t>
            </a:r>
          </a:p>
          <a:p>
            <a:r>
              <a:rPr lang="en-AU" b="1" dirty="0"/>
              <a:t>Credit: </a:t>
            </a:r>
            <a:r>
              <a:rPr lang="en-AU" dirty="0"/>
              <a:t>Ben White, CAFOD</a:t>
            </a:r>
          </a:p>
          <a:p>
            <a:endParaRPr lang="en-US" altLang="en-US" dirty="0"/>
          </a:p>
        </p:txBody>
      </p:sp>
      <p:sp>
        <p:nvSpPr>
          <p:cNvPr id="3686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4266B18-BC24-4428-9E6D-679B018E440C}" type="slidenum">
              <a:rPr lang="en-GB" altLang="en-US" smtClean="0"/>
              <a:pPr/>
              <a:t>8</a:t>
            </a:fld>
            <a:endParaRPr lang="en-GB" altLang="en-US"/>
          </a:p>
        </p:txBody>
      </p:sp>
    </p:spTree>
    <p:extLst>
      <p:ext uri="{BB962C8B-B14F-4D97-AF65-F5344CB8AC3E}">
        <p14:creationId xmlns:p14="http://schemas.microsoft.com/office/powerpoint/2010/main" val="1220738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Our Father, who art in Heaven, hallowed be Thy name; Thy kingdom come, Thy will be done on earth, as it is in heaven. Give us this day our daily bread; and forgive us our trespasses as we forgive those who trespass against us. And lead us not into temptation but deliver us from evil. Amen.</a:t>
            </a:r>
            <a:endParaRPr lang="en-AU" sz="1200" b="0" i="0" u="none" strike="noStrike" kern="1200" dirty="0">
              <a:solidFill>
                <a:schemeClr val="tx1"/>
              </a:solidFill>
              <a:effectLst/>
              <a:latin typeface="Arial" charset="0"/>
              <a:ea typeface="+mn-ea"/>
              <a:cs typeface="Arial" charset="0"/>
            </a:endParaRPr>
          </a:p>
          <a:p>
            <a:endParaRPr lang="en-AU" sz="1200" b="0" i="0" u="none" strike="noStrike" kern="1200" dirty="0">
              <a:solidFill>
                <a:schemeClr val="tx1"/>
              </a:solidFill>
              <a:effectLst/>
              <a:latin typeface="Arial" charset="0"/>
              <a:ea typeface="+mn-ea"/>
              <a:cs typeface="Arial" charset="0"/>
            </a:endParaRPr>
          </a:p>
          <a:p>
            <a:r>
              <a:rPr lang="en-AU" dirty="0"/>
              <a:t>Child in </a:t>
            </a:r>
            <a:r>
              <a:rPr lang="en-AU" dirty="0" err="1"/>
              <a:t>Gokwe</a:t>
            </a:r>
            <a:r>
              <a:rPr lang="en-AU" dirty="0"/>
              <a:t>, Zimbabwe after the flooding</a:t>
            </a:r>
          </a:p>
          <a:p>
            <a:r>
              <a:rPr lang="en-AU" b="1" dirty="0"/>
              <a:t>Credit: </a:t>
            </a:r>
            <a:r>
              <a:rPr lang="en-AU" dirty="0"/>
              <a:t>Isabel </a:t>
            </a:r>
            <a:r>
              <a:rPr lang="en-AU" dirty="0" err="1"/>
              <a:t>Corthier</a:t>
            </a:r>
            <a:r>
              <a:rPr lang="en-AU" dirty="0"/>
              <a:t> Caritas Internationalis</a:t>
            </a:r>
          </a:p>
          <a:p>
            <a:endParaRPr lang="en-GB" dirty="0"/>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9</a:t>
            </a:fld>
            <a:endParaRPr lang="en-GB" altLang="en-US"/>
          </a:p>
        </p:txBody>
      </p:sp>
    </p:spTree>
    <p:extLst>
      <p:ext uri="{BB962C8B-B14F-4D97-AF65-F5344CB8AC3E}">
        <p14:creationId xmlns:p14="http://schemas.microsoft.com/office/powerpoint/2010/main" val="3386093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DE55E16-AC19-42C5-B98B-1627949D43C0}" type="slidenum">
              <a:rPr lang="en-GB" altLang="en-US"/>
              <a:pPr>
                <a:defRPr/>
              </a:pPr>
              <a:t>‹#›</a:t>
            </a:fld>
            <a:endParaRPr lang="en-GB" altLang="en-US"/>
          </a:p>
        </p:txBody>
      </p:sp>
    </p:spTree>
    <p:extLst>
      <p:ext uri="{BB962C8B-B14F-4D97-AF65-F5344CB8AC3E}">
        <p14:creationId xmlns:p14="http://schemas.microsoft.com/office/powerpoint/2010/main" val="36076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CE3322F-56ED-4733-AD9C-A07E686EE920}" type="slidenum">
              <a:rPr lang="en-GB" altLang="en-US"/>
              <a:pPr>
                <a:defRPr/>
              </a:pPr>
              <a:t>‹#›</a:t>
            </a:fld>
            <a:endParaRPr lang="en-GB" altLang="en-US"/>
          </a:p>
        </p:txBody>
      </p:sp>
    </p:spTree>
    <p:extLst>
      <p:ext uri="{BB962C8B-B14F-4D97-AF65-F5344CB8AC3E}">
        <p14:creationId xmlns:p14="http://schemas.microsoft.com/office/powerpoint/2010/main" val="1643860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261C0BE-0D14-41C9-9F31-97E29D24CDDA}" type="slidenum">
              <a:rPr lang="en-GB" altLang="en-US"/>
              <a:pPr>
                <a:defRPr/>
              </a:pPr>
              <a:t>‹#›</a:t>
            </a:fld>
            <a:endParaRPr lang="en-GB" altLang="en-US"/>
          </a:p>
        </p:txBody>
      </p:sp>
    </p:spTree>
    <p:extLst>
      <p:ext uri="{BB962C8B-B14F-4D97-AF65-F5344CB8AC3E}">
        <p14:creationId xmlns:p14="http://schemas.microsoft.com/office/powerpoint/2010/main" val="532524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97A93C67-1448-4838-AD37-8A0C9D481B9E}" type="slidenum">
              <a:rPr lang="en-GB" altLang="en-US"/>
              <a:pPr>
                <a:defRPr/>
              </a:pPr>
              <a:t>‹#›</a:t>
            </a:fld>
            <a:endParaRPr lang="en-GB" altLang="en-US"/>
          </a:p>
        </p:txBody>
      </p:sp>
    </p:spTree>
    <p:extLst>
      <p:ext uri="{BB962C8B-B14F-4D97-AF65-F5344CB8AC3E}">
        <p14:creationId xmlns:p14="http://schemas.microsoft.com/office/powerpoint/2010/main" val="3128774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191E12D-5E0A-4FD5-97B3-73115456E468}" type="slidenum">
              <a:rPr lang="en-GB" altLang="en-US"/>
              <a:pPr>
                <a:defRPr/>
              </a:pPr>
              <a:t>‹#›</a:t>
            </a:fld>
            <a:endParaRPr lang="en-GB" altLang="en-US"/>
          </a:p>
        </p:txBody>
      </p:sp>
    </p:spTree>
    <p:extLst>
      <p:ext uri="{BB962C8B-B14F-4D97-AF65-F5344CB8AC3E}">
        <p14:creationId xmlns:p14="http://schemas.microsoft.com/office/powerpoint/2010/main" val="3033309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B7136759-68A1-41F3-9565-1436494F7E2F}" type="slidenum">
              <a:rPr lang="en-GB" altLang="en-US"/>
              <a:pPr>
                <a:defRPr/>
              </a:pPr>
              <a:t>‹#›</a:t>
            </a:fld>
            <a:endParaRPr lang="en-GB" altLang="en-US"/>
          </a:p>
        </p:txBody>
      </p:sp>
    </p:spTree>
    <p:extLst>
      <p:ext uri="{BB962C8B-B14F-4D97-AF65-F5344CB8AC3E}">
        <p14:creationId xmlns:p14="http://schemas.microsoft.com/office/powerpoint/2010/main" val="2011732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92BE80F3-DD6C-4C4B-B293-031DA6F1772A}" type="slidenum">
              <a:rPr lang="en-GB" altLang="en-US"/>
              <a:pPr>
                <a:defRPr/>
              </a:pPr>
              <a:t>‹#›</a:t>
            </a:fld>
            <a:endParaRPr lang="en-GB" altLang="en-US"/>
          </a:p>
        </p:txBody>
      </p:sp>
    </p:spTree>
    <p:extLst>
      <p:ext uri="{BB962C8B-B14F-4D97-AF65-F5344CB8AC3E}">
        <p14:creationId xmlns:p14="http://schemas.microsoft.com/office/powerpoint/2010/main" val="366039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DF2F745B-4D1A-4438-A3ED-E241475761FE}" type="slidenum">
              <a:rPr lang="en-GB" altLang="en-US"/>
              <a:pPr>
                <a:defRPr/>
              </a:pPr>
              <a:t>‹#›</a:t>
            </a:fld>
            <a:endParaRPr lang="en-GB" altLang="en-US"/>
          </a:p>
        </p:txBody>
      </p:sp>
    </p:spTree>
    <p:extLst>
      <p:ext uri="{BB962C8B-B14F-4D97-AF65-F5344CB8AC3E}">
        <p14:creationId xmlns:p14="http://schemas.microsoft.com/office/powerpoint/2010/main" val="805989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21D30196-1191-4C6E-A270-09262F62C4EB}" type="slidenum">
              <a:rPr lang="en-GB" altLang="en-US"/>
              <a:pPr>
                <a:defRPr/>
              </a:pPr>
              <a:t>‹#›</a:t>
            </a:fld>
            <a:endParaRPr lang="en-GB" altLang="en-US"/>
          </a:p>
        </p:txBody>
      </p:sp>
    </p:spTree>
    <p:extLst>
      <p:ext uri="{BB962C8B-B14F-4D97-AF65-F5344CB8AC3E}">
        <p14:creationId xmlns:p14="http://schemas.microsoft.com/office/powerpoint/2010/main" val="581730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5303A9D4-7ECF-446E-BADD-7B99EE19645F}" type="slidenum">
              <a:rPr lang="en-GB" altLang="en-US"/>
              <a:pPr>
                <a:defRPr/>
              </a:pPr>
              <a:t>‹#›</a:t>
            </a:fld>
            <a:endParaRPr lang="en-GB" altLang="en-US"/>
          </a:p>
        </p:txBody>
      </p:sp>
    </p:spTree>
    <p:extLst>
      <p:ext uri="{BB962C8B-B14F-4D97-AF65-F5344CB8AC3E}">
        <p14:creationId xmlns:p14="http://schemas.microsoft.com/office/powerpoint/2010/main" val="2712827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827571D-0259-43AB-9BE9-797BC4A36930}" type="slidenum">
              <a:rPr lang="en-GB" altLang="en-US"/>
              <a:pPr>
                <a:defRPr/>
              </a:pPr>
              <a:t>‹#›</a:t>
            </a:fld>
            <a:endParaRPr lang="en-GB" altLang="en-US"/>
          </a:p>
        </p:txBody>
      </p:sp>
    </p:spTree>
    <p:extLst>
      <p:ext uri="{BB962C8B-B14F-4D97-AF65-F5344CB8AC3E}">
        <p14:creationId xmlns:p14="http://schemas.microsoft.com/office/powerpoint/2010/main" val="3631267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cs typeface="Arial" charset="0"/>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Arial" charset="0"/>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9FF799A2-B8C3-4C6B-9561-4E78D76397F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65354315-D80A-274C-C07A-5C77485B8A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4413" y="0"/>
            <a:ext cx="913517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608E9337-C62B-A2F0-419F-8F0BF7839F1F}"/>
              </a:ext>
            </a:extLst>
          </p:cNvPr>
          <p:cNvSpPr txBox="1"/>
          <p:nvPr/>
        </p:nvSpPr>
        <p:spPr>
          <a:xfrm>
            <a:off x="391886" y="4738379"/>
            <a:ext cx="4299857" cy="2000548"/>
          </a:xfrm>
          <a:prstGeom prst="rect">
            <a:avLst/>
          </a:prstGeom>
          <a:noFill/>
        </p:spPr>
        <p:txBody>
          <a:bodyPr wrap="square" rtlCol="0">
            <a:spAutoFit/>
          </a:bodyPr>
          <a:lstStyle/>
          <a:p>
            <a:r>
              <a:rPr lang="en-GB" sz="2700" b="1" dirty="0">
                <a:solidFill>
                  <a:schemeClr val="bg1"/>
                </a:solidFill>
                <a:latin typeface="Colby StBlk" pitchFamily="2" charset="77"/>
                <a:ea typeface="Colby StBlk" pitchFamily="2" charset="77"/>
              </a:rPr>
              <a:t>SCIAF</a:t>
            </a:r>
            <a:br>
              <a:rPr lang="en-GB" sz="2700" b="1" dirty="0">
                <a:solidFill>
                  <a:schemeClr val="bg1"/>
                </a:solidFill>
                <a:latin typeface="Colby StBlk" pitchFamily="2" charset="77"/>
                <a:ea typeface="Colby StBlk" pitchFamily="2" charset="77"/>
              </a:rPr>
            </a:br>
            <a:r>
              <a:rPr lang="en-GB" sz="2700" b="1" dirty="0">
                <a:solidFill>
                  <a:schemeClr val="bg1"/>
                </a:solidFill>
                <a:latin typeface="Colby StBlk" pitchFamily="2" charset="77"/>
                <a:ea typeface="Colby StBlk" pitchFamily="2" charset="77"/>
              </a:rPr>
              <a:t>Liturgy of hope </a:t>
            </a:r>
          </a:p>
          <a:p>
            <a:r>
              <a:rPr lang="en-GB" sz="2700" b="1" dirty="0">
                <a:solidFill>
                  <a:schemeClr val="bg1"/>
                </a:solidFill>
                <a:latin typeface="Colby StBlk" pitchFamily="2" charset="77"/>
                <a:ea typeface="Colby StBlk" pitchFamily="2" charset="77"/>
              </a:rPr>
              <a:t>in times of disaster</a:t>
            </a:r>
          </a:p>
          <a:p>
            <a:r>
              <a:rPr lang="en-GB" sz="1600" b="1" dirty="0">
                <a:solidFill>
                  <a:schemeClr val="bg1"/>
                </a:solidFill>
                <a:latin typeface="Colby StBlk" pitchFamily="2" charset="77"/>
                <a:ea typeface="Colby StBlk" pitchFamily="2" charset="77"/>
              </a:rPr>
              <a:t>August 2022</a:t>
            </a:r>
          </a:p>
          <a:p>
            <a:endParaRPr lang="en-GB" sz="2700" b="1" dirty="0">
              <a:solidFill>
                <a:schemeClr val="bg1"/>
              </a:solidFill>
              <a:latin typeface="Colby StBlk" pitchFamily="2" charset="77"/>
              <a:ea typeface="Colby StBlk" pitchFamily="2" charset="77"/>
            </a:endParaRPr>
          </a:p>
        </p:txBody>
      </p:sp>
      <p:pic>
        <p:nvPicPr>
          <p:cNvPr id="5" name="Picture 4">
            <a:extLst>
              <a:ext uri="{FF2B5EF4-FFF2-40B4-BE49-F238E27FC236}">
                <a16:creationId xmlns:a16="http://schemas.microsoft.com/office/drawing/2014/main" id="{6EB956EF-CC10-2F21-7033-80D6A5F2183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5">
            <a:extLst>
              <a:ext uri="{FF2B5EF4-FFF2-40B4-BE49-F238E27FC236}">
                <a16:creationId xmlns:a16="http://schemas.microsoft.com/office/drawing/2014/main" id="{D3C33A92-EE9B-2741-8DC9-37A0B66D77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0096" r="6567" b="11491"/>
          <a:stretch/>
        </p:blipFill>
        <p:spPr bwMode="auto">
          <a:xfrm>
            <a:off x="0" y="1219200"/>
            <a:ext cx="9144000" cy="5638800"/>
          </a:xfrm>
          <a:prstGeom prst="rect">
            <a:avLst/>
          </a:prstGeom>
          <a:noFill/>
          <a:ln>
            <a:noFill/>
          </a:ln>
          <a:effectLst/>
        </p:spPr>
      </p:pic>
      <p:sp>
        <p:nvSpPr>
          <p:cNvPr id="7" name="Rectangle 6">
            <a:extLst>
              <a:ext uri="{FF2B5EF4-FFF2-40B4-BE49-F238E27FC236}">
                <a16:creationId xmlns:a16="http://schemas.microsoft.com/office/drawing/2014/main" id="{CD1C1989-A392-A101-5154-4455540AA69E}"/>
              </a:ext>
            </a:extLst>
          </p:cNvPr>
          <p:cNvSpPr/>
          <p:nvPr/>
        </p:nvSpPr>
        <p:spPr>
          <a:xfrm>
            <a:off x="0" y="1012371"/>
            <a:ext cx="9144000" cy="5845629"/>
          </a:xfrm>
          <a:prstGeom prst="rect">
            <a:avLst/>
          </a:prstGeom>
          <a:solidFill>
            <a:srgbClr val="12375A">
              <a:alpha val="4965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FDC776BE-7A1D-8345-9C81-CE4EA12DF961}"/>
              </a:ext>
            </a:extLst>
          </p:cNvPr>
          <p:cNvSpPr txBox="1">
            <a:spLocks/>
          </p:cNvSpPr>
          <p:nvPr/>
        </p:nvSpPr>
        <p:spPr bwMode="auto">
          <a:xfrm>
            <a:off x="4729670" y="6161317"/>
            <a:ext cx="4198430" cy="470845"/>
          </a:xfrm>
          <a:prstGeom prst="rect">
            <a:avLst/>
          </a:prstGeom>
          <a:noFill/>
          <a:ln>
            <a:noFill/>
          </a:ln>
          <a:effectLst/>
        </p:spPr>
        <p:txBody>
          <a:bodyPr vert="horz" wrap="square" lIns="91440" tIns="45720" rIns="91440" bIns="45720" numCol="1" anchor="t" anchorCtr="0" compatLnSpc="1">
            <a:prstTxWarp prst="textNoShape">
              <a:avLst/>
            </a:prstTxWarp>
          </a:bodyPr>
          <a:lstStyle>
            <a:defPPr>
              <a:defRPr lang="en-GB"/>
            </a:defPPr>
            <a:lvl1pPr algn="ctr" rtl="0" eaLnBrk="1" fontAlgn="base" hangingPunct="1">
              <a:spcBef>
                <a:spcPct val="0"/>
              </a:spcBef>
              <a:spcAft>
                <a:spcPct val="0"/>
              </a:spcAft>
              <a:defRPr sz="1400"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a:r>
              <a:rPr lang="en-AU" sz="1000" dirty="0">
                <a:solidFill>
                  <a:schemeClr val="bg1"/>
                </a:solidFill>
                <a:latin typeface="Rubik" pitchFamily="2" charset="-79"/>
                <a:cs typeface="Rubik" pitchFamily="2" charset="-79"/>
              </a:rPr>
              <a:t>Child in Nepal after the earthquake. </a:t>
            </a:r>
          </a:p>
          <a:p>
            <a:pPr algn="r"/>
            <a:r>
              <a:rPr lang="en-AU" sz="1000" dirty="0">
                <a:solidFill>
                  <a:schemeClr val="bg1"/>
                </a:solidFill>
                <a:latin typeface="Rubik" pitchFamily="2" charset="-79"/>
                <a:cs typeface="Rubik" pitchFamily="2" charset="-79"/>
              </a:rPr>
              <a:t>Credit: Stephen </a:t>
            </a:r>
            <a:r>
              <a:rPr lang="en-AU" sz="1000" dirty="0" err="1">
                <a:solidFill>
                  <a:schemeClr val="bg1"/>
                </a:solidFill>
                <a:latin typeface="Rubik" pitchFamily="2" charset="-79"/>
                <a:cs typeface="Rubik" pitchFamily="2" charset="-79"/>
              </a:rPr>
              <a:t>Kadlec</a:t>
            </a:r>
            <a:r>
              <a:rPr lang="en-AU" sz="1000" dirty="0">
                <a:solidFill>
                  <a:schemeClr val="bg1"/>
                </a:solidFill>
                <a:latin typeface="Rubik" pitchFamily="2" charset="-79"/>
                <a:cs typeface="Rubik" pitchFamily="2" charset="-79"/>
              </a:rPr>
              <a:t>, Caritas Australia</a:t>
            </a:r>
          </a:p>
          <a:p>
            <a:endParaRPr lang="en-US" dirty="0">
              <a:latin typeface="Rubik" pitchFamily="2" charset="-79"/>
              <a:cs typeface="Rubik" pitchFamily="2" charset="-79"/>
            </a:endParaRPr>
          </a:p>
        </p:txBody>
      </p:sp>
      <p:sp>
        <p:nvSpPr>
          <p:cNvPr id="6" name="Rectangle 5"/>
          <p:cNvSpPr/>
          <p:nvPr/>
        </p:nvSpPr>
        <p:spPr>
          <a:xfrm>
            <a:off x="157670" y="1418579"/>
            <a:ext cx="9144000" cy="2123658"/>
          </a:xfrm>
          <a:prstGeom prst="rect">
            <a:avLst/>
          </a:prstGeom>
        </p:spPr>
        <p:txBody>
          <a:bodyPr wrap="square">
            <a:spAutoFit/>
          </a:bodyPr>
          <a:lstStyle/>
          <a:p>
            <a:pPr algn="ctr"/>
            <a:r>
              <a:rPr lang="en-GB" sz="4400" b="1" dirty="0">
                <a:solidFill>
                  <a:schemeClr val="bg1"/>
                </a:solidFill>
                <a:latin typeface="Colby StBlk" pitchFamily="2" charset="77"/>
                <a:ea typeface="Colby StBlk" pitchFamily="2" charset="77"/>
                <a:cs typeface="Calibri" panose="020F0502020204030204" pitchFamily="34" charset="0"/>
              </a:rPr>
              <a:t>and lead us not into temptation, but deliver us from evil.</a:t>
            </a:r>
          </a:p>
        </p:txBody>
      </p:sp>
      <p:pic>
        <p:nvPicPr>
          <p:cNvPr id="2" name="Picture 1" descr="Shape&#10;&#10;Description automatically generated">
            <a:extLst>
              <a:ext uri="{FF2B5EF4-FFF2-40B4-BE49-F238E27FC236}">
                <a16:creationId xmlns:a16="http://schemas.microsoft.com/office/drawing/2014/main" id="{A5F7F25A-D8E0-6BD1-59E4-6F57477976B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5" name="Picture 4">
            <a:extLst>
              <a:ext uri="{FF2B5EF4-FFF2-40B4-BE49-F238E27FC236}">
                <a16:creationId xmlns:a16="http://schemas.microsoft.com/office/drawing/2014/main" id="{7CAC578C-239E-968D-6D87-8F1EFAC4620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Tree>
    <p:extLst>
      <p:ext uri="{BB962C8B-B14F-4D97-AF65-F5344CB8AC3E}">
        <p14:creationId xmlns:p14="http://schemas.microsoft.com/office/powerpoint/2010/main" val="4166294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926275"/>
            <a:ext cx="9144000" cy="5931725"/>
          </a:xfrm>
          <a:prstGeom prst="rect">
            <a:avLst/>
          </a:prstGeom>
        </p:spPr>
      </p:pic>
      <p:sp>
        <p:nvSpPr>
          <p:cNvPr id="7" name="Rectangle 6">
            <a:extLst>
              <a:ext uri="{FF2B5EF4-FFF2-40B4-BE49-F238E27FC236}">
                <a16:creationId xmlns:a16="http://schemas.microsoft.com/office/drawing/2014/main" id="{7F28558D-387F-09AF-2057-7C6D7532B39E}"/>
              </a:ext>
            </a:extLst>
          </p:cNvPr>
          <p:cNvSpPr/>
          <p:nvPr/>
        </p:nvSpPr>
        <p:spPr>
          <a:xfrm>
            <a:off x="0" y="1012371"/>
            <a:ext cx="9144000" cy="5845629"/>
          </a:xfrm>
          <a:prstGeom prst="rect">
            <a:avLst/>
          </a:prstGeom>
          <a:solidFill>
            <a:srgbClr val="12375A">
              <a:alpha val="4965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01600" y="3122696"/>
            <a:ext cx="9144000" cy="769441"/>
          </a:xfrm>
          <a:prstGeom prst="rect">
            <a:avLst/>
          </a:prstGeom>
        </p:spPr>
        <p:txBody>
          <a:bodyPr wrap="square">
            <a:spAutoFit/>
          </a:bodyPr>
          <a:lstStyle/>
          <a:p>
            <a:pPr algn="ctr"/>
            <a:r>
              <a:rPr lang="en-GB" sz="4400" b="1" dirty="0">
                <a:solidFill>
                  <a:schemeClr val="bg1"/>
                </a:solidFill>
                <a:latin typeface="Colby StBlk" pitchFamily="2" charset="77"/>
                <a:ea typeface="Colby StBlk" pitchFamily="2" charset="77"/>
                <a:cs typeface="Calibri" panose="020F0502020204030204" pitchFamily="34" charset="0"/>
              </a:rPr>
              <a:t>Amen.</a:t>
            </a:r>
          </a:p>
        </p:txBody>
      </p:sp>
      <p:sp>
        <p:nvSpPr>
          <p:cNvPr id="6" name="Rectangle 5"/>
          <p:cNvSpPr/>
          <p:nvPr/>
        </p:nvSpPr>
        <p:spPr>
          <a:xfrm>
            <a:off x="4248934" y="6196685"/>
            <a:ext cx="4572000" cy="400110"/>
          </a:xfrm>
          <a:prstGeom prst="rect">
            <a:avLst/>
          </a:prstGeom>
        </p:spPr>
        <p:txBody>
          <a:bodyPr>
            <a:spAutoFit/>
          </a:bodyPr>
          <a:lstStyle/>
          <a:p>
            <a:pPr algn="r"/>
            <a:r>
              <a:rPr lang="en-AU" sz="1000" dirty="0">
                <a:solidFill>
                  <a:schemeClr val="bg1"/>
                </a:solidFill>
                <a:latin typeface="Rubik" pitchFamily="2" charset="-79"/>
                <a:cs typeface="Rubik" pitchFamily="2" charset="-79"/>
              </a:rPr>
              <a:t>Syrian refugee child in Lebanon</a:t>
            </a:r>
          </a:p>
          <a:p>
            <a:pPr algn="r"/>
            <a:r>
              <a:rPr lang="en-AU" sz="1000" dirty="0">
                <a:solidFill>
                  <a:schemeClr val="bg1"/>
                </a:solidFill>
                <a:latin typeface="Rubik" pitchFamily="2" charset="-79"/>
                <a:cs typeface="Rubik" pitchFamily="2" charset="-79"/>
              </a:rPr>
              <a:t>Credit: Caritas International</a:t>
            </a:r>
          </a:p>
        </p:txBody>
      </p:sp>
      <p:pic>
        <p:nvPicPr>
          <p:cNvPr id="2" name="Picture 1" descr="Shape&#10;&#10;Description automatically generated">
            <a:extLst>
              <a:ext uri="{FF2B5EF4-FFF2-40B4-BE49-F238E27FC236}">
                <a16:creationId xmlns:a16="http://schemas.microsoft.com/office/drawing/2014/main" id="{C0A8563F-7862-42EB-F9CD-28E97CB24D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3" name="Picture 2">
            <a:extLst>
              <a:ext uri="{FF2B5EF4-FFF2-40B4-BE49-F238E27FC236}">
                <a16:creationId xmlns:a16="http://schemas.microsoft.com/office/drawing/2014/main" id="{BF63071F-F330-2578-EDFA-E8073092F5D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Tree>
    <p:extLst>
      <p:ext uri="{BB962C8B-B14F-4D97-AF65-F5344CB8AC3E}">
        <p14:creationId xmlns:p14="http://schemas.microsoft.com/office/powerpoint/2010/main" val="37474886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AC6C1F80-0EC6-9EA7-D9D6-0D37AADD23D2}"/>
              </a:ext>
            </a:extLst>
          </p:cNvPr>
          <p:cNvPicPr>
            <a:picLocks noChangeAspect="1"/>
          </p:cNvPicPr>
          <p:nvPr/>
        </p:nvPicPr>
        <p:blipFill>
          <a:blip r:embed="rId2"/>
          <a:stretch>
            <a:fillRect/>
          </a:stretch>
        </p:blipFill>
        <p:spPr>
          <a:xfrm>
            <a:off x="0" y="0"/>
            <a:ext cx="9144000" cy="1347216"/>
          </a:xfrm>
          <a:prstGeom prst="rect">
            <a:avLst/>
          </a:prstGeom>
        </p:spPr>
      </p:pic>
      <p:sp>
        <p:nvSpPr>
          <p:cNvPr id="5" name="Rectangle 4">
            <a:extLst>
              <a:ext uri="{FF2B5EF4-FFF2-40B4-BE49-F238E27FC236}">
                <a16:creationId xmlns:a16="http://schemas.microsoft.com/office/drawing/2014/main" id="{D5493591-5881-3FE5-48B6-9BC3F1DD6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a:extLst>
              <a:ext uri="{FF2B5EF4-FFF2-40B4-BE49-F238E27FC236}">
                <a16:creationId xmlns:a16="http://schemas.microsoft.com/office/drawing/2014/main" id="{E2D586A6-D7C4-57C0-DD3C-A1C5DC1159D2}"/>
              </a:ext>
            </a:extLst>
          </p:cNvPr>
          <p:cNvPicPr>
            <a:picLocks noChangeAspect="1"/>
          </p:cNvPicPr>
          <p:nvPr/>
        </p:nvPicPr>
        <p:blipFill>
          <a:blip r:embed="rId3"/>
          <a:srcRect/>
          <a:stretch/>
        </p:blipFill>
        <p:spPr>
          <a:xfrm>
            <a:off x="7298603" y="461260"/>
            <a:ext cx="1522331" cy="551111"/>
          </a:xfrm>
          <a:prstGeom prst="rect">
            <a:avLst/>
          </a:prstGeom>
        </p:spPr>
      </p:pic>
      <p:sp>
        <p:nvSpPr>
          <p:cNvPr id="7" name="TextBox 6">
            <a:extLst>
              <a:ext uri="{FF2B5EF4-FFF2-40B4-BE49-F238E27FC236}">
                <a16:creationId xmlns:a16="http://schemas.microsoft.com/office/drawing/2014/main" id="{5420F2A7-CE82-4D92-C528-926FB2CCCAE5}"/>
              </a:ext>
            </a:extLst>
          </p:cNvPr>
          <p:cNvSpPr txBox="1"/>
          <p:nvPr/>
        </p:nvSpPr>
        <p:spPr>
          <a:xfrm>
            <a:off x="291511" y="1758720"/>
            <a:ext cx="5565279" cy="1754326"/>
          </a:xfrm>
          <a:prstGeom prst="rect">
            <a:avLst/>
          </a:prstGeom>
          <a:noFill/>
        </p:spPr>
        <p:txBody>
          <a:bodyPr wrap="square" rtlCol="0">
            <a:spAutoFit/>
          </a:bodyPr>
          <a:lstStyle/>
          <a:p>
            <a:pPr>
              <a:spcBef>
                <a:spcPct val="0"/>
              </a:spcBef>
              <a:buFontTx/>
              <a:buNone/>
            </a:pPr>
            <a:r>
              <a:rPr lang="en-GB" altLang="en-US" sz="2700" b="1" dirty="0">
                <a:solidFill>
                  <a:srgbClr val="B3CE4C"/>
                </a:solidFill>
                <a:latin typeface="Colby StBlk" pitchFamily="2" charset="77"/>
                <a:ea typeface="Colby StBlk" pitchFamily="2" charset="77"/>
                <a:cs typeface="Rubik" pitchFamily="2" charset="-79"/>
              </a:rPr>
              <a:t>A just world, free of poverty, where we flourish and live </a:t>
            </a:r>
          </a:p>
          <a:p>
            <a:pPr>
              <a:spcBef>
                <a:spcPct val="0"/>
              </a:spcBef>
              <a:buFontTx/>
              <a:buNone/>
            </a:pPr>
            <a:r>
              <a:rPr lang="en-GB" altLang="en-US" sz="2700" b="1" dirty="0">
                <a:solidFill>
                  <a:srgbClr val="B3CE4C"/>
                </a:solidFill>
                <a:latin typeface="Colby StBlk" pitchFamily="2" charset="77"/>
                <a:ea typeface="Colby StBlk" pitchFamily="2" charset="77"/>
                <a:cs typeface="Rubik" pitchFamily="2" charset="-79"/>
              </a:rPr>
              <a:t>in harmony with each other and all creation.</a:t>
            </a:r>
            <a:endParaRPr lang="en-GB" sz="2700" b="1" dirty="0">
              <a:solidFill>
                <a:srgbClr val="B3CE4C"/>
              </a:solidFill>
              <a:latin typeface="Colby StBlk" pitchFamily="2" charset="77"/>
              <a:ea typeface="Colby StBlk" pitchFamily="2" charset="77"/>
              <a:cs typeface="Rubik" pitchFamily="2" charset="-79"/>
            </a:endParaRPr>
          </a:p>
        </p:txBody>
      </p:sp>
      <p:sp>
        <p:nvSpPr>
          <p:cNvPr id="8" name="TextBox 7">
            <a:extLst>
              <a:ext uri="{FF2B5EF4-FFF2-40B4-BE49-F238E27FC236}">
                <a16:creationId xmlns:a16="http://schemas.microsoft.com/office/drawing/2014/main" id="{30C26D2D-CBA9-37CA-A051-84E54E615D58}"/>
              </a:ext>
            </a:extLst>
          </p:cNvPr>
          <p:cNvSpPr txBox="1"/>
          <p:nvPr/>
        </p:nvSpPr>
        <p:spPr>
          <a:xfrm>
            <a:off x="270658" y="5263757"/>
            <a:ext cx="6624686" cy="1261884"/>
          </a:xfrm>
          <a:prstGeom prst="rect">
            <a:avLst/>
          </a:prstGeom>
          <a:noFill/>
        </p:spPr>
        <p:txBody>
          <a:bodyPr wrap="square" rtlCol="0">
            <a:spAutoFit/>
          </a:bodyPr>
          <a:lstStyle/>
          <a:p>
            <a:pPr>
              <a:spcBef>
                <a:spcPct val="0"/>
              </a:spcBef>
              <a:buFontTx/>
              <a:buNone/>
            </a:pPr>
            <a:r>
              <a:rPr lang="en-GB" altLang="en-US" sz="1200" b="1" dirty="0">
                <a:solidFill>
                  <a:srgbClr val="12375A"/>
                </a:solidFill>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SCIAF is the official relief and development agency of the Catholic Church in Scotland </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and a proud member of the Caritas family. 7 West Nile Street, Glasgow G1 2PR. </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dirty="0">
              <a:solidFill>
                <a:srgbClr val="12375A"/>
              </a:solidFill>
              <a:latin typeface="Rubik" pitchFamily="2" charset="-79"/>
              <a:ea typeface="Colby StBlk" pitchFamily="2" charset="77"/>
              <a:cs typeface="Rubik" pitchFamily="2" charset="-79"/>
            </a:endParaRPr>
          </a:p>
          <a:p>
            <a:pPr>
              <a:spcBef>
                <a:spcPct val="0"/>
              </a:spcBef>
              <a:buFontTx/>
              <a:buNone/>
            </a:pPr>
            <a:r>
              <a:rPr lang="en-GB" sz="1600" dirty="0" err="1">
                <a:solidFill>
                  <a:srgbClr val="12375A"/>
                </a:solidFill>
                <a:latin typeface="Rubik" pitchFamily="2" charset="-79"/>
                <a:ea typeface="Colby StBlk" pitchFamily="2" charset="77"/>
                <a:cs typeface="Rubik" pitchFamily="2" charset="-79"/>
              </a:rPr>
              <a:t>sciaf@sciaf.org.uk</a:t>
            </a:r>
            <a:endParaRPr lang="en-GB" sz="1600" dirty="0">
              <a:solidFill>
                <a:srgbClr val="12375A"/>
              </a:solidFill>
              <a:latin typeface="Rubik" pitchFamily="2" charset="-79"/>
              <a:ea typeface="Colby StBlk" pitchFamily="2" charset="77"/>
              <a:cs typeface="Rubik" pitchFamily="2" charset="-79"/>
            </a:endParaRPr>
          </a:p>
        </p:txBody>
      </p:sp>
      <p:sp>
        <p:nvSpPr>
          <p:cNvPr id="9" name="TextBox 8">
            <a:extLst>
              <a:ext uri="{FF2B5EF4-FFF2-40B4-BE49-F238E27FC236}">
                <a16:creationId xmlns:a16="http://schemas.microsoft.com/office/drawing/2014/main" id="{7D0CC16E-DA99-2F05-2877-6F84BFEA1171}"/>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B3CE4C"/>
                </a:solidFill>
                <a:latin typeface="Colby StBlk" pitchFamily="2" charset="77"/>
                <a:ea typeface="Colby StBlk" pitchFamily="2" charset="77"/>
              </a:rPr>
              <a:t>Thank you</a:t>
            </a:r>
          </a:p>
        </p:txBody>
      </p:sp>
    </p:spTree>
    <p:extLst>
      <p:ext uri="{BB962C8B-B14F-4D97-AF65-F5344CB8AC3E}">
        <p14:creationId xmlns:p14="http://schemas.microsoft.com/office/powerpoint/2010/main" val="830699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2143" y="1829145"/>
            <a:ext cx="8426450" cy="4524315"/>
          </a:xfrm>
          <a:prstGeom prst="rect">
            <a:avLst/>
          </a:prstGeom>
        </p:spPr>
        <p:txBody>
          <a:bodyPr wrap="square">
            <a:spAutoFit/>
          </a:bodyPr>
          <a:lstStyle/>
          <a:p>
            <a:r>
              <a:rPr lang="en-GB" b="1" dirty="0">
                <a:solidFill>
                  <a:srgbClr val="12375A"/>
                </a:solidFill>
                <a:latin typeface="Colby StBlk" pitchFamily="2" charset="77"/>
                <a:ea typeface="Colby StBlk" pitchFamily="2" charset="77"/>
                <a:cs typeface="Calibri" panose="020F0502020204030204" pitchFamily="34" charset="0"/>
              </a:rPr>
              <a:t>God of mercy and compassion, we ask for your blessing on those whose lives have been affected by disasters. Comfort them in their loss of family, friends and community. Give them the gift of hope to see beyond their pain and loss.  </a:t>
            </a:r>
          </a:p>
          <a:p>
            <a:endParaRPr lang="en-GB" b="1" dirty="0">
              <a:solidFill>
                <a:srgbClr val="12375A"/>
              </a:solidFill>
              <a:latin typeface="Colby StBlk" pitchFamily="2" charset="77"/>
              <a:ea typeface="Colby StBlk" pitchFamily="2" charset="77"/>
              <a:cs typeface="Calibri" panose="020F0502020204030204" pitchFamily="34" charset="0"/>
            </a:endParaRPr>
          </a:p>
          <a:p>
            <a:r>
              <a:rPr lang="en-GB" b="1" dirty="0">
                <a:solidFill>
                  <a:srgbClr val="12375A"/>
                </a:solidFill>
                <a:latin typeface="Colby StBlk" pitchFamily="2" charset="77"/>
                <a:ea typeface="Colby StBlk" pitchFamily="2" charset="77"/>
                <a:cs typeface="Calibri" panose="020F0502020204030204" pitchFamily="34" charset="0"/>
              </a:rPr>
              <a:t>Give strength to those who work with them to rebuild their families and communities. Bless them for their compassion and willingness to be with the grieving, the injured and the homeless. </a:t>
            </a:r>
          </a:p>
          <a:p>
            <a:endParaRPr lang="en-GB" b="1" dirty="0">
              <a:solidFill>
                <a:srgbClr val="12375A"/>
              </a:solidFill>
              <a:latin typeface="Colby StBlk" pitchFamily="2" charset="77"/>
              <a:ea typeface="Colby StBlk" pitchFamily="2" charset="77"/>
              <a:cs typeface="Calibri" panose="020F0502020204030204" pitchFamily="34" charset="0"/>
            </a:endParaRPr>
          </a:p>
          <a:p>
            <a:r>
              <a:rPr lang="en-GB" b="1" dirty="0">
                <a:solidFill>
                  <a:srgbClr val="12375A"/>
                </a:solidFill>
                <a:latin typeface="Colby StBlk" pitchFamily="2" charset="77"/>
                <a:ea typeface="Colby StBlk" pitchFamily="2" charset="77"/>
                <a:cs typeface="Calibri" panose="020F0502020204030204" pitchFamily="34" charset="0"/>
              </a:rPr>
              <a:t>We ask you to open our hearts to the suffering and needs of those with whom we share this world. Sometimes it is easy just to see them as a statistic or a face on a TV screen. Give us the grace to see our sisters and brothers as real people and to respond to them with generosity of spirit and action. </a:t>
            </a:r>
          </a:p>
          <a:p>
            <a:endParaRPr lang="en-GB" b="1" dirty="0">
              <a:solidFill>
                <a:srgbClr val="12375A"/>
              </a:solidFill>
              <a:latin typeface="Colby StBlk" pitchFamily="2" charset="77"/>
              <a:ea typeface="Colby StBlk" pitchFamily="2" charset="77"/>
              <a:cs typeface="Calibri" panose="020F0502020204030204" pitchFamily="34" charset="0"/>
            </a:endParaRPr>
          </a:p>
          <a:p>
            <a:r>
              <a:rPr lang="en-GB" b="1" dirty="0">
                <a:solidFill>
                  <a:srgbClr val="12375A"/>
                </a:solidFill>
                <a:latin typeface="Colby StBlk" pitchFamily="2" charset="77"/>
                <a:ea typeface="Colby StBlk" pitchFamily="2" charset="77"/>
                <a:cs typeface="Calibri" panose="020F0502020204030204" pitchFamily="34" charset="0"/>
              </a:rPr>
              <a:t>Lord, hear us. </a:t>
            </a:r>
          </a:p>
        </p:txBody>
      </p:sp>
      <p:pic>
        <p:nvPicPr>
          <p:cNvPr id="3" name="Picture 2" descr="Shape&#10;&#10;Description automatically generated">
            <a:extLst>
              <a:ext uri="{FF2B5EF4-FFF2-40B4-BE49-F238E27FC236}">
                <a16:creationId xmlns:a16="http://schemas.microsoft.com/office/drawing/2014/main" id="{7380E3D1-BE10-0C93-C7B0-F75AFD803C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4" name="Picture 3">
            <a:extLst>
              <a:ext uri="{FF2B5EF4-FFF2-40B4-BE49-F238E27FC236}">
                <a16:creationId xmlns:a16="http://schemas.microsoft.com/office/drawing/2014/main" id="{AE0CCA07-22C9-FA7F-5B2A-D49C60E5A87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6" name="TextBox 5">
            <a:extLst>
              <a:ext uri="{FF2B5EF4-FFF2-40B4-BE49-F238E27FC236}">
                <a16:creationId xmlns:a16="http://schemas.microsoft.com/office/drawing/2014/main" id="{67CFAFA5-36AF-8C6A-A891-57CDAACE692C}"/>
              </a:ext>
            </a:extLst>
          </p:cNvPr>
          <p:cNvSpPr txBox="1"/>
          <p:nvPr/>
        </p:nvSpPr>
        <p:spPr>
          <a:xfrm>
            <a:off x="272143" y="618840"/>
            <a:ext cx="4299857" cy="507831"/>
          </a:xfrm>
          <a:prstGeom prst="rect">
            <a:avLst/>
          </a:prstGeom>
          <a:noFill/>
        </p:spPr>
        <p:txBody>
          <a:bodyPr wrap="square" rtlCol="0">
            <a:spAutoFit/>
          </a:bodyPr>
          <a:lstStyle/>
          <a:p>
            <a:r>
              <a:rPr lang="en-GB" sz="2700" b="1" dirty="0">
                <a:solidFill>
                  <a:srgbClr val="B3CE4C"/>
                </a:solidFill>
                <a:latin typeface="Colby StBlk" pitchFamily="2" charset="77"/>
                <a:ea typeface="Colby StBlk" pitchFamily="2" charset="77"/>
              </a:rPr>
              <a:t>Opening Prayer</a:t>
            </a:r>
          </a:p>
        </p:txBody>
      </p:sp>
    </p:spTree>
    <p:extLst>
      <p:ext uri="{BB962C8B-B14F-4D97-AF65-F5344CB8AC3E}">
        <p14:creationId xmlns:p14="http://schemas.microsoft.com/office/powerpoint/2010/main" val="2319264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9742" y="2478422"/>
            <a:ext cx="7389519" cy="2554545"/>
          </a:xfrm>
          <a:prstGeom prst="rect">
            <a:avLst/>
          </a:prstGeom>
        </p:spPr>
        <p:txBody>
          <a:bodyPr wrap="square">
            <a:spAutoFit/>
          </a:bodyPr>
          <a:lstStyle/>
          <a:p>
            <a:r>
              <a:rPr lang="en-GB" sz="2800" b="1" dirty="0">
                <a:solidFill>
                  <a:srgbClr val="B3CE4C"/>
                </a:solidFill>
                <a:latin typeface="Colby StBlk" pitchFamily="2" charset="77"/>
                <a:ea typeface="Colby StBlk" pitchFamily="2" charset="77"/>
                <a:cs typeface="Calibri" panose="020F0502020204030204" pitchFamily="34" charset="0"/>
              </a:rPr>
              <a:t>Refrain: </a:t>
            </a:r>
          </a:p>
          <a:p>
            <a:pPr algn="ctr"/>
            <a:r>
              <a:rPr lang="en-GB" sz="4400" b="1" dirty="0">
                <a:solidFill>
                  <a:srgbClr val="12375A"/>
                </a:solidFill>
                <a:latin typeface="Colby StBlk" pitchFamily="2" charset="77"/>
                <a:ea typeface="Colby StBlk" pitchFamily="2" charset="77"/>
                <a:cs typeface="Calibri" panose="020F0502020204030204" pitchFamily="34" charset="0"/>
              </a:rPr>
              <a:t>How blessed are those who put their trust in the Lord</a:t>
            </a:r>
          </a:p>
        </p:txBody>
      </p:sp>
      <p:pic>
        <p:nvPicPr>
          <p:cNvPr id="3" name="Picture 2" descr="Shape&#10;&#10;Description automatically generated">
            <a:extLst>
              <a:ext uri="{FF2B5EF4-FFF2-40B4-BE49-F238E27FC236}">
                <a16:creationId xmlns:a16="http://schemas.microsoft.com/office/drawing/2014/main" id="{0B927B44-CAFB-B958-AC84-34E6A54102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4" name="Picture 3">
            <a:extLst>
              <a:ext uri="{FF2B5EF4-FFF2-40B4-BE49-F238E27FC236}">
                <a16:creationId xmlns:a16="http://schemas.microsoft.com/office/drawing/2014/main" id="{E85E6629-0688-129B-4945-474068509A3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6" name="TextBox 5">
            <a:extLst>
              <a:ext uri="{FF2B5EF4-FFF2-40B4-BE49-F238E27FC236}">
                <a16:creationId xmlns:a16="http://schemas.microsoft.com/office/drawing/2014/main" id="{E0504209-48E9-2C64-EA9F-72702F6EDD53}"/>
              </a:ext>
            </a:extLst>
          </p:cNvPr>
          <p:cNvSpPr txBox="1"/>
          <p:nvPr/>
        </p:nvSpPr>
        <p:spPr>
          <a:xfrm>
            <a:off x="272143" y="606140"/>
            <a:ext cx="4299857" cy="507831"/>
          </a:xfrm>
          <a:prstGeom prst="rect">
            <a:avLst/>
          </a:prstGeom>
          <a:noFill/>
        </p:spPr>
        <p:txBody>
          <a:bodyPr wrap="square" rtlCol="0">
            <a:spAutoFit/>
          </a:bodyPr>
          <a:lstStyle/>
          <a:p>
            <a:r>
              <a:rPr lang="en-GB" sz="2700" b="1" dirty="0">
                <a:solidFill>
                  <a:srgbClr val="B3CE4C"/>
                </a:solidFill>
                <a:latin typeface="Colby StBlk" pitchFamily="2" charset="77"/>
                <a:ea typeface="Colby StBlk" pitchFamily="2" charset="77"/>
                <a:cs typeface="Calibri" panose="020F0502020204030204" pitchFamily="34" charset="0"/>
              </a:rPr>
              <a:t>Psalm 40:1-2, 11, 17</a:t>
            </a:r>
            <a:endParaRPr lang="en-GB" sz="2700" b="1" dirty="0">
              <a:solidFill>
                <a:srgbClr val="B3CE4C"/>
              </a:solidFill>
              <a:latin typeface="Colby StBlk" pitchFamily="2" charset="77"/>
              <a:ea typeface="Colby StBlk" pitchFamily="2" charset="77"/>
            </a:endParaRPr>
          </a:p>
        </p:txBody>
      </p:sp>
    </p:spTree>
    <p:extLst>
      <p:ext uri="{BB962C8B-B14F-4D97-AF65-F5344CB8AC3E}">
        <p14:creationId xmlns:p14="http://schemas.microsoft.com/office/powerpoint/2010/main" val="588341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9">
            <a:extLst>
              <a:ext uri="{FF2B5EF4-FFF2-40B4-BE49-F238E27FC236}">
                <a16:creationId xmlns:a16="http://schemas.microsoft.com/office/drawing/2014/main" id="{6E470BD9-B9A0-C847-9D87-A29D670307A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ffectLst/>
        </p:spPr>
      </p:pic>
      <p:sp>
        <p:nvSpPr>
          <p:cNvPr id="7" name="Rectangle 6">
            <a:extLst>
              <a:ext uri="{FF2B5EF4-FFF2-40B4-BE49-F238E27FC236}">
                <a16:creationId xmlns:a16="http://schemas.microsoft.com/office/drawing/2014/main" id="{78F9D85E-5CB0-80DE-B16D-5D738DAAD032}"/>
              </a:ext>
            </a:extLst>
          </p:cNvPr>
          <p:cNvSpPr/>
          <p:nvPr/>
        </p:nvSpPr>
        <p:spPr>
          <a:xfrm>
            <a:off x="0" y="1012371"/>
            <a:ext cx="9144000" cy="5845629"/>
          </a:xfrm>
          <a:prstGeom prst="rect">
            <a:avLst/>
          </a:prstGeom>
          <a:solidFill>
            <a:srgbClr val="12375A">
              <a:alpha val="4965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3">
            <a:extLst>
              <a:ext uri="{FF2B5EF4-FFF2-40B4-BE49-F238E27FC236}">
                <a16:creationId xmlns:a16="http://schemas.microsoft.com/office/drawing/2014/main" id="{921B035B-7C75-2E48-9B4A-50F3E188DF7C}"/>
              </a:ext>
            </a:extLst>
          </p:cNvPr>
          <p:cNvSpPr txBox="1">
            <a:spLocks/>
          </p:cNvSpPr>
          <p:nvPr/>
        </p:nvSpPr>
        <p:spPr bwMode="auto">
          <a:xfrm>
            <a:off x="5694886" y="5959555"/>
            <a:ext cx="3207434" cy="461260"/>
          </a:xfrm>
          <a:prstGeom prst="rect">
            <a:avLst/>
          </a:prstGeom>
          <a:noFill/>
          <a:ln>
            <a:noFill/>
          </a:ln>
          <a:effectLst/>
        </p:spPr>
        <p:txBody>
          <a:bodyPr vert="horz" wrap="square" lIns="91440" tIns="45720" rIns="91440" bIns="45720" numCol="1" anchor="t" anchorCtr="0" compatLnSpc="1">
            <a:prstTxWarp prst="textNoShape">
              <a:avLst/>
            </a:prstTxWarp>
          </a:bodyPr>
          <a:lstStyle>
            <a:defPPr>
              <a:defRPr lang="en-GB"/>
            </a:defPPr>
            <a:lvl1pPr algn="ctr" rtl="0" eaLnBrk="1" fontAlgn="base" hangingPunct="1">
              <a:spcBef>
                <a:spcPct val="0"/>
              </a:spcBef>
              <a:spcAft>
                <a:spcPct val="0"/>
              </a:spcAft>
              <a:defRPr sz="1400"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a:r>
              <a:rPr lang="en-AU" altLang="en-US" sz="1000" dirty="0">
                <a:solidFill>
                  <a:schemeClr val="bg1"/>
                </a:solidFill>
                <a:latin typeface="Rubik" pitchFamily="2" charset="-79"/>
                <a:cs typeface="Rubik" pitchFamily="2" charset="-79"/>
              </a:rPr>
              <a:t>Fr </a:t>
            </a:r>
            <a:r>
              <a:rPr lang="en-AU" altLang="en-US" sz="1000" dirty="0" err="1">
                <a:solidFill>
                  <a:schemeClr val="bg1"/>
                </a:solidFill>
                <a:latin typeface="Rubik" pitchFamily="2" charset="-79"/>
                <a:cs typeface="Rubik" pitchFamily="2" charset="-79"/>
              </a:rPr>
              <a:t>Papila</a:t>
            </a:r>
            <a:r>
              <a:rPr lang="en-AU" altLang="en-US" sz="1000" dirty="0">
                <a:solidFill>
                  <a:schemeClr val="bg1"/>
                </a:solidFill>
                <a:latin typeface="Rubik" pitchFamily="2" charset="-79"/>
                <a:cs typeface="Rubik" pitchFamily="2" charset="-79"/>
              </a:rPr>
              <a:t> Tonga in the damaged church of St John the Apostle, </a:t>
            </a:r>
            <a:r>
              <a:rPr lang="en-AU" altLang="en-US" sz="1000" dirty="0" err="1">
                <a:solidFill>
                  <a:schemeClr val="bg1"/>
                </a:solidFill>
                <a:latin typeface="Rubik" pitchFamily="2" charset="-79"/>
                <a:cs typeface="Rubik" pitchFamily="2" charset="-79"/>
              </a:rPr>
              <a:t>Natovi</a:t>
            </a:r>
            <a:r>
              <a:rPr lang="en-AU" altLang="en-US" sz="1000" dirty="0">
                <a:solidFill>
                  <a:schemeClr val="bg1"/>
                </a:solidFill>
                <a:latin typeface="Rubik" pitchFamily="2" charset="-79"/>
                <a:cs typeface="Rubik" pitchFamily="2" charset="-79"/>
              </a:rPr>
              <a:t>, Fiji after Cyclone Winston. </a:t>
            </a:r>
          </a:p>
          <a:p>
            <a:pPr algn="r"/>
            <a:r>
              <a:rPr lang="en-AU" altLang="en-US" sz="1000" dirty="0">
                <a:solidFill>
                  <a:schemeClr val="bg1"/>
                </a:solidFill>
                <a:latin typeface="Rubik" pitchFamily="2" charset="-79"/>
                <a:cs typeface="Rubik" pitchFamily="2" charset="-79"/>
              </a:rPr>
              <a:t>Photo credit: Caritas Australia. </a:t>
            </a:r>
          </a:p>
          <a:p>
            <a:pPr algn="r"/>
            <a:endParaRPr lang="en-AU" dirty="0">
              <a:latin typeface="Rubik" pitchFamily="2" charset="-79"/>
              <a:cs typeface="Rubik" pitchFamily="2" charset="-79"/>
            </a:endParaRPr>
          </a:p>
        </p:txBody>
      </p:sp>
      <p:sp>
        <p:nvSpPr>
          <p:cNvPr id="6" name="Rectangle 7"/>
          <p:cNvSpPr>
            <a:spLocks noChangeArrowheads="1"/>
          </p:cNvSpPr>
          <p:nvPr/>
        </p:nvSpPr>
        <p:spPr bwMode="auto">
          <a:xfrm>
            <a:off x="1192008" y="3092168"/>
            <a:ext cx="6759983"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a:spcBef>
                <a:spcPct val="0"/>
              </a:spcBef>
              <a:buFontTx/>
              <a:buNone/>
            </a:pPr>
            <a:r>
              <a:rPr lang="en-GB" sz="4400" b="1" dirty="0">
                <a:solidFill>
                  <a:schemeClr val="bg1"/>
                </a:solidFill>
                <a:latin typeface="Colby StBlk" pitchFamily="2" charset="77"/>
                <a:ea typeface="Colby StBlk" pitchFamily="2" charset="77"/>
                <a:cs typeface="Calibri" panose="020F0502020204030204" pitchFamily="34" charset="0"/>
              </a:rPr>
              <a:t>Our Father</a:t>
            </a:r>
          </a:p>
          <a:p>
            <a:pPr algn="ctr">
              <a:spcBef>
                <a:spcPct val="0"/>
              </a:spcBef>
              <a:buFontTx/>
              <a:buNone/>
            </a:pPr>
            <a:r>
              <a:rPr lang="en-GB" altLang="en-US" sz="4400" b="1" dirty="0">
                <a:solidFill>
                  <a:schemeClr val="bg1"/>
                </a:solidFill>
                <a:latin typeface="Colby StBlk" pitchFamily="2" charset="77"/>
                <a:ea typeface="Colby StBlk" pitchFamily="2" charset="77"/>
                <a:cs typeface="Calibri" panose="020F0502020204030204" pitchFamily="34" charset="0"/>
              </a:rPr>
              <a:t>Reflection</a:t>
            </a:r>
          </a:p>
        </p:txBody>
      </p:sp>
      <p:pic>
        <p:nvPicPr>
          <p:cNvPr id="2" name="Picture 1" descr="Shape&#10;&#10;Description automatically generated">
            <a:extLst>
              <a:ext uri="{FF2B5EF4-FFF2-40B4-BE49-F238E27FC236}">
                <a16:creationId xmlns:a16="http://schemas.microsoft.com/office/drawing/2014/main" id="{8FC01CD2-8D33-4F23-6297-F4E3A83A8C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3" name="Picture 2">
            <a:extLst>
              <a:ext uri="{FF2B5EF4-FFF2-40B4-BE49-F238E27FC236}">
                <a16:creationId xmlns:a16="http://schemas.microsoft.com/office/drawing/2014/main" id="{CF93E835-6D4C-AF00-A075-42469B856E9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Tree>
    <p:extLst>
      <p:ext uri="{BB962C8B-B14F-4D97-AF65-F5344CB8AC3E}">
        <p14:creationId xmlns:p14="http://schemas.microsoft.com/office/powerpoint/2010/main" val="4061311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3" cstate="screen">
            <a:extLst>
              <a:ext uri="{28A0092B-C50C-407E-A947-70E740481C1C}">
                <a14:useLocalDpi xmlns:a14="http://schemas.microsoft.com/office/drawing/2010/main"/>
              </a:ext>
            </a:extLst>
          </a:blip>
          <a:srcRect l="6323"/>
          <a:stretch/>
        </p:blipFill>
        <p:spPr>
          <a:xfrm>
            <a:off x="0" y="1273820"/>
            <a:ext cx="9144000" cy="5584180"/>
          </a:xfrm>
          <a:prstGeom prst="rect">
            <a:avLst/>
          </a:prstGeom>
        </p:spPr>
      </p:pic>
      <p:sp>
        <p:nvSpPr>
          <p:cNvPr id="4" name="Rectangle 3">
            <a:extLst>
              <a:ext uri="{FF2B5EF4-FFF2-40B4-BE49-F238E27FC236}">
                <a16:creationId xmlns:a16="http://schemas.microsoft.com/office/drawing/2014/main" id="{008FD57B-FC8B-87F2-5E91-F6474669C126}"/>
              </a:ext>
            </a:extLst>
          </p:cNvPr>
          <p:cNvSpPr/>
          <p:nvPr/>
        </p:nvSpPr>
        <p:spPr>
          <a:xfrm>
            <a:off x="0" y="1012371"/>
            <a:ext cx="9144000" cy="5845629"/>
          </a:xfrm>
          <a:prstGeom prst="rect">
            <a:avLst/>
          </a:prstGeom>
          <a:solidFill>
            <a:srgbClr val="12375A">
              <a:alpha val="4965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12542" y="2710121"/>
            <a:ext cx="9144000" cy="2123658"/>
          </a:xfrm>
          <a:prstGeom prst="rect">
            <a:avLst/>
          </a:prstGeom>
        </p:spPr>
        <p:txBody>
          <a:bodyPr wrap="square">
            <a:spAutoFit/>
          </a:bodyPr>
          <a:lstStyle/>
          <a:p>
            <a:pPr algn="ctr"/>
            <a:r>
              <a:rPr lang="en-GB" sz="4400" b="1" dirty="0">
                <a:solidFill>
                  <a:schemeClr val="bg1"/>
                </a:solidFill>
                <a:latin typeface="Colby StBlk" pitchFamily="2" charset="77"/>
                <a:ea typeface="Colby StBlk" pitchFamily="2" charset="77"/>
                <a:cs typeface="Calibri" panose="020F0502020204030204" pitchFamily="34" charset="0"/>
              </a:rPr>
              <a:t>Our Father, who art in Heaven, hallowed be </a:t>
            </a:r>
          </a:p>
          <a:p>
            <a:pPr algn="ctr"/>
            <a:r>
              <a:rPr lang="en-GB" sz="4400" b="1" dirty="0">
                <a:solidFill>
                  <a:schemeClr val="bg1"/>
                </a:solidFill>
                <a:latin typeface="Colby StBlk" pitchFamily="2" charset="77"/>
                <a:ea typeface="Colby StBlk" pitchFamily="2" charset="77"/>
                <a:cs typeface="Calibri" panose="020F0502020204030204" pitchFamily="34" charset="0"/>
              </a:rPr>
              <a:t>Thy name;</a:t>
            </a:r>
          </a:p>
        </p:txBody>
      </p:sp>
      <p:sp>
        <p:nvSpPr>
          <p:cNvPr id="13" name="Rectangle 12"/>
          <p:cNvSpPr/>
          <p:nvPr/>
        </p:nvSpPr>
        <p:spPr>
          <a:xfrm>
            <a:off x="6310341" y="5977531"/>
            <a:ext cx="2510593" cy="553998"/>
          </a:xfrm>
          <a:prstGeom prst="rect">
            <a:avLst/>
          </a:prstGeom>
        </p:spPr>
        <p:txBody>
          <a:bodyPr wrap="square">
            <a:spAutoFit/>
          </a:bodyPr>
          <a:lstStyle/>
          <a:p>
            <a:pPr algn="r"/>
            <a:r>
              <a:rPr lang="en-GB" sz="1000" dirty="0">
                <a:solidFill>
                  <a:schemeClr val="bg1"/>
                </a:solidFill>
                <a:latin typeface="Rubik" pitchFamily="2" charset="-79"/>
                <a:cs typeface="Rubik" pitchFamily="2" charset="-79"/>
              </a:rPr>
              <a:t>Families sleeping in a church hall </a:t>
            </a:r>
          </a:p>
          <a:p>
            <a:pPr algn="r"/>
            <a:r>
              <a:rPr lang="en-GB" sz="1000" dirty="0">
                <a:solidFill>
                  <a:schemeClr val="bg1"/>
                </a:solidFill>
                <a:latin typeface="Rubik" pitchFamily="2" charset="-79"/>
                <a:cs typeface="Rubik" pitchFamily="2" charset="-79"/>
              </a:rPr>
              <a:t>after the flooding in Mozambique </a:t>
            </a:r>
          </a:p>
          <a:p>
            <a:pPr algn="r"/>
            <a:r>
              <a:rPr lang="en-GB" sz="1000" dirty="0">
                <a:solidFill>
                  <a:schemeClr val="bg1"/>
                </a:solidFill>
                <a:latin typeface="Rubik" pitchFamily="2" charset="-79"/>
                <a:cs typeface="Rubik" pitchFamily="2" charset="-79"/>
              </a:rPr>
              <a:t>Credit: Caritas International</a:t>
            </a:r>
          </a:p>
        </p:txBody>
      </p:sp>
      <p:pic>
        <p:nvPicPr>
          <p:cNvPr id="2" name="Picture 1" descr="Shape&#10;&#10;Description automatically generated">
            <a:extLst>
              <a:ext uri="{FF2B5EF4-FFF2-40B4-BE49-F238E27FC236}">
                <a16:creationId xmlns:a16="http://schemas.microsoft.com/office/drawing/2014/main" id="{D44B24CB-DB3F-B317-F994-52FE468253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3" name="Picture 2">
            <a:extLst>
              <a:ext uri="{FF2B5EF4-FFF2-40B4-BE49-F238E27FC236}">
                <a16:creationId xmlns:a16="http://schemas.microsoft.com/office/drawing/2014/main" id="{A47E2D5A-9B81-8BD4-1188-420D03929C3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Tree>
    <p:extLst>
      <p:ext uri="{BB962C8B-B14F-4D97-AF65-F5344CB8AC3E}">
        <p14:creationId xmlns:p14="http://schemas.microsoft.com/office/powerpoint/2010/main" val="28729860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b="-1"/>
          <a:stretch/>
        </p:blipFill>
        <p:spPr>
          <a:xfrm>
            <a:off x="-11874" y="902525"/>
            <a:ext cx="9179626" cy="5955476"/>
          </a:xfrm>
          <a:prstGeom prst="rect">
            <a:avLst/>
          </a:prstGeom>
        </p:spPr>
      </p:pic>
      <p:sp>
        <p:nvSpPr>
          <p:cNvPr id="4" name="Rectangle 3">
            <a:extLst>
              <a:ext uri="{FF2B5EF4-FFF2-40B4-BE49-F238E27FC236}">
                <a16:creationId xmlns:a16="http://schemas.microsoft.com/office/drawing/2014/main" id="{E84ED373-B2CE-89D7-F5BC-D2F7B0CEC5DB}"/>
              </a:ext>
            </a:extLst>
          </p:cNvPr>
          <p:cNvSpPr/>
          <p:nvPr/>
        </p:nvSpPr>
        <p:spPr>
          <a:xfrm>
            <a:off x="0" y="1012371"/>
            <a:ext cx="9144000" cy="5845629"/>
          </a:xfrm>
          <a:prstGeom prst="rect">
            <a:avLst/>
          </a:prstGeom>
          <a:solidFill>
            <a:srgbClr val="12375A">
              <a:alpha val="4965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874" y="2047206"/>
            <a:ext cx="9144000" cy="769441"/>
          </a:xfrm>
          <a:prstGeom prst="rect">
            <a:avLst/>
          </a:prstGeom>
        </p:spPr>
        <p:txBody>
          <a:bodyPr wrap="square">
            <a:spAutoFit/>
          </a:bodyPr>
          <a:lstStyle/>
          <a:p>
            <a:pPr algn="ctr"/>
            <a:r>
              <a:rPr lang="en-GB" sz="4400" b="1" dirty="0">
                <a:solidFill>
                  <a:schemeClr val="bg1"/>
                </a:solidFill>
                <a:latin typeface="Colby StBlk" pitchFamily="2" charset="77"/>
                <a:ea typeface="Colby StBlk" pitchFamily="2" charset="77"/>
                <a:cs typeface="Calibri" panose="020F0502020204030204" pitchFamily="34" charset="0"/>
              </a:rPr>
              <a:t>Thy kingdom come,</a:t>
            </a:r>
          </a:p>
        </p:txBody>
      </p:sp>
      <p:sp>
        <p:nvSpPr>
          <p:cNvPr id="8" name="TextBox 7"/>
          <p:cNvSpPr txBox="1"/>
          <p:nvPr/>
        </p:nvSpPr>
        <p:spPr>
          <a:xfrm>
            <a:off x="5436320" y="6196685"/>
            <a:ext cx="3567003" cy="400110"/>
          </a:xfrm>
          <a:prstGeom prst="rect">
            <a:avLst/>
          </a:prstGeom>
          <a:noFill/>
        </p:spPr>
        <p:txBody>
          <a:bodyPr wrap="none" rtlCol="0">
            <a:spAutoFit/>
          </a:bodyPr>
          <a:lstStyle/>
          <a:p>
            <a:pPr algn="r"/>
            <a:r>
              <a:rPr lang="en-GB" sz="1000" dirty="0">
                <a:solidFill>
                  <a:schemeClr val="bg1"/>
                </a:solidFill>
                <a:latin typeface="Rubik" pitchFamily="2" charset="-79"/>
                <a:cs typeface="Rubik" pitchFamily="2" charset="-79"/>
              </a:rPr>
              <a:t>Families are rescued from the flood water in Kerala, India</a:t>
            </a:r>
          </a:p>
          <a:p>
            <a:pPr algn="r"/>
            <a:r>
              <a:rPr lang="en-GB" sz="1000" dirty="0">
                <a:solidFill>
                  <a:schemeClr val="bg1"/>
                </a:solidFill>
                <a:latin typeface="Rubik" pitchFamily="2" charset="-79"/>
                <a:cs typeface="Rubik" pitchFamily="2" charset="-79"/>
              </a:rPr>
              <a:t>Credit: Caritas international </a:t>
            </a:r>
          </a:p>
        </p:txBody>
      </p:sp>
      <p:pic>
        <p:nvPicPr>
          <p:cNvPr id="2" name="Picture 1" descr="Shape&#10;&#10;Description automatically generated">
            <a:extLst>
              <a:ext uri="{FF2B5EF4-FFF2-40B4-BE49-F238E27FC236}">
                <a16:creationId xmlns:a16="http://schemas.microsoft.com/office/drawing/2014/main" id="{7753E18D-61CE-C1C2-EBC5-365D031C9F7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3" name="Picture 2">
            <a:extLst>
              <a:ext uri="{FF2B5EF4-FFF2-40B4-BE49-F238E27FC236}">
                <a16:creationId xmlns:a16="http://schemas.microsoft.com/office/drawing/2014/main" id="{D6008EA1-AD1E-C537-9EB0-66399F1E002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Tree>
    <p:extLst>
      <p:ext uri="{BB962C8B-B14F-4D97-AF65-F5344CB8AC3E}">
        <p14:creationId xmlns:p14="http://schemas.microsoft.com/office/powerpoint/2010/main" val="41352867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l="3219" r="3219"/>
          <a:stretch/>
        </p:blipFill>
        <p:spPr>
          <a:xfrm>
            <a:off x="1" y="1190847"/>
            <a:ext cx="9144000" cy="5667153"/>
          </a:xfrm>
          <a:prstGeom prst="rect">
            <a:avLst/>
          </a:prstGeom>
        </p:spPr>
      </p:pic>
      <p:sp>
        <p:nvSpPr>
          <p:cNvPr id="7" name="Rectangle 6">
            <a:extLst>
              <a:ext uri="{FF2B5EF4-FFF2-40B4-BE49-F238E27FC236}">
                <a16:creationId xmlns:a16="http://schemas.microsoft.com/office/drawing/2014/main" id="{761581CD-3906-E488-27C3-941FF6939FDA}"/>
              </a:ext>
            </a:extLst>
          </p:cNvPr>
          <p:cNvSpPr/>
          <p:nvPr/>
        </p:nvSpPr>
        <p:spPr>
          <a:xfrm>
            <a:off x="0" y="1012371"/>
            <a:ext cx="9144000" cy="5845629"/>
          </a:xfrm>
          <a:prstGeom prst="rect">
            <a:avLst/>
          </a:prstGeom>
          <a:solidFill>
            <a:srgbClr val="12375A">
              <a:alpha val="4965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5616892" y="6229739"/>
            <a:ext cx="3363421" cy="400110"/>
          </a:xfrm>
          <a:prstGeom prst="rect">
            <a:avLst/>
          </a:prstGeom>
          <a:noFill/>
        </p:spPr>
        <p:txBody>
          <a:bodyPr wrap="none" rtlCol="0">
            <a:spAutoFit/>
          </a:bodyPr>
          <a:lstStyle/>
          <a:p>
            <a:pPr algn="r"/>
            <a:r>
              <a:rPr lang="en-GB" sz="1000" dirty="0">
                <a:solidFill>
                  <a:schemeClr val="bg1"/>
                </a:solidFill>
                <a:latin typeface="Rubik" pitchFamily="2" charset="-79"/>
                <a:cs typeface="Rubik" pitchFamily="2" charset="-79"/>
              </a:rPr>
              <a:t>Aftermath of the Indonesian earthquake and tsunami</a:t>
            </a:r>
          </a:p>
          <a:p>
            <a:pPr algn="r"/>
            <a:r>
              <a:rPr lang="en-GB" sz="1000" dirty="0">
                <a:solidFill>
                  <a:schemeClr val="bg1"/>
                </a:solidFill>
                <a:latin typeface="Rubik" pitchFamily="2" charset="-79"/>
                <a:cs typeface="Rubik" pitchFamily="2" charset="-79"/>
              </a:rPr>
              <a:t>Credit: Caritas International </a:t>
            </a:r>
          </a:p>
        </p:txBody>
      </p:sp>
      <p:sp>
        <p:nvSpPr>
          <p:cNvPr id="6" name="Rectangle 5"/>
          <p:cNvSpPr/>
          <p:nvPr/>
        </p:nvSpPr>
        <p:spPr>
          <a:xfrm>
            <a:off x="471267" y="2705725"/>
            <a:ext cx="8201465" cy="1446550"/>
          </a:xfrm>
          <a:prstGeom prst="rect">
            <a:avLst/>
          </a:prstGeom>
        </p:spPr>
        <p:txBody>
          <a:bodyPr wrap="square">
            <a:spAutoFit/>
          </a:bodyPr>
          <a:lstStyle/>
          <a:p>
            <a:pPr algn="ctr"/>
            <a:r>
              <a:rPr lang="en-GB" sz="4400" b="1" dirty="0">
                <a:solidFill>
                  <a:schemeClr val="bg1"/>
                </a:solidFill>
                <a:latin typeface="Colby StBlk" pitchFamily="2" charset="77"/>
                <a:ea typeface="Colby StBlk" pitchFamily="2" charset="77"/>
                <a:cs typeface="Calibri" panose="020F0502020204030204" pitchFamily="34" charset="0"/>
              </a:rPr>
              <a:t>Thy will be done on earth as it is in heaven,</a:t>
            </a:r>
          </a:p>
        </p:txBody>
      </p:sp>
      <p:pic>
        <p:nvPicPr>
          <p:cNvPr id="4" name="Picture 3" descr="Shape&#10;&#10;Description automatically generated">
            <a:extLst>
              <a:ext uri="{FF2B5EF4-FFF2-40B4-BE49-F238E27FC236}">
                <a16:creationId xmlns:a16="http://schemas.microsoft.com/office/drawing/2014/main" id="{FFB07C0B-0FD9-545F-8341-719FDE50A9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5" name="Picture 4">
            <a:extLst>
              <a:ext uri="{FF2B5EF4-FFF2-40B4-BE49-F238E27FC236}">
                <a16:creationId xmlns:a16="http://schemas.microsoft.com/office/drawing/2014/main" id="{E6AA047E-FDA0-A67C-E576-7306886AD96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Tree>
    <p:extLst>
      <p:ext uri="{BB962C8B-B14F-4D97-AF65-F5344CB8AC3E}">
        <p14:creationId xmlns:p14="http://schemas.microsoft.com/office/powerpoint/2010/main" val="20041381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221FFA84-DD96-B84E-AC37-2904F815CAA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01" t="10562" r="701" b="2500"/>
          <a:stretch/>
        </p:blipFill>
        <p:spPr bwMode="auto">
          <a:xfrm>
            <a:off x="0" y="895795"/>
            <a:ext cx="9144000" cy="5962205"/>
          </a:xfrm>
          <a:prstGeom prst="rect">
            <a:avLst/>
          </a:prstGeom>
          <a:noFill/>
          <a:ln>
            <a:noFill/>
          </a:ln>
          <a:effectLst/>
        </p:spPr>
      </p:pic>
      <p:sp>
        <p:nvSpPr>
          <p:cNvPr id="4" name="Rectangle 3">
            <a:extLst>
              <a:ext uri="{FF2B5EF4-FFF2-40B4-BE49-F238E27FC236}">
                <a16:creationId xmlns:a16="http://schemas.microsoft.com/office/drawing/2014/main" id="{6D05DA1D-938C-5019-49C1-E48699875C29}"/>
              </a:ext>
            </a:extLst>
          </p:cNvPr>
          <p:cNvSpPr/>
          <p:nvPr/>
        </p:nvSpPr>
        <p:spPr>
          <a:xfrm>
            <a:off x="0" y="1012371"/>
            <a:ext cx="9144000" cy="5845629"/>
          </a:xfrm>
          <a:prstGeom prst="rect">
            <a:avLst/>
          </a:prstGeom>
          <a:solidFill>
            <a:srgbClr val="12375A">
              <a:alpha val="4965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3">
            <a:extLst>
              <a:ext uri="{FF2B5EF4-FFF2-40B4-BE49-F238E27FC236}">
                <a16:creationId xmlns:a16="http://schemas.microsoft.com/office/drawing/2014/main" id="{9681C986-8609-FA4C-BC18-12C1B949335A}"/>
              </a:ext>
            </a:extLst>
          </p:cNvPr>
          <p:cNvSpPr txBox="1">
            <a:spLocks/>
          </p:cNvSpPr>
          <p:nvPr/>
        </p:nvSpPr>
        <p:spPr bwMode="auto">
          <a:xfrm>
            <a:off x="2887462" y="6331727"/>
            <a:ext cx="6068370" cy="470845"/>
          </a:xfrm>
          <a:prstGeom prst="rect">
            <a:avLst/>
          </a:prstGeom>
          <a:noFill/>
          <a:ln>
            <a:noFill/>
          </a:ln>
          <a:effectLst/>
        </p:spPr>
        <p:txBody>
          <a:bodyPr vert="horz" wrap="square" lIns="91440" tIns="45720" rIns="91440" bIns="45720" numCol="1" anchor="t" anchorCtr="0" compatLnSpc="1">
            <a:prstTxWarp prst="textNoShape">
              <a:avLst/>
            </a:prstTxWarp>
          </a:bodyPr>
          <a:lstStyle>
            <a:defPPr>
              <a:defRPr lang="en-GB"/>
            </a:defPPr>
            <a:lvl1pPr algn="ctr" rtl="0" eaLnBrk="1" fontAlgn="base" hangingPunct="1">
              <a:spcBef>
                <a:spcPct val="0"/>
              </a:spcBef>
              <a:spcAft>
                <a:spcPct val="0"/>
              </a:spcAft>
              <a:defRPr sz="1400"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a:r>
              <a:rPr lang="en-AU" sz="1000" dirty="0">
                <a:solidFill>
                  <a:schemeClr val="bg1"/>
                </a:solidFill>
                <a:latin typeface="Rubik" pitchFamily="2" charset="-79"/>
                <a:cs typeface="Rubik" pitchFamily="2" charset="-79"/>
              </a:rPr>
              <a:t>Children in Nepal praying at school following the Nepal earthquake. </a:t>
            </a:r>
          </a:p>
          <a:p>
            <a:pPr algn="r"/>
            <a:r>
              <a:rPr lang="en-AU" sz="1000" dirty="0">
                <a:solidFill>
                  <a:schemeClr val="bg1"/>
                </a:solidFill>
                <a:latin typeface="Rubik" pitchFamily="2" charset="-79"/>
                <a:cs typeface="Rubik" pitchFamily="2" charset="-79"/>
              </a:rPr>
              <a:t>Credit: Ben White, CAFOD</a:t>
            </a:r>
          </a:p>
          <a:p>
            <a:endParaRPr lang="en-US" dirty="0">
              <a:latin typeface="Rubik" pitchFamily="2" charset="-79"/>
              <a:cs typeface="Rubik" pitchFamily="2" charset="-79"/>
            </a:endParaRPr>
          </a:p>
        </p:txBody>
      </p:sp>
      <p:sp>
        <p:nvSpPr>
          <p:cNvPr id="9" name="Rectangle 8"/>
          <p:cNvSpPr/>
          <p:nvPr/>
        </p:nvSpPr>
        <p:spPr>
          <a:xfrm>
            <a:off x="0" y="4284596"/>
            <a:ext cx="9144000" cy="1446550"/>
          </a:xfrm>
          <a:prstGeom prst="rect">
            <a:avLst/>
          </a:prstGeom>
        </p:spPr>
        <p:txBody>
          <a:bodyPr wrap="square">
            <a:spAutoFit/>
          </a:bodyPr>
          <a:lstStyle/>
          <a:p>
            <a:pPr algn="ctr"/>
            <a:r>
              <a:rPr lang="en-GB" sz="4400" b="1" dirty="0">
                <a:solidFill>
                  <a:schemeClr val="bg1"/>
                </a:solidFill>
                <a:latin typeface="Colby StBlk" pitchFamily="2" charset="77"/>
                <a:ea typeface="Colby StBlk" pitchFamily="2" charset="77"/>
                <a:cs typeface="Calibri" panose="020F0502020204030204" pitchFamily="34" charset="0"/>
              </a:rPr>
              <a:t>Give us this day </a:t>
            </a:r>
          </a:p>
          <a:p>
            <a:pPr algn="ctr"/>
            <a:r>
              <a:rPr lang="en-GB" sz="4400" b="1" dirty="0">
                <a:solidFill>
                  <a:schemeClr val="bg1"/>
                </a:solidFill>
                <a:latin typeface="Colby StBlk" pitchFamily="2" charset="77"/>
                <a:ea typeface="Colby StBlk" pitchFamily="2" charset="77"/>
                <a:cs typeface="Calibri" panose="020F0502020204030204" pitchFamily="34" charset="0"/>
              </a:rPr>
              <a:t>our daily bread;</a:t>
            </a:r>
          </a:p>
        </p:txBody>
      </p:sp>
      <p:pic>
        <p:nvPicPr>
          <p:cNvPr id="2" name="Picture 1" descr="Shape&#10;&#10;Description automatically generated">
            <a:extLst>
              <a:ext uri="{FF2B5EF4-FFF2-40B4-BE49-F238E27FC236}">
                <a16:creationId xmlns:a16="http://schemas.microsoft.com/office/drawing/2014/main" id="{B28AE4BC-7026-59D8-E269-BBCB6D23CEE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3" name="Picture 2">
            <a:extLst>
              <a:ext uri="{FF2B5EF4-FFF2-40B4-BE49-F238E27FC236}">
                <a16:creationId xmlns:a16="http://schemas.microsoft.com/office/drawing/2014/main" id="{47BEE57E-546E-57B1-CD32-8752964D765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Tree>
    <p:extLst>
      <p:ext uri="{BB962C8B-B14F-4D97-AF65-F5344CB8AC3E}">
        <p14:creationId xmlns:p14="http://schemas.microsoft.com/office/powerpoint/2010/main" val="709737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5">
            <a:extLst>
              <a:ext uri="{FF2B5EF4-FFF2-40B4-BE49-F238E27FC236}">
                <a16:creationId xmlns:a16="http://schemas.microsoft.com/office/drawing/2014/main" id="{69F6DE7B-A698-0A44-91CB-038852EC3FB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ffectLst/>
        </p:spPr>
      </p:pic>
      <p:sp>
        <p:nvSpPr>
          <p:cNvPr id="7" name="Rectangle 6">
            <a:extLst>
              <a:ext uri="{FF2B5EF4-FFF2-40B4-BE49-F238E27FC236}">
                <a16:creationId xmlns:a16="http://schemas.microsoft.com/office/drawing/2014/main" id="{4CF22A1B-35A1-DDEE-B277-9AD45879CFBD}"/>
              </a:ext>
            </a:extLst>
          </p:cNvPr>
          <p:cNvSpPr/>
          <p:nvPr/>
        </p:nvSpPr>
        <p:spPr>
          <a:xfrm>
            <a:off x="0" y="1012371"/>
            <a:ext cx="9144000" cy="5845629"/>
          </a:xfrm>
          <a:prstGeom prst="rect">
            <a:avLst/>
          </a:prstGeom>
          <a:solidFill>
            <a:srgbClr val="12375A">
              <a:alpha val="4965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88C16AA3-C38C-4743-B134-8E51EE09048D}"/>
              </a:ext>
            </a:extLst>
          </p:cNvPr>
          <p:cNvSpPr txBox="1">
            <a:spLocks/>
          </p:cNvSpPr>
          <p:nvPr/>
        </p:nvSpPr>
        <p:spPr bwMode="auto">
          <a:xfrm>
            <a:off x="3880419" y="6161317"/>
            <a:ext cx="5136581" cy="470845"/>
          </a:xfrm>
          <a:prstGeom prst="rect">
            <a:avLst/>
          </a:prstGeom>
          <a:noFill/>
          <a:ln>
            <a:noFill/>
          </a:ln>
          <a:effectLst/>
        </p:spPr>
        <p:txBody>
          <a:bodyPr vert="horz" wrap="square" lIns="91440" tIns="45720" rIns="91440" bIns="45720" numCol="1" anchor="t" anchorCtr="0" compatLnSpc="1">
            <a:prstTxWarp prst="textNoShape">
              <a:avLst/>
            </a:prstTxWarp>
          </a:bodyPr>
          <a:lstStyle>
            <a:defPPr>
              <a:defRPr lang="en-GB"/>
            </a:defPPr>
            <a:lvl1pPr algn="ctr" rtl="0" eaLnBrk="1" fontAlgn="base" hangingPunct="1">
              <a:spcBef>
                <a:spcPct val="0"/>
              </a:spcBef>
              <a:spcAft>
                <a:spcPct val="0"/>
              </a:spcAft>
              <a:defRPr sz="1400"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a:r>
              <a:rPr lang="en-AU" sz="1000" dirty="0">
                <a:solidFill>
                  <a:schemeClr val="bg1"/>
                </a:solidFill>
                <a:latin typeface="Rubik" pitchFamily="2" charset="-79"/>
                <a:cs typeface="Rubik" pitchFamily="2" charset="-79"/>
              </a:rPr>
              <a:t>Child in </a:t>
            </a:r>
            <a:r>
              <a:rPr lang="en-AU" sz="1000" dirty="0" err="1">
                <a:solidFill>
                  <a:schemeClr val="bg1"/>
                </a:solidFill>
                <a:latin typeface="Rubik" pitchFamily="2" charset="-79"/>
                <a:cs typeface="Rubik" pitchFamily="2" charset="-79"/>
              </a:rPr>
              <a:t>Gokwe</a:t>
            </a:r>
            <a:r>
              <a:rPr lang="en-AU" sz="1000" dirty="0">
                <a:solidFill>
                  <a:schemeClr val="bg1"/>
                </a:solidFill>
                <a:latin typeface="Rubik" pitchFamily="2" charset="-79"/>
                <a:cs typeface="Rubik" pitchFamily="2" charset="-79"/>
              </a:rPr>
              <a:t>, Zimbabwe after the flooding </a:t>
            </a:r>
          </a:p>
          <a:p>
            <a:pPr algn="r"/>
            <a:r>
              <a:rPr lang="en-AU" sz="1000" dirty="0">
                <a:solidFill>
                  <a:schemeClr val="bg1"/>
                </a:solidFill>
                <a:latin typeface="Rubik" pitchFamily="2" charset="-79"/>
                <a:cs typeface="Rubik" pitchFamily="2" charset="-79"/>
              </a:rPr>
              <a:t>Credit: Isabel </a:t>
            </a:r>
            <a:r>
              <a:rPr lang="en-AU" sz="1000" dirty="0" err="1">
                <a:solidFill>
                  <a:schemeClr val="bg1"/>
                </a:solidFill>
                <a:latin typeface="Rubik" pitchFamily="2" charset="-79"/>
                <a:cs typeface="Rubik" pitchFamily="2" charset="-79"/>
              </a:rPr>
              <a:t>Corthier</a:t>
            </a:r>
            <a:r>
              <a:rPr lang="en-AU" sz="1000" dirty="0">
                <a:solidFill>
                  <a:schemeClr val="bg1"/>
                </a:solidFill>
                <a:latin typeface="Rubik" pitchFamily="2" charset="-79"/>
                <a:cs typeface="Rubik" pitchFamily="2" charset="-79"/>
              </a:rPr>
              <a:t> Caritas Internationalis</a:t>
            </a:r>
          </a:p>
          <a:p>
            <a:endParaRPr lang="en-US" dirty="0">
              <a:latin typeface="Rubik" pitchFamily="2" charset="-79"/>
              <a:cs typeface="Rubik" pitchFamily="2" charset="-79"/>
            </a:endParaRPr>
          </a:p>
        </p:txBody>
      </p:sp>
      <p:sp>
        <p:nvSpPr>
          <p:cNvPr id="6" name="Rectangle 5"/>
          <p:cNvSpPr/>
          <p:nvPr/>
        </p:nvSpPr>
        <p:spPr>
          <a:xfrm>
            <a:off x="4007419" y="1721121"/>
            <a:ext cx="5136581" cy="4154984"/>
          </a:xfrm>
          <a:prstGeom prst="rect">
            <a:avLst/>
          </a:prstGeom>
        </p:spPr>
        <p:txBody>
          <a:bodyPr wrap="square">
            <a:spAutoFit/>
          </a:bodyPr>
          <a:lstStyle/>
          <a:p>
            <a:pPr algn="ctr"/>
            <a:r>
              <a:rPr lang="en-GB" sz="4400" b="1" dirty="0">
                <a:solidFill>
                  <a:schemeClr val="bg1"/>
                </a:solidFill>
                <a:latin typeface="Colby StBlk" pitchFamily="2" charset="77"/>
                <a:ea typeface="Colby StBlk" pitchFamily="2" charset="77"/>
                <a:cs typeface="Calibri" panose="020F0502020204030204" pitchFamily="34" charset="0"/>
              </a:rPr>
              <a:t>and forgive us our trespasses, as we forgive those who </a:t>
            </a:r>
          </a:p>
          <a:p>
            <a:pPr algn="ctr"/>
            <a:r>
              <a:rPr lang="en-GB" sz="4400" b="1" dirty="0">
                <a:solidFill>
                  <a:schemeClr val="bg1"/>
                </a:solidFill>
                <a:latin typeface="Colby StBlk" pitchFamily="2" charset="77"/>
                <a:ea typeface="Colby StBlk" pitchFamily="2" charset="77"/>
                <a:cs typeface="Calibri" panose="020F0502020204030204" pitchFamily="34" charset="0"/>
              </a:rPr>
              <a:t>trespass against us.</a:t>
            </a:r>
          </a:p>
        </p:txBody>
      </p:sp>
      <p:pic>
        <p:nvPicPr>
          <p:cNvPr id="2" name="Picture 1" descr="Shape&#10;&#10;Description automatically generated">
            <a:extLst>
              <a:ext uri="{FF2B5EF4-FFF2-40B4-BE49-F238E27FC236}">
                <a16:creationId xmlns:a16="http://schemas.microsoft.com/office/drawing/2014/main" id="{1BDA6ED8-5B94-C7D6-09DC-62698B3236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5" name="Picture 4">
            <a:extLst>
              <a:ext uri="{FF2B5EF4-FFF2-40B4-BE49-F238E27FC236}">
                <a16:creationId xmlns:a16="http://schemas.microsoft.com/office/drawing/2014/main" id="{21306158-4685-3590-A0C3-E634FFB6E64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Tree>
    <p:extLst>
      <p:ext uri="{BB962C8B-B14F-4D97-AF65-F5344CB8AC3E}">
        <p14:creationId xmlns:p14="http://schemas.microsoft.com/office/powerpoint/2010/main" val="3160279627"/>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emplateUrl xmlns="http://schemas.microsoft.com/sharepoint/v3" xsi:nil="true"/>
    <Originating_x0020_Team xmlns="430995B2-E31B-4EE2-8DC1-85468A2CFE55">Schools</Originating_x0020_Team>
    <Event_x0020_Type xmlns="430995B2-E31B-4EE2-8DC1-85468A2CFE55">N/a</Event_x0020_Type>
    <Year_x0020_it_x0020_refers_x0020_to xmlns="430995B2-E31B-4EE2-8DC1-85468A2CFE55">2015</Year_x0020_it_x0020_refers_x0020_to>
    <Project_x0020_Name xmlns="430995B2-E31B-4EE2-8DC1-85468A2CFE55">N/a</Project_x0020_Name>
    <_SourceUrl xmlns="http://schemas.microsoft.com/sharepoint/v3" xsi:nil="true"/>
    <Project_x0020_Type xmlns="430995B2-E31B-4EE2-8DC1-85468A2CFE55">N/a</Project_x0020_Type>
    <Document_x0020_Type xmlns="430995B2-E31B-4EE2-8DC1-85468A2CFE55">Resource</Document_x0020_Type>
    <Status xmlns="430995B2-E31B-4EE2-8DC1-85468A2CFE55">Draft</Status>
    <xd_ProgID xmlns="http://schemas.microsoft.com/sharepoint/v3" xsi:nil="true"/>
    <Order xmlns="http://schemas.microsoft.com/sharepoint/v3" xsi:nil="true"/>
    <_SharedFileIndex xmlns="http://schemas.microsoft.com/sharepoint/v3" xsi:nil="true"/>
    <Archive xmlns="430995B2-E31B-4EE2-8DC1-85468A2CFE55">false</Archive>
    <MetaInfo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D97CEFC58BF1141BCD2C24299A8A0A8" ma:contentTypeVersion="0" ma:contentTypeDescription="Create a new document." ma:contentTypeScope="" ma:versionID="2317f9cb96d1ae2be7286fd2fd409feb">
  <xsd:schema xmlns:xsd="http://www.w3.org/2001/XMLSchema" xmlns:xs="http://www.w3.org/2001/XMLSchema" xmlns:p="http://schemas.microsoft.com/office/2006/metadata/properties" xmlns:ns1="http://schemas.microsoft.com/sharepoint/v3" xmlns:ns2="430995B2-E31B-4EE2-8DC1-85468A2CFE55" targetNamespace="http://schemas.microsoft.com/office/2006/metadata/properties" ma:root="true" ma:fieldsID="c8e36cb98691bc8ea633ce985968165a" ns1:_="" ns2:_="">
    <xsd:import namespace="http://schemas.microsoft.com/sharepoint/v3"/>
    <xsd:import namespace="430995B2-E31B-4EE2-8DC1-85468A2CFE55"/>
    <xsd:element name="properties">
      <xsd:complexType>
        <xsd:sequence>
          <xsd:element name="documentManagement">
            <xsd:complexType>
              <xsd:all>
                <xsd:element ref="ns2:Status"/>
                <xsd:element ref="ns2:Year_x0020_it_x0020_refers_x0020_to"/>
                <xsd:element ref="ns2:Originating_x0020_Team"/>
                <xsd:element ref="ns2:Project_x0020_Type"/>
                <xsd:element ref="ns2:Project_x0020_Name"/>
                <xsd:element ref="ns2:Event_x0020_Type"/>
                <xsd:element ref="ns2:Document_x0020_Type"/>
                <xsd:element ref="ns1:_ModerationComments" minOccurs="0"/>
                <xsd:element ref="ns1:File_x0020_Type" minOccurs="0"/>
                <xsd:element ref="ns1:HTML_x0020_File_x0020_Type" minOccurs="0"/>
                <xsd:element ref="ns1:_SourceUrl" minOccurs="0"/>
                <xsd:element ref="ns1:_SharedFileIndex" minOccurs="0"/>
                <xsd:element ref="ns2:Archive" minOccurs="0"/>
                <xsd:element ref="ns1:ContentTypeId" minOccurs="0"/>
                <xsd:element ref="ns1:TemplateUrl" minOccurs="0"/>
                <xsd:element ref="ns1:xd_ProgID" minOccurs="0"/>
                <xsd:element ref="ns1:xd_Signature" minOccurs="0"/>
                <xsd:element ref="ns1:ID" minOccurs="0"/>
                <xsd:element ref="ns1:Author" minOccurs="0"/>
                <xsd:element ref="ns1:Editor" minOccurs="0"/>
                <xsd:element ref="ns1:_HasCopyDestinations" minOccurs="0"/>
                <xsd:element ref="ns1:_CopySource" minOccurs="0"/>
                <xsd:element ref="ns1:_ModerationStatus" minOccurs="0"/>
                <xsd:element ref="ns1:FileRef" minOccurs="0"/>
                <xsd:element ref="ns1:FileDirRef" minOccurs="0"/>
                <xsd:element ref="ns1:Last_x0020_Modified" minOccurs="0"/>
                <xsd:element ref="ns1:Created_x0020_Date" minOccurs="0"/>
                <xsd:element ref="ns1:File_x0020_Size" minOccurs="0"/>
                <xsd:element ref="ns1:FSObjType" minOccurs="0"/>
                <xsd:element ref="ns1:CheckedOutUserId" minOccurs="0"/>
                <xsd:element ref="ns1:IsCheckedoutToLocal" minOccurs="0"/>
                <xsd:element ref="ns1:CheckoutUser" minOccurs="0"/>
                <xsd:element ref="ns1:UniqueId" minOccurs="0"/>
                <xsd:element ref="ns1:ProgId" minOccurs="0"/>
                <xsd:element ref="ns1:ScopeId" minOccurs="0"/>
                <xsd:element ref="ns1:VirusStatus" minOccurs="0"/>
                <xsd:element ref="ns1:CheckedOutTitle" minOccurs="0"/>
                <xsd:element ref="ns1:_CheckinComment" minOccurs="0"/>
                <xsd:element ref="ns1:MetaInfo" minOccurs="0"/>
                <xsd:element ref="ns1:_Level" minOccurs="0"/>
                <xsd:element ref="ns1:_IsCurrentVersion" minOccurs="0"/>
                <xsd:element ref="ns1:owshiddenversion" minOccurs="0"/>
                <xsd:element ref="ns1:_UIVersion" minOccurs="0"/>
                <xsd:element ref="ns1:_UIVersionString" minOccurs="0"/>
                <xsd:element ref="ns1:InstanceID" minOccurs="0"/>
                <xsd:element ref="ns1:Order" minOccurs="0"/>
                <xsd:element ref="ns1:GUID" minOccurs="0"/>
                <xsd:element ref="ns1:WorkflowVersion" minOccurs="0"/>
                <xsd:element ref="ns1:WorkflowInstanceID" minOccurs="0"/>
                <xsd:element ref="ns1:ParentVersionString" minOccurs="0"/>
                <xsd:element ref="ns1:ParentLeafNa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ModerationComments" ma:index="9" nillable="true" ma:displayName="Approver Comments" ma:hidden="true" ma:internalName="_ModerationComments" ma:readOnly="true">
      <xsd:simpleType>
        <xsd:restriction base="dms:Note"/>
      </xsd:simpleType>
    </xsd:element>
    <xsd:element name="File_x0020_Type" ma:index="12" nillable="true" ma:displayName="File Type" ma:hidden="true" ma:internalName="File_x0020_Type" ma:readOnly="true">
      <xsd:simpleType>
        <xsd:restriction base="dms:Text"/>
      </xsd:simpleType>
    </xsd:element>
    <xsd:element name="HTML_x0020_File_x0020_Type" ma:index="13" nillable="true" ma:displayName="HTML File Type" ma:hidden="true" ma:internalName="HTML_x0020_File_x0020_Type" ma:readOnly="true">
      <xsd:simpleType>
        <xsd:restriction base="dms:Text"/>
      </xsd:simpleType>
    </xsd:element>
    <xsd:element name="_SourceUrl" ma:index="14" nillable="true" ma:displayName="Source URL" ma:hidden="true" ma:internalName="_SourceUrl">
      <xsd:simpleType>
        <xsd:restriction base="dms:Text"/>
      </xsd:simpleType>
    </xsd:element>
    <xsd:element name="_SharedFileIndex" ma:index="15" nillable="true" ma:displayName="Shared File Index" ma:hidden="true" ma:internalName="_SharedFileIndex">
      <xsd:simpleType>
        <xsd:restriction base="dms:Text"/>
      </xsd:simpleType>
    </xsd:element>
    <xsd:element name="ContentTypeId" ma:index="17" nillable="true" ma:displayName="Content Type ID" ma:hidden="true" ma:internalName="ContentTypeId" ma:readOnly="true">
      <xsd:simpleType>
        <xsd:restriction base="dms:Unknown"/>
      </xsd:simpleType>
    </xsd:element>
    <xsd:element name="TemplateUrl" ma:index="18" nillable="true" ma:displayName="Template Link" ma:hidden="true" ma:internalName="TemplateUrl">
      <xsd:simpleType>
        <xsd:restriction base="dms:Text"/>
      </xsd:simpleType>
    </xsd:element>
    <xsd:element name="xd_ProgID" ma:index="19" nillable="true" ma:displayName="HTML File Link" ma:hidden="true" ma:internalName="xd_ProgID">
      <xsd:simpleType>
        <xsd:restriction base="dms:Text"/>
      </xsd:simpleType>
    </xsd:element>
    <xsd:element name="xd_Signature" ma:index="20" nillable="true" ma:displayName="Is Signed" ma:hidden="true" ma:internalName="xd_Signature" ma:readOnly="true">
      <xsd:simpleType>
        <xsd:restriction base="dms:Boolean"/>
      </xsd:simpleType>
    </xsd:element>
    <xsd:element name="ID" ma:index="21" nillable="true" ma:displayName="ID" ma:internalName="ID" ma:readOnly="true">
      <xsd:simpleType>
        <xsd:restriction base="dms:Unknown"/>
      </xsd:simpleType>
    </xsd:element>
    <xsd:element name="Author" ma:index="24" nillable="true" ma:displayName="Created By" ma:list="UserInfo" ma:internalName="Auth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 ma:index="26" nillable="true" ma:displayName="Modified By" ma:list="UserInfo" ma:internalName="Edit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HasCopyDestinations" ma:index="27" nillable="true" ma:displayName="Has Copy Destinations" ma:hidden="true" ma:internalName="_HasCopyDestinations" ma:readOnly="true">
      <xsd:simpleType>
        <xsd:restriction base="dms:Boolean"/>
      </xsd:simpleType>
    </xsd:element>
    <xsd:element name="_CopySource" ma:index="28" nillable="true" ma:displayName="Copy Source" ma:internalName="_CopySource" ma:readOnly="true">
      <xsd:simpleType>
        <xsd:restriction base="dms:Text"/>
      </xsd:simpleType>
    </xsd:element>
    <xsd:element name="_ModerationStatus" ma:index="29" nillable="true" ma:displayName="Approval Status" ma:default="0" ma:hidden="true" ma:internalName="_ModerationStatus" ma:readOnly="true">
      <xsd:simpleType>
        <xsd:restriction base="dms:Unknown"/>
      </xsd:simpleType>
    </xsd:element>
    <xsd:element name="FileRef" ma:index="30" nillable="true" ma:displayName="URL Path" ma:hidden="true" ma:list="Docs" ma:internalName="FileRef" ma:readOnly="true" ma:showField="FullUrl">
      <xsd:simpleType>
        <xsd:restriction base="dms:Lookup"/>
      </xsd:simpleType>
    </xsd:element>
    <xsd:element name="FileDirRef" ma:index="31" nillable="true" ma:displayName="Path" ma:hidden="true" ma:list="Docs" ma:internalName="FileDirRef" ma:readOnly="true" ma:showField="DirName">
      <xsd:simpleType>
        <xsd:restriction base="dms:Lookup"/>
      </xsd:simpleType>
    </xsd:element>
    <xsd:element name="Last_x0020_Modified" ma:index="32" nillable="true" ma:displayName="Modified" ma:format="TRUE" ma:hidden="true" ma:list="Docs" ma:internalName="Last_x0020_Modified" ma:readOnly="true" ma:showField="TimeLastModified">
      <xsd:simpleType>
        <xsd:restriction base="dms:Lookup"/>
      </xsd:simpleType>
    </xsd:element>
    <xsd:element name="Created_x0020_Date" ma:index="33" nillable="true" ma:displayName="Created" ma:format="TRUE" ma:hidden="true" ma:list="Docs" ma:internalName="Created_x0020_Date" ma:readOnly="true" ma:showField="TimeCreated">
      <xsd:simpleType>
        <xsd:restriction base="dms:Lookup"/>
      </xsd:simpleType>
    </xsd:element>
    <xsd:element name="File_x0020_Size" ma:index="34" nillable="true" ma:displayName="File Size" ma:format="TRUE" ma:hidden="true" ma:list="Docs" ma:internalName="File_x0020_Size" ma:readOnly="true" ma:showField="SizeInKB">
      <xsd:simpleType>
        <xsd:restriction base="dms:Lookup"/>
      </xsd:simpleType>
    </xsd:element>
    <xsd:element name="FSObjType" ma:index="35" nillable="true" ma:displayName="Item Type" ma:hidden="true" ma:list="Docs" ma:internalName="FSObjType" ma:readOnly="true" ma:showField="FSType">
      <xsd:simpleType>
        <xsd:restriction base="dms:Lookup"/>
      </xsd:simpleType>
    </xsd:element>
    <xsd:element name="CheckedOutUserId" ma:index="37" nillable="true" ma:displayName="ID of the User who has the item Checked Out" ma:hidden="true" ma:list="Docs" ma:internalName="CheckedOutUserId" ma:readOnly="true" ma:showField="CheckoutUserId">
      <xsd:simpleType>
        <xsd:restriction base="dms:Lookup"/>
      </xsd:simpleType>
    </xsd:element>
    <xsd:element name="IsCheckedoutToLocal" ma:index="38" nillable="true" ma:displayName="Is Checked out to local" ma:hidden="true" ma:list="Docs" ma:internalName="IsCheckedoutToLocal" ma:readOnly="true" ma:showField="IsCheckoutToLocal">
      <xsd:simpleType>
        <xsd:restriction base="dms:Lookup"/>
      </xsd:simpleType>
    </xsd:element>
    <xsd:element name="CheckoutUser" ma:index="39" nillable="true" ma:displayName="Checked Out To" ma:list="UserInfo" ma:internalName="CheckoutUse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UniqueId" ma:index="40" nillable="true" ma:displayName="Unique Id" ma:hidden="true" ma:list="Docs" ma:internalName="UniqueId" ma:readOnly="true" ma:showField="UniqueId">
      <xsd:simpleType>
        <xsd:restriction base="dms:Lookup"/>
      </xsd:simpleType>
    </xsd:element>
    <xsd:element name="ProgId" ma:index="41" nillable="true" ma:displayName="ProgId" ma:hidden="true" ma:list="Docs" ma:internalName="ProgId" ma:readOnly="true" ma:showField="ProgId">
      <xsd:simpleType>
        <xsd:restriction base="dms:Lookup"/>
      </xsd:simpleType>
    </xsd:element>
    <xsd:element name="ScopeId" ma:index="42" nillable="true" ma:displayName="ScopeId" ma:hidden="true" ma:list="Docs" ma:internalName="ScopeId" ma:readOnly="true" ma:showField="ScopeId">
      <xsd:simpleType>
        <xsd:restriction base="dms:Lookup"/>
      </xsd:simpleType>
    </xsd:element>
    <xsd:element name="VirusStatus" ma:index="43" nillable="true" ma:displayName="Virus Status" ma:format="TRUE" ma:hidden="true" ma:list="Docs" ma:internalName="VirusStatus" ma:readOnly="true" ma:showField="Size">
      <xsd:simpleType>
        <xsd:restriction base="dms:Lookup"/>
      </xsd:simpleType>
    </xsd:element>
    <xsd:element name="CheckedOutTitle" ma:index="44" nillable="true" ma:displayName="Checked Out To" ma:format="TRUE" ma:hidden="true" ma:list="Docs" ma:internalName="CheckedOutTitle" ma:readOnly="true" ma:showField="CheckedOutTitle">
      <xsd:simpleType>
        <xsd:restriction base="dms:Lookup"/>
      </xsd:simpleType>
    </xsd:element>
    <xsd:element name="_CheckinComment" ma:index="45" nillable="true" ma:displayName="Check In Comment" ma:format="TRUE" ma:list="Docs" ma:internalName="_CheckinComment" ma:readOnly="true" ma:showField="CheckinComment">
      <xsd:simpleType>
        <xsd:restriction base="dms:Lookup"/>
      </xsd:simpleType>
    </xsd:element>
    <xsd:element name="MetaInfo" ma:index="56" nillable="true" ma:displayName="Property Bag" ma:hidden="true" ma:list="Docs" ma:internalName="MetaInfo" ma:showField="MetaInfo">
      <xsd:simpleType>
        <xsd:restriction base="dms:Lookup"/>
      </xsd:simpleType>
    </xsd:element>
    <xsd:element name="_Level" ma:index="57" nillable="true" ma:displayName="Level" ma:hidden="true" ma:internalName="_Level" ma:readOnly="true">
      <xsd:simpleType>
        <xsd:restriction base="dms:Unknown"/>
      </xsd:simpleType>
    </xsd:element>
    <xsd:element name="_IsCurrentVersion" ma:index="58" nillable="true" ma:displayName="Is Current Version" ma:hidden="true" ma:internalName="_IsCurrentVersion" ma:readOnly="true">
      <xsd:simpleType>
        <xsd:restriction base="dms:Boolean"/>
      </xsd:simpleType>
    </xsd:element>
    <xsd:element name="owshiddenversion" ma:index="62" nillable="true" ma:displayName="owshiddenversion" ma:hidden="true" ma:internalName="owshiddenversion" ma:readOnly="true">
      <xsd:simpleType>
        <xsd:restriction base="dms:Unknown"/>
      </xsd:simpleType>
    </xsd:element>
    <xsd:element name="_UIVersion" ma:index="63" nillable="true" ma:displayName="UI Version" ma:hidden="true" ma:internalName="_UIVersion" ma:readOnly="true">
      <xsd:simpleType>
        <xsd:restriction base="dms:Unknown"/>
      </xsd:simpleType>
    </xsd:element>
    <xsd:element name="_UIVersionString" ma:index="64" nillable="true" ma:displayName="Version" ma:internalName="_UIVersionString" ma:readOnly="true">
      <xsd:simpleType>
        <xsd:restriction base="dms:Text"/>
      </xsd:simpleType>
    </xsd:element>
    <xsd:element name="InstanceID" ma:index="65" nillable="true" ma:displayName="Instance ID" ma:hidden="true" ma:internalName="InstanceID" ma:readOnly="true">
      <xsd:simpleType>
        <xsd:restriction base="dms:Unknown"/>
      </xsd:simpleType>
    </xsd:element>
    <xsd:element name="Order" ma:index="66" nillable="true" ma:displayName="Order" ma:hidden="true" ma:internalName="Order">
      <xsd:simpleType>
        <xsd:restriction base="dms:Number"/>
      </xsd:simpleType>
    </xsd:element>
    <xsd:element name="GUID" ma:index="67" nillable="true" ma:displayName="GUID" ma:hidden="true" ma:internalName="GUID" ma:readOnly="true">
      <xsd:simpleType>
        <xsd:restriction base="dms:Unknown"/>
      </xsd:simpleType>
    </xsd:element>
    <xsd:element name="WorkflowVersion" ma:index="68" nillable="true" ma:displayName="Workflow Version" ma:hidden="true" ma:internalName="WorkflowVersion" ma:readOnly="true">
      <xsd:simpleType>
        <xsd:restriction base="dms:Unknown"/>
      </xsd:simpleType>
    </xsd:element>
    <xsd:element name="WorkflowInstanceID" ma:index="69" nillable="true" ma:displayName="Workflow Instance ID" ma:hidden="true" ma:internalName="WorkflowInstanceID" ma:readOnly="true">
      <xsd:simpleType>
        <xsd:restriction base="dms:Unknown"/>
      </xsd:simpleType>
    </xsd:element>
    <xsd:element name="ParentVersionString" ma:index="70" nillable="true" ma:displayName="Source Version (Converted Document)" ma:hidden="true" ma:list="Docs" ma:internalName="ParentVersionString" ma:readOnly="true" ma:showField="ParentVersionString">
      <xsd:simpleType>
        <xsd:restriction base="dms:Lookup"/>
      </xsd:simpleType>
    </xsd:element>
    <xsd:element name="ParentLeafName" ma:index="71" nillable="true" ma:displayName="Source Name (Converted Document)" ma:hidden="true" ma:list="Docs" ma:internalName="ParentLeafName" ma:readOnly="true" ma:showField="ParentLeafName">
      <xsd:simpleType>
        <xsd:restriction base="dms:Lookup"/>
      </xsd:simpleType>
    </xsd:element>
  </xsd:schema>
  <xsd:schema xmlns:xsd="http://www.w3.org/2001/XMLSchema" xmlns:xs="http://www.w3.org/2001/XMLSchema" xmlns:dms="http://schemas.microsoft.com/office/2006/documentManagement/types" xmlns:pc="http://schemas.microsoft.com/office/infopath/2007/PartnerControls" targetNamespace="430995B2-E31B-4EE2-8DC1-85468A2CFE55" elementFormDefault="qualified">
    <xsd:import namespace="http://schemas.microsoft.com/office/2006/documentManagement/types"/>
    <xsd:import namespace="http://schemas.microsoft.com/office/infopath/2007/PartnerControls"/>
    <xsd:element name="Status" ma:index="2" ma:displayName="Status" ma:default="Draft" ma:format="Dropdown" ma:internalName="Status">
      <xsd:simpleType>
        <xsd:restriction base="dms:Choice">
          <xsd:enumeration value="Draft"/>
          <xsd:enumeration value="Final"/>
          <xsd:enumeration value="Portal Content"/>
          <xsd:enumeration value="Publish Externally"/>
          <xsd:enumeration value="Publish to Portal and Externally"/>
          <xsd:enumeration value="Archive"/>
        </xsd:restriction>
      </xsd:simpleType>
    </xsd:element>
    <xsd:element name="Year_x0020_it_x0020_refers_x0020_to" ma:index="3" ma:displayName="Year it refers to" ma:default="2014" ma:format="Dropdown" ma:internalName="Year_x0020_it_x0020_refers_x0020_to">
      <xsd:simpleType>
        <xsd:restriction base="dms:Choice">
          <xsd:enumeration value="2005"/>
          <xsd:enumeration value="2006"/>
          <xsd:enumeration value="2007"/>
          <xsd:enumeration value="2008"/>
          <xsd:enumeration value="2009"/>
          <xsd:enumeration value="2010"/>
          <xsd:enumeration value="2011"/>
          <xsd:enumeration value="2012"/>
          <xsd:enumeration value="2013"/>
          <xsd:enumeration value="2014"/>
          <xsd:enumeration value="2015"/>
          <xsd:enumeration value="2016"/>
          <xsd:enumeration value="2017"/>
          <xsd:enumeration value="2018"/>
          <xsd:enumeration value="2019"/>
          <xsd:enumeration value="2020"/>
        </xsd:restriction>
      </xsd:simpleType>
    </xsd:element>
    <xsd:element name="Originating_x0020_Team" ma:index="4" ma:displayName="Originating Team" ma:default="Education" ma:format="Dropdown" ma:internalName="Originating_x0020_Team">
      <xsd:simpleType>
        <xsd:restriction base="dms:Choice">
          <xsd:enumeration value="CCT"/>
          <xsd:enumeration value="CMG"/>
          <xsd:enumeration value="Community Fundraising"/>
          <xsd:enumeration value="Education"/>
          <xsd:enumeration value="Heads of Regions"/>
          <xsd:enumeration value="Learning"/>
          <xsd:enumeration value="Schools"/>
          <xsd:enumeration value="Spirituality"/>
          <xsd:enumeration value="Youth"/>
          <xsd:enumeration value="CAFOD Arundel &amp; Brighton"/>
          <xsd:enumeration value="CAFOD Birmingham"/>
          <xsd:enumeration value="CAFOD Brentwood"/>
          <xsd:enumeration value="CAFOD Clifton"/>
          <xsd:enumeration value="CAFOD East Anglia"/>
          <xsd:enumeration value="CAFOD Hallam"/>
          <xsd:enumeration value="CAFOD Hexham &amp; Newcastle"/>
          <xsd:enumeration value="CAFOD Lancaster"/>
          <xsd:enumeration value="CAFOD Leeds"/>
          <xsd:enumeration value="CAFOD Liverpool"/>
          <xsd:enumeration value="CAFOD Middlesbrough"/>
          <xsd:enumeration value="CAFOD North Wales"/>
          <xsd:enumeration value="CAFOD Northampton"/>
          <xsd:enumeration value="CAFOD Nottingham"/>
          <xsd:enumeration value="CAFOD Plymouth"/>
          <xsd:enumeration value="CAFOD Portsmouth"/>
          <xsd:enumeration value="CAFOD Salford"/>
          <xsd:enumeration value="CAFOD Shrewsbury"/>
          <xsd:enumeration value="CAFOD Southwark"/>
          <xsd:enumeration value="CAFOD Wales"/>
          <xsd:enumeration value="CAFOD Westminster"/>
        </xsd:restriction>
      </xsd:simpleType>
    </xsd:element>
    <xsd:element name="Project_x0020_Type" ma:index="5" ma:displayName="Project Type" ma:format="Dropdown" ma:internalName="Project_x0020_Type">
      <xsd:simpleType>
        <xsd:restriction base="dms:Choice">
          <xsd:enumeration value="Promotion"/>
          <xsd:enumeration value="Campaign"/>
          <xsd:enumeration value="Catechetical/Formation"/>
          <xsd:enumeration value="Catholic Social Teaching"/>
          <xsd:enumeration value="Community Fundraising"/>
          <xsd:enumeration value="Curriculum"/>
          <xsd:enumeration value="Direct Marketing"/>
          <xsd:enumeration value="Emergency"/>
          <xsd:enumeration value="Fast Days"/>
          <xsd:enumeration value="International Liaison"/>
          <xsd:enumeration value="Non Curriculum"/>
          <xsd:enumeration value="Other Fundraising"/>
          <xsd:enumeration value="Raising Awareness"/>
          <xsd:enumeration value="Training"/>
          <xsd:enumeration value="Worship"/>
          <xsd:enumeration value="Youth Work"/>
          <xsd:enumeration value="N/a"/>
          <xsd:enumeration value="Bangladesh"/>
          <xsd:enumeration value="El Salvador"/>
        </xsd:restriction>
      </xsd:simpleType>
    </xsd:element>
    <xsd:element name="Project_x0020_Name" ma:index="6" ma:displayName="Project Name" ma:format="Dropdown" ma:internalName="Project_x0020_Name">
      <xsd:simpleType>
        <xsd:restriction base="dms:Choice">
          <xsd:enumeration value="Promotion"/>
          <xsd:enumeration value="CF Scheme"/>
          <xsd:enumeration value="Fairtrade"/>
          <xsd:enumeration value="Global Youth Work"/>
          <xsd:enumeration value="Harvest Fast Day"/>
          <xsd:enumeration value="Lent Fast Day"/>
          <xsd:enumeration value="Live Simply"/>
          <xsd:enumeration value="Other CF Fundraising"/>
          <xsd:enumeration value="World Gifts"/>
          <xsd:enumeration value="N/a"/>
        </xsd:restriction>
      </xsd:simpleType>
    </xsd:element>
    <xsd:element name="Event_x0020_Type" ma:index="7" ma:displayName="Event Type" ma:format="Dropdown" ma:internalName="Event_x0020_Type">
      <xsd:simpleType>
        <xsd:restriction base="dms:Choice">
          <xsd:enumeration value="Conference"/>
          <xsd:enumeration value="Festival"/>
          <xsd:enumeration value="Gap Year"/>
          <xsd:enumeration value="International Secondment"/>
          <xsd:enumeration value="Media Stunt"/>
          <xsd:enumeration value="Overseas Visit"/>
          <xsd:enumeration value="Pilgrimage"/>
          <xsd:enumeration value="Public Demo/Lobbying"/>
          <xsd:enumeration value="Public Meeting"/>
          <xsd:enumeration value="Service"/>
          <xsd:enumeration value="Sponsored Event"/>
          <xsd:enumeration value="Supporters' Day"/>
          <xsd:enumeration value="Training"/>
          <xsd:enumeration value="Visit"/>
          <xsd:enumeration value="Youth Event"/>
          <xsd:enumeration value="N/a"/>
        </xsd:restriction>
      </xsd:simpleType>
    </xsd:element>
    <xsd:element name="Document_x0020_Type" ma:index="8" ma:displayName="Document Type" ma:format="Dropdown" ma:internalName="Document_x0020_Type">
      <xsd:simpleType>
        <xsd:restriction base="dms:Choice">
          <xsd:enumeration value="Advert"/>
          <xsd:enumeration value="Activities"/>
          <xsd:enumeration value="Briefing Paper"/>
          <xsd:enumeration value="Budget"/>
          <xsd:enumeration value="Business Plan"/>
          <xsd:enumeration value="Creative Brief"/>
          <xsd:enumeration value="Curriculum Paper"/>
          <xsd:enumeration value="Discussion Paper"/>
          <xsd:enumeration value="Letter"/>
          <xsd:enumeration value="Monitoring &amp; Evaluation"/>
          <xsd:enumeration value="Quote"/>
          <xsd:enumeration value="Prayer"/>
          <xsd:enumeration value="Presentation"/>
          <xsd:enumeration value="Project Plan"/>
          <xsd:enumeration value="Research"/>
          <xsd:enumeration value="Resource"/>
          <xsd:enumeration value="Resource Schedule"/>
          <xsd:enumeration value="Other"/>
        </xsd:restriction>
      </xsd:simpleType>
    </xsd:element>
    <xsd:element name="Archive" ma:index="16" nillable="true" ma:displayName="Archive" ma:default="0" ma:description="Tick this box to archive a file and remove it from other library views" ma:internalName="Archiv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1C43D259-EB4B-4992-A5D0-DD2F750D9079}">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430995B2-E31B-4EE2-8DC1-85468A2CFE55"/>
    <ds:schemaRef ds:uri="http://www.w3.org/XML/1998/namespace"/>
    <ds:schemaRef ds:uri="http://purl.org/dc/dcmitype/"/>
  </ds:schemaRefs>
</ds:datastoreItem>
</file>

<file path=customXml/itemProps2.xml><?xml version="1.0" encoding="utf-8"?>
<ds:datastoreItem xmlns:ds="http://schemas.openxmlformats.org/officeDocument/2006/customXml" ds:itemID="{0EC3B9F3-49E7-404F-9ABE-43808A6606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30995B2-E31B-4EE2-8DC1-85468A2CFE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31092FB-3C42-4D73-AFF7-9B9DD8D03688}">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otalTime>3248</TotalTime>
  <Words>1053</Words>
  <Application>Microsoft Macintosh PowerPoint</Application>
  <PresentationFormat>On-screen Show (4:3)</PresentationFormat>
  <Paragraphs>93</Paragraphs>
  <Slides>12</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Colby StBlk</vt:lpstr>
      <vt:lpstr>Rubik</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SCIAF presentation</dc:title>
  <dc:creator>Elaine Coakley</dc:creator>
  <cp:lastModifiedBy>Iain Lindsay</cp:lastModifiedBy>
  <cp:revision>264</cp:revision>
  <cp:lastPrinted>2015-04-29T10:02:07Z</cp:lastPrinted>
  <dcterms:created xsi:type="dcterms:W3CDTF">2009-08-28T13:31:52Z</dcterms:created>
  <dcterms:modified xsi:type="dcterms:W3CDTF">2022-08-29T19:10:03Z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Subject">
    <vt:lpwstr/>
  </property>
  <property fmtid="{D5CDD505-2E9C-101B-9397-08002B2CF9AE}" pid="4" name="Keywords">
    <vt:lpwstr/>
  </property>
  <property fmtid="{D5CDD505-2E9C-101B-9397-08002B2CF9AE}" pid="5" name="_Author">
    <vt:lpwstr>Kathleen O'Brien</vt:lpwstr>
  </property>
  <property fmtid="{D5CDD505-2E9C-101B-9397-08002B2CF9AE}" pid="6" name="_Category">
    <vt:lpwstr/>
  </property>
  <property fmtid="{D5CDD505-2E9C-101B-9397-08002B2CF9AE}" pid="7" name="Slides">
    <vt:lpwstr>15</vt:lpwstr>
  </property>
  <property fmtid="{D5CDD505-2E9C-101B-9397-08002B2CF9AE}" pid="8" name="Categories">
    <vt:lpwstr/>
  </property>
  <property fmtid="{D5CDD505-2E9C-101B-9397-08002B2CF9AE}" pid="9" name="Approval Level">
    <vt:lpwstr/>
  </property>
  <property fmtid="{D5CDD505-2E9C-101B-9397-08002B2CF9AE}" pid="10" name="_Comments">
    <vt:lpwstr/>
  </property>
  <property fmtid="{D5CDD505-2E9C-101B-9397-08002B2CF9AE}" pid="11" name="Assigned To">
    <vt:lpwstr/>
  </property>
</Properties>
</file>