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309" r:id="rId2"/>
    <p:sldId id="304" r:id="rId3"/>
    <p:sldId id="287" r:id="rId4"/>
    <p:sldId id="308" r:id="rId5"/>
    <p:sldId id="305" r:id="rId6"/>
    <p:sldId id="299" r:id="rId7"/>
    <p:sldId id="294" r:id="rId8"/>
    <p:sldId id="302" r:id="rId9"/>
    <p:sldId id="291" r:id="rId10"/>
    <p:sldId id="297" r:id="rId11"/>
    <p:sldId id="296" r:id="rId12"/>
    <p:sldId id="285" r:id="rId13"/>
    <p:sldId id="290" r:id="rId14"/>
    <p:sldId id="288" r:id="rId15"/>
    <p:sldId id="306" r:id="rId16"/>
    <p:sldId id="284" r:id="rId17"/>
    <p:sldId id="30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81416B2-0AEB-4DE2-8132-E18FCF34338B}">
          <p14:sldIdLst>
            <p14:sldId id="309"/>
            <p14:sldId id="304"/>
            <p14:sldId id="287"/>
            <p14:sldId id="308"/>
            <p14:sldId id="305"/>
            <p14:sldId id="299"/>
            <p14:sldId id="294"/>
            <p14:sldId id="302"/>
            <p14:sldId id="291"/>
            <p14:sldId id="297"/>
            <p14:sldId id="296"/>
            <p14:sldId id="285"/>
            <p14:sldId id="290"/>
            <p14:sldId id="288"/>
            <p14:sldId id="306"/>
            <p14:sldId id="284"/>
            <p14:sldId id="30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06D"/>
    <a:srgbClr val="00B2D3"/>
    <a:srgbClr val="A7D500"/>
    <a:srgbClr val="E36729"/>
    <a:srgbClr val="FFDF00"/>
    <a:srgbClr val="A6C700"/>
    <a:srgbClr val="A1CA5E"/>
    <a:srgbClr val="A6C71D"/>
    <a:srgbClr val="00BB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708"/>
    <p:restoredTop sz="94674"/>
  </p:normalViewPr>
  <p:slideViewPr>
    <p:cSldViewPr snapToGrid="0" snapToObjects="1">
      <p:cViewPr varScale="1">
        <p:scale>
          <a:sx n="93" d="100"/>
          <a:sy n="93" d="100"/>
        </p:scale>
        <p:origin x="84" y="288"/>
      </p:cViewPr>
      <p:guideLst>
        <p:guide orient="horz" pos="2160"/>
        <p:guide pos="2880"/>
      </p:guideLst>
    </p:cSldViewPr>
  </p:slideViewPr>
  <p:notesTextViewPr>
    <p:cViewPr>
      <p:scale>
        <a:sx n="1" d="1"/>
        <a:sy n="1" d="1"/>
      </p:scale>
      <p:origin x="0" y="0"/>
    </p:cViewPr>
  </p:notesTextViewPr>
  <p:notesViewPr>
    <p:cSldViewPr snapToGrid="0" snapToObjects="1">
      <p:cViewPr varScale="1">
        <p:scale>
          <a:sx n="95" d="100"/>
          <a:sy n="95" d="100"/>
        </p:scale>
        <p:origin x="372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52216F-6363-3A44-A6D5-793149F1559A}" type="datetimeFigureOut">
              <a:rPr lang="en-US" smtClean="0"/>
              <a:pPr/>
              <a:t>11/29/2018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BD7AF5-864C-2546-9562-6B294355A177}" type="slidenum">
              <a:rPr lang="en-US" smtClean="0"/>
              <a:pPr/>
              <a:t>‹#›</a:t>
            </a:fld>
            <a:endParaRPr lang="en-US"/>
          </a:p>
        </p:txBody>
      </p:sp>
    </p:spTree>
    <p:extLst>
      <p:ext uri="{BB962C8B-B14F-4D97-AF65-F5344CB8AC3E}">
        <p14:creationId xmlns:p14="http://schemas.microsoft.com/office/powerpoint/2010/main" val="1024176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DBA896-F9F2-D744-AC37-D09102E9FDF2}" type="datetimeFigureOut">
              <a:rPr lang="en-US" smtClean="0"/>
              <a:pPr/>
              <a:t>11/29/2018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D91F3-5365-DD41-A71E-A3F0D2C69261}" type="slidenum">
              <a:rPr lang="en-US" smtClean="0"/>
              <a:pPr/>
              <a:t>‹#›</a:t>
            </a:fld>
            <a:endParaRPr lang="en-US"/>
          </a:p>
        </p:txBody>
      </p:sp>
    </p:spTree>
    <p:extLst>
      <p:ext uri="{BB962C8B-B14F-4D97-AF65-F5344CB8AC3E}">
        <p14:creationId xmlns:p14="http://schemas.microsoft.com/office/powerpoint/2010/main" val="1220903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First Station: Jesus is condemned to death</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Pilate wrote out a notice and had it fixed to the cross: it ran: “Jesus the Nazarene, King of the Jews.” (John 19: 19)</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Even at his birth Jesus seemed destined for this trial: hunted by Herod, threatened with death, forced into exile.  Now he is finally in the hands of pitiless authority.  Yet Pilate’s death sentence opens the path to our salvation: and atop his cross will be emblazoned the name given by the angel at his conception: Jesus, a name which means ‘God saves’.</a:t>
            </a:r>
          </a:p>
          <a:p>
            <a:r>
              <a:rPr lang="en-GB" sz="1200" kern="1200" dirty="0" smtClean="0">
                <a:solidFill>
                  <a:schemeClr val="tx1"/>
                </a:solidFill>
                <a:effectLst/>
                <a:latin typeface="+mn-lt"/>
                <a:ea typeface="+mn-ea"/>
                <a:cs typeface="+mn-cs"/>
              </a:rPr>
              <a:t>Lord Jesus, may no child experience the threat of violence, hunger or war.  May their rights be upheld, and their dignity promoted by those in authority.</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AD91F3-5365-DD41-A71E-A3F0D2C69261}" type="slidenum">
              <a:rPr lang="en-US" smtClean="0"/>
              <a:pPr/>
              <a:t>3</a:t>
            </a:fld>
            <a:endParaRPr lang="en-US"/>
          </a:p>
        </p:txBody>
      </p:sp>
    </p:spTree>
    <p:extLst>
      <p:ext uri="{BB962C8B-B14F-4D97-AF65-F5344CB8AC3E}">
        <p14:creationId xmlns:p14="http://schemas.microsoft.com/office/powerpoint/2010/main" val="3708202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Eleventh Station: Jesus is crucified</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One of the criminals said, “Jesus, remember me when you come into your kingdom.”  He answered him, “In truth I tell you, today you will be with me in paradise.” (Luke 23: 42-43)</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Jesus is raised up as an object of scorn: a criminal dying a humiliating death.  Yet the cross becomes Jesus’ last pulpit, as his teaching and witness converge in a unique way: “Father forgive them…Here is your mother…Today you will be with me in paradise.”</a:t>
            </a:r>
          </a:p>
          <a:p>
            <a:r>
              <a:rPr lang="en-GB" sz="1200" kern="1200" dirty="0" smtClean="0">
                <a:solidFill>
                  <a:schemeClr val="tx1"/>
                </a:solidFill>
                <a:effectLst/>
                <a:latin typeface="+mn-lt"/>
                <a:ea typeface="+mn-ea"/>
                <a:cs typeface="+mn-cs"/>
              </a:rPr>
              <a:t>Lord Jesus, your teaching and witness were united on the cross, mirroring your ministry.  Help us to practice what we preach, so that we can build the Kingdom of justice and peace for which we long.</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13</a:t>
            </a:fld>
            <a:endParaRPr lang="en-US"/>
          </a:p>
        </p:txBody>
      </p:sp>
    </p:spTree>
    <p:extLst>
      <p:ext uri="{BB962C8B-B14F-4D97-AF65-F5344CB8AC3E}">
        <p14:creationId xmlns:p14="http://schemas.microsoft.com/office/powerpoint/2010/main" val="3689200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Twelfth Station: Jesus dies on the cross</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“One of the soldiers pierced his side with a lance, and immediately there came out blood and water.” (John 19: 34)</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Jesus’ words are stilled, but even now his powerful witness cannot be silenced.  The blood and water which flow from his side become powerful symbols of the Baptism and Eucharist through which, as he promised, we will one day be with him in paradise.</a:t>
            </a:r>
          </a:p>
          <a:p>
            <a:r>
              <a:rPr lang="en-GB" sz="1200" kern="1200" dirty="0" smtClean="0">
                <a:solidFill>
                  <a:schemeClr val="tx1"/>
                </a:solidFill>
                <a:effectLst/>
                <a:latin typeface="+mn-lt"/>
                <a:ea typeface="+mn-ea"/>
                <a:cs typeface="+mn-cs"/>
              </a:rPr>
              <a:t>Lord Jesus, through the sacramental life of the Church, we gain access to your passion, and to the graces which flow from it.  May we treasure such gifts.</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14</a:t>
            </a:fld>
            <a:endParaRPr lang="en-US"/>
          </a:p>
        </p:txBody>
      </p:sp>
    </p:spTree>
    <p:extLst>
      <p:ext uri="{BB962C8B-B14F-4D97-AF65-F5344CB8AC3E}">
        <p14:creationId xmlns:p14="http://schemas.microsoft.com/office/powerpoint/2010/main" val="3807757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Thirteenth Station: Jesus is taken down from the cross and placed in the arms of his mother</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“She gave birth to a son, her first-born.  She wrapped him in swaddling clothes, and laid him in a manger.” (Luke 2: 7)</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At his birth Mary wrapped Jesus in swaddling clothes, clothing him with a mother’s tenderness.  She now wraps her son in the shroud of death, enfolding him in her love.</a:t>
            </a:r>
          </a:p>
          <a:p>
            <a:r>
              <a:rPr lang="en-GB" sz="1200" kern="1200" dirty="0" smtClean="0">
                <a:solidFill>
                  <a:schemeClr val="tx1"/>
                </a:solidFill>
                <a:effectLst/>
                <a:latin typeface="+mn-lt"/>
                <a:ea typeface="+mn-ea"/>
                <a:cs typeface="+mn-cs"/>
              </a:rPr>
              <a:t>Lord Jesus, we pray for all mothers, especially those struggling to provide for their children in the midst of poverty and fear of the future.  May they feel the cloak of Mary’s maternal protection embracing them.</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15</a:t>
            </a:fld>
            <a:endParaRPr lang="en-US"/>
          </a:p>
        </p:txBody>
      </p:sp>
    </p:spTree>
    <p:extLst>
      <p:ext uri="{BB962C8B-B14F-4D97-AF65-F5344CB8AC3E}">
        <p14:creationId xmlns:p14="http://schemas.microsoft.com/office/powerpoint/2010/main" val="4233845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Fourteenth Station: Jesus is laid in the tomb</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“They took the body of Jesus and bound it in linen cloths with the spices, following the Jewish burial custom.” (John 19: 40)</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Jesus enters the condition of those who are utterly powerless, those who have no voice.  Yet this very vulnerability gives birth to a community: the small group of faithful friends who prepare him for the tomb.  </a:t>
            </a:r>
          </a:p>
          <a:p>
            <a:r>
              <a:rPr lang="en-GB" sz="1200" kern="1200" dirty="0" smtClean="0">
                <a:solidFill>
                  <a:schemeClr val="tx1"/>
                </a:solidFill>
                <a:effectLst/>
                <a:latin typeface="+mn-lt"/>
                <a:ea typeface="+mn-ea"/>
                <a:cs typeface="+mn-cs"/>
              </a:rPr>
              <a:t>Lord Jesus, help us to be true friends to the poor and vulnerable, creating communities which will flourish in the midst of life’s trials and joys.</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16</a:t>
            </a:fld>
            <a:endParaRPr lang="en-US"/>
          </a:p>
        </p:txBody>
      </p:sp>
    </p:spTree>
    <p:extLst>
      <p:ext uri="{BB962C8B-B14F-4D97-AF65-F5344CB8AC3E}">
        <p14:creationId xmlns:p14="http://schemas.microsoft.com/office/powerpoint/2010/main" val="3116035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Third Station: Jesus falls the first time</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The Lord God shaped man from the soil of the ground, and blew the breath of life into his nostrils.  (Genesis 2: 7)</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Man was made from the dust of the earth (</a:t>
            </a:r>
            <a:r>
              <a:rPr lang="en-GB" sz="1200" kern="1200" dirty="0" err="1" smtClean="0">
                <a:solidFill>
                  <a:schemeClr val="tx1"/>
                </a:solidFill>
                <a:effectLst/>
                <a:latin typeface="+mn-lt"/>
                <a:ea typeface="+mn-ea"/>
                <a:cs typeface="+mn-cs"/>
              </a:rPr>
              <a:t>Adama</a:t>
            </a:r>
            <a:r>
              <a:rPr lang="en-GB" sz="1200" kern="1200" dirty="0" smtClean="0">
                <a:solidFill>
                  <a:schemeClr val="tx1"/>
                </a:solidFill>
                <a:effectLst/>
                <a:latin typeface="+mn-lt"/>
                <a:ea typeface="+mn-ea"/>
                <a:cs typeface="+mn-cs"/>
              </a:rPr>
              <a:t>) and bears its name (Adam).  To this earth Jesus returns in his first fall, embracing it reluctantly, its dust and dirt.  Yet he will not return to the dust from which he was made, experiencing the corruption of the tomb. Rather will be raised to life, and will raise us up on the last day to share his glory.</a:t>
            </a:r>
          </a:p>
          <a:p>
            <a:r>
              <a:rPr lang="en-GB" sz="1200" kern="1200" dirty="0" smtClean="0">
                <a:solidFill>
                  <a:schemeClr val="tx1"/>
                </a:solidFill>
                <a:effectLst/>
                <a:latin typeface="+mn-lt"/>
                <a:ea typeface="+mn-ea"/>
                <a:cs typeface="+mn-cs"/>
              </a:rPr>
              <a:t>Lord Jesus, we pray for all who work on the land and the seas, labouring for our daily bread.  May we always be grateful for those whose sweat and toil allow us to enjoy the fruits of the earth.</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5</a:t>
            </a:fld>
            <a:endParaRPr lang="en-US"/>
          </a:p>
        </p:txBody>
      </p:sp>
    </p:spTree>
    <p:extLst>
      <p:ext uri="{BB962C8B-B14F-4D97-AF65-F5344CB8AC3E}">
        <p14:creationId xmlns:p14="http://schemas.microsoft.com/office/powerpoint/2010/main" val="68391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Fourth Station: Jesus meets his mother</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“Near the cross of Jesus stood his mother.” John 19: 25</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love and intimacy built up in the heart of the Holy Family during the long years of Jesus’ hidden life in Nazareth now become like a cloak around Jesus’ tired shoulders.  Eyes meet, hands touch, and in a fleeting moment the world pauses, a foretaste of heaven on earth.</a:t>
            </a:r>
          </a:p>
          <a:p>
            <a:r>
              <a:rPr lang="en-GB" sz="1200" kern="1200" dirty="0" smtClean="0">
                <a:solidFill>
                  <a:schemeClr val="tx1"/>
                </a:solidFill>
                <a:effectLst/>
                <a:latin typeface="+mn-lt"/>
                <a:ea typeface="+mn-ea"/>
                <a:cs typeface="+mn-cs"/>
              </a:rPr>
              <a:t>Lord Jesus, may your mother’s protection become a blessing for all who need it most this day.  And may mothers all over the world, who worry and fret for their children, rejoice to see them thrive and prosper.</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6</a:t>
            </a:fld>
            <a:endParaRPr lang="en-US"/>
          </a:p>
        </p:txBody>
      </p:sp>
    </p:spTree>
    <p:extLst>
      <p:ext uri="{BB962C8B-B14F-4D97-AF65-F5344CB8AC3E}">
        <p14:creationId xmlns:p14="http://schemas.microsoft.com/office/powerpoint/2010/main" val="4160329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Fifth Station: Simon of Cyrene helps Jesus</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They enlisted a passer-by, Simon of Cyrene, father of Alexander and Rufus, who was coming in form the country, to carry his cross.” (Mark 15: 21)</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Mark’s Gospel reports that Simon was, “the father of Alexander and Rufus.”  How would Mark know this if the two sons hadn’t been members of the Christian community, able to tell their father’s story?  Was Simon’s encounter with Jesus the beginning of a faith journey for him and his family?</a:t>
            </a:r>
          </a:p>
          <a:p>
            <a:r>
              <a:rPr lang="en-GB" sz="1200" kern="1200" dirty="0" smtClean="0">
                <a:solidFill>
                  <a:schemeClr val="tx1"/>
                </a:solidFill>
                <a:effectLst/>
                <a:latin typeface="+mn-lt"/>
                <a:ea typeface="+mn-ea"/>
                <a:cs typeface="+mn-cs"/>
              </a:rPr>
              <a:t>Lord Jesus, we pray for all families around the world.  May family members encourage and inspire each other to live the virtues of generosity, compassion and faith.</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7</a:t>
            </a:fld>
            <a:endParaRPr lang="en-US"/>
          </a:p>
        </p:txBody>
      </p:sp>
    </p:spTree>
    <p:extLst>
      <p:ext uri="{BB962C8B-B14F-4D97-AF65-F5344CB8AC3E}">
        <p14:creationId xmlns:p14="http://schemas.microsoft.com/office/powerpoint/2010/main" val="1962823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Sixth Station: Veronica wipes the face of Jesus</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Seeing his mother and the disciple whom he loved standing near her, Jesus said to his mother, “Woman, this is your son.” (John 19: 26)</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To Simon’s generous gesture is added that of Veronica, wiping the sweat and blood from Jesus face: two acts of tenderness to a man in need.  Just as Mary and the Beloved Disciple will stand together at the foot of the cross, so the tender actions of this man and woman stand side by side in the memory of Jesus’ passion.</a:t>
            </a:r>
          </a:p>
          <a:p>
            <a:r>
              <a:rPr lang="en-GB" sz="1200" kern="1200" dirty="0" smtClean="0">
                <a:solidFill>
                  <a:schemeClr val="tx1"/>
                </a:solidFill>
                <a:effectLst/>
                <a:latin typeface="+mn-lt"/>
                <a:ea typeface="+mn-ea"/>
                <a:cs typeface="+mn-cs"/>
              </a:rPr>
              <a:t>Lord Jesus, we pray for harmony and co-operation between men and women: in the church, in society, in the home and the workplace, so that the values of your Kingdom may shine ever more clearly in today’s world.</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8</a:t>
            </a:fld>
            <a:endParaRPr lang="en-US"/>
          </a:p>
        </p:txBody>
      </p:sp>
    </p:spTree>
    <p:extLst>
      <p:ext uri="{BB962C8B-B14F-4D97-AF65-F5344CB8AC3E}">
        <p14:creationId xmlns:p14="http://schemas.microsoft.com/office/powerpoint/2010/main" val="127289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Seventh Station: Jesus falls the second time</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To the man the Lord God said, “Painfully you will get food from the earth.  By the sweat of your face you will earn your food.”  (Genesis 3: 17.19)</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the Book of Genesis we hear how man was to till the earth and care for it and, despite the harshness of labour, he would produce a harvest.  Here Jesus falls to the earth once more, experiencing its hardness and hostility, yet his suffering will produce a rich harvest of new life.</a:t>
            </a:r>
          </a:p>
          <a:p>
            <a:r>
              <a:rPr lang="en-GB" sz="1200" kern="1200" dirty="0" smtClean="0">
                <a:solidFill>
                  <a:schemeClr val="tx1"/>
                </a:solidFill>
                <a:effectLst/>
                <a:latin typeface="+mn-lt"/>
                <a:ea typeface="+mn-ea"/>
                <a:cs typeface="+mn-cs"/>
              </a:rPr>
              <a:t>Lord Jesus, we pray for an ever greater respect for our created world, our mother and </a:t>
            </a:r>
            <a:r>
              <a:rPr lang="en-GB" sz="1200" kern="1200" dirty="0" err="1" smtClean="0">
                <a:solidFill>
                  <a:schemeClr val="tx1"/>
                </a:solidFill>
                <a:effectLst/>
                <a:latin typeface="+mn-lt"/>
                <a:ea typeface="+mn-ea"/>
                <a:cs typeface="+mn-cs"/>
              </a:rPr>
              <a:t>sustainer</a:t>
            </a:r>
            <a:r>
              <a:rPr lang="en-GB" sz="1200" kern="1200" dirty="0" smtClean="0">
                <a:solidFill>
                  <a:schemeClr val="tx1"/>
                </a:solidFill>
                <a:effectLst/>
                <a:latin typeface="+mn-lt"/>
                <a:ea typeface="+mn-ea"/>
                <a:cs typeface="+mn-cs"/>
              </a:rPr>
              <a:t>.  May we appreciate and enhance its beauty, and may our actions yield a plentiful harvest of justice and peace.</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9</a:t>
            </a:fld>
            <a:endParaRPr lang="en-US"/>
          </a:p>
        </p:txBody>
      </p:sp>
    </p:spTree>
    <p:extLst>
      <p:ext uri="{BB962C8B-B14F-4D97-AF65-F5344CB8AC3E}">
        <p14:creationId xmlns:p14="http://schemas.microsoft.com/office/powerpoint/2010/main" val="1438471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Eighth Station: Jesus meets the women of Jerusalem</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Large numbers of people followed him, and women too, who mourned and lamented for him.  But Jesus turned to them and said, “Daughters of Jerusalem, do not weep for me; weep rather for yourselves and for your children.” (Luke 23: 27-28)</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“Weep for your children,” Jesus tells the women, and indeed many a mother in every age has shed tears for their child.  The tears and prayers of St Monica brought her son Augustine to faith.  This should be no surprise: God sees every tear that falls to the ground, and none is wasted.  </a:t>
            </a:r>
          </a:p>
          <a:p>
            <a:r>
              <a:rPr lang="en-GB" sz="1200" kern="1200" dirty="0" smtClean="0">
                <a:solidFill>
                  <a:schemeClr val="tx1"/>
                </a:solidFill>
                <a:effectLst/>
                <a:latin typeface="+mn-lt"/>
                <a:ea typeface="+mn-ea"/>
                <a:cs typeface="+mn-cs"/>
              </a:rPr>
              <a:t>Lord Jesus, dry the tears of all who weep: may all who are anxious and suffering realise that their pain is united to yours for the salvation of the world.</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10</a:t>
            </a:fld>
            <a:endParaRPr lang="en-US"/>
          </a:p>
        </p:txBody>
      </p:sp>
    </p:spTree>
    <p:extLst>
      <p:ext uri="{BB962C8B-B14F-4D97-AF65-F5344CB8AC3E}">
        <p14:creationId xmlns:p14="http://schemas.microsoft.com/office/powerpoint/2010/main" val="4272788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Ninth Station: Jesus falls the third time</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“No one can have greater love than to lay down his life for his friends.” (John 15: 13)</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Church Father Tertullian said that when God was moulding man from the earth, in His thoughts was a likeness of the Christ to come.  Here Jesus, face down in the earth, so despised and lowly, shows us his true likeness: the servant of all, bruised and broken, giving his life for his friends.</a:t>
            </a:r>
          </a:p>
          <a:p>
            <a:r>
              <a:rPr lang="en-GB" sz="1200" kern="1200" dirty="0" smtClean="0">
                <a:solidFill>
                  <a:schemeClr val="tx1"/>
                </a:solidFill>
                <a:effectLst/>
                <a:latin typeface="+mn-lt"/>
                <a:ea typeface="+mn-ea"/>
                <a:cs typeface="+mn-cs"/>
              </a:rPr>
              <a:t>Lord Jesus, you reveal to us that we are made in the image and likeness of God.  Help us to perfect that image by being more like you: compassionate, loving and selfless.</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0FAD91F3-5365-DD41-A71E-A3F0D2C69261}" type="slidenum">
              <a:rPr lang="en-US" smtClean="0"/>
              <a:pPr/>
              <a:t>11</a:t>
            </a:fld>
            <a:endParaRPr lang="en-US"/>
          </a:p>
        </p:txBody>
      </p:sp>
    </p:spTree>
    <p:extLst>
      <p:ext uri="{BB962C8B-B14F-4D97-AF65-F5344CB8AC3E}">
        <p14:creationId xmlns:p14="http://schemas.microsoft.com/office/powerpoint/2010/main" val="2082549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Tenth Station: Jesus is stripped of his clothing</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Leader:</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kern="1200" dirty="0" smtClean="0">
                <a:solidFill>
                  <a:schemeClr val="tx1"/>
                </a:solidFill>
                <a:effectLst/>
                <a:latin typeface="+mn-lt"/>
                <a:ea typeface="+mn-ea"/>
                <a:cs typeface="+mn-cs"/>
              </a:rPr>
              <a:t>We adore you, O Christ and we praise you</a:t>
            </a:r>
          </a:p>
          <a:p>
            <a:r>
              <a:rPr lang="en-GB" sz="1200" b="1" kern="1200" dirty="0" smtClean="0">
                <a:solidFill>
                  <a:schemeClr val="tx1"/>
                </a:solidFill>
                <a:effectLst/>
                <a:latin typeface="+mn-lt"/>
                <a:ea typeface="+mn-ea"/>
                <a:cs typeface="+mn-cs"/>
              </a:rPr>
              <a:t>All: (genuflecting)</a:t>
            </a:r>
            <a:r>
              <a:rPr lang="en-GB" sz="1200" i="1" kern="1200" dirty="0" smtClean="0">
                <a:solidFill>
                  <a:schemeClr val="tx1"/>
                </a:solidFill>
                <a:effectLst/>
                <a:latin typeface="+mn-lt"/>
                <a:ea typeface="+mn-ea"/>
                <a:cs typeface="+mn-cs"/>
              </a:rPr>
              <a:t/>
            </a:r>
            <a:br>
              <a:rPr lang="en-GB" sz="1200" i="1" kern="1200" dirty="0" smtClean="0">
                <a:solidFill>
                  <a:schemeClr val="tx1"/>
                </a:solidFill>
                <a:effectLst/>
                <a:latin typeface="+mn-lt"/>
                <a:ea typeface="+mn-ea"/>
                <a:cs typeface="+mn-cs"/>
              </a:rPr>
            </a:br>
            <a:r>
              <a:rPr lang="en-GB" sz="1200" i="1" kern="1200" dirty="0" smtClean="0">
                <a:solidFill>
                  <a:schemeClr val="tx1"/>
                </a:solidFill>
                <a:effectLst/>
                <a:latin typeface="+mn-lt"/>
                <a:ea typeface="+mn-ea"/>
                <a:cs typeface="+mn-cs"/>
              </a:rPr>
              <a:t>Because by your holy cross you have redeemed the world.</a:t>
            </a:r>
            <a:endParaRPr lang="en-GB" sz="1200" kern="1200" dirty="0" smtClean="0">
              <a:solidFill>
                <a:schemeClr val="tx1"/>
              </a:solidFill>
              <a:effectLst/>
              <a:latin typeface="+mn-lt"/>
              <a:ea typeface="+mn-ea"/>
              <a:cs typeface="+mn-cs"/>
            </a:endParaRPr>
          </a:p>
          <a:p>
            <a:r>
              <a:rPr lang="en-GB" sz="1200" i="1" kern="1200" dirty="0" smtClean="0">
                <a:solidFill>
                  <a:schemeClr val="tx1"/>
                </a:solidFill>
                <a:effectLst/>
                <a:latin typeface="+mn-lt"/>
                <a:ea typeface="+mn-ea"/>
                <a:cs typeface="+mn-cs"/>
              </a:rPr>
              <a:t>“The Lord God made tunics of skins for the man and his wife and clothed them.” (Genesis 3: 21)</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God made clothes for our first parents to cover their shame, since in their disobedience they felt naked before God.  By God’s tender gesture they were reassured that even their sin could not strip them of human dignity.  Jesus is stripped here, but he remains God’s beloved, dignified, beautiful Son.</a:t>
            </a:r>
          </a:p>
          <a:p>
            <a:r>
              <a:rPr lang="en-GB" sz="1200" kern="1200" dirty="0" smtClean="0">
                <a:solidFill>
                  <a:schemeClr val="tx1"/>
                </a:solidFill>
                <a:effectLst/>
                <a:latin typeface="+mn-lt"/>
                <a:ea typeface="+mn-ea"/>
                <a:cs typeface="+mn-cs"/>
              </a:rPr>
              <a:t>Lord Jesus, the hands of the soldiers sought to strip you of dignity, but you taught us that the dignity of the children of God can never be removed.  May we live by your teaching and example.</a:t>
            </a:r>
          </a:p>
          <a:p>
            <a:r>
              <a:rPr lang="en-GB" sz="1200" b="1" kern="1200" dirty="0" smtClean="0">
                <a:solidFill>
                  <a:schemeClr val="tx1"/>
                </a:solidFill>
                <a:effectLst/>
                <a:latin typeface="+mn-lt"/>
                <a:ea typeface="+mn-ea"/>
                <a:cs typeface="+mn-cs"/>
              </a:rPr>
              <a:t>All:</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love you Jesus, my love above all things;</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I repent with my whole heart for having offended you.</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Never permit me to separate myself from you again.</a:t>
            </a:r>
            <a:br>
              <a:rPr lang="en-GB" sz="1200" b="1" kern="1200" dirty="0" smtClean="0">
                <a:solidFill>
                  <a:schemeClr val="tx1"/>
                </a:solidFill>
                <a:effectLst/>
                <a:latin typeface="+mn-lt"/>
                <a:ea typeface="+mn-ea"/>
                <a:cs typeface="+mn-cs"/>
              </a:rPr>
            </a:br>
            <a:r>
              <a:rPr lang="en-GB" sz="1200" b="1" kern="1200" dirty="0" smtClean="0">
                <a:solidFill>
                  <a:schemeClr val="tx1"/>
                </a:solidFill>
                <a:effectLst/>
                <a:latin typeface="+mn-lt"/>
                <a:ea typeface="+mn-ea"/>
                <a:cs typeface="+mn-cs"/>
              </a:rPr>
              <a:t>Grant that I may love you always, and then do with me what you will.</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AD91F3-5365-DD41-A71E-A3F0D2C69261}" type="slidenum">
              <a:rPr lang="en-US" smtClean="0"/>
              <a:pPr/>
              <a:t>12</a:t>
            </a:fld>
            <a:endParaRPr lang="en-US"/>
          </a:p>
        </p:txBody>
      </p:sp>
    </p:spTree>
    <p:extLst>
      <p:ext uri="{BB962C8B-B14F-4D97-AF65-F5344CB8AC3E}">
        <p14:creationId xmlns:p14="http://schemas.microsoft.com/office/powerpoint/2010/main" val="882322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darker imag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90541" y="4722724"/>
            <a:ext cx="5290531" cy="1779256"/>
          </a:xfrm>
          <a:prstGeom prst="rect">
            <a:avLst/>
          </a:prstGeom>
        </p:spPr>
      </p:pic>
      <p:sp>
        <p:nvSpPr>
          <p:cNvPr id="13" name="Title 1"/>
          <p:cNvSpPr>
            <a:spLocks noGrp="1"/>
          </p:cNvSpPr>
          <p:nvPr>
            <p:ph type="title" hasCustomPrompt="1"/>
          </p:nvPr>
        </p:nvSpPr>
        <p:spPr>
          <a:xfrm>
            <a:off x="833478" y="4991896"/>
            <a:ext cx="4532343" cy="545531"/>
          </a:xfrm>
          <a:prstGeom prst="rect">
            <a:avLst/>
          </a:prstGeom>
          <a:ln>
            <a:noFill/>
          </a:ln>
        </p:spPr>
        <p:txBody>
          <a:bodyPr anchor="b">
            <a:normAutofit/>
          </a:bodyPr>
          <a:lstStyle>
            <a:lvl1pPr>
              <a:defRPr sz="3200" baseline="0">
                <a:solidFill>
                  <a:srgbClr val="18406D"/>
                </a:solidFill>
              </a:defRPr>
            </a:lvl1pPr>
          </a:lstStyle>
          <a:p>
            <a:r>
              <a:rPr lang="en-US" dirty="0" smtClean="0"/>
              <a:t>edit Master title style</a:t>
            </a:r>
            <a:endParaRPr lang="en-US" dirty="0"/>
          </a:p>
        </p:txBody>
      </p:sp>
      <p:cxnSp>
        <p:nvCxnSpPr>
          <p:cNvPr id="15" name="Straight Connector 14"/>
          <p:cNvCxnSpPr/>
          <p:nvPr userDrawn="1"/>
        </p:nvCxnSpPr>
        <p:spPr>
          <a:xfrm>
            <a:off x="915841" y="5665833"/>
            <a:ext cx="4449980"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14" name="Text Placeholder 2"/>
          <p:cNvSpPr>
            <a:spLocks noGrp="1"/>
          </p:cNvSpPr>
          <p:nvPr>
            <p:ph type="body" idx="1"/>
          </p:nvPr>
        </p:nvSpPr>
        <p:spPr>
          <a:xfrm>
            <a:off x="915841" y="5814337"/>
            <a:ext cx="4449980" cy="355352"/>
          </a:xfrm>
          <a:prstGeom prst="rect">
            <a:avLst/>
          </a:prstGeom>
        </p:spPr>
        <p:txBody>
          <a:bodyPr>
            <a:normAutofit/>
          </a:bodyPr>
          <a:lstStyle>
            <a:lvl1pPr marL="0" indent="0">
              <a:buNone/>
              <a:defRPr sz="1800" baseline="0">
                <a:solidFill>
                  <a:srgbClr val="00B2D3"/>
                </a:solidFill>
                <a:latin typeface="Calibri Ligh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861513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lighter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6857999"/>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87737" y="4751085"/>
            <a:ext cx="5325438" cy="1790996"/>
          </a:xfrm>
          <a:prstGeom prst="rect">
            <a:avLst/>
          </a:prstGeom>
        </p:spPr>
      </p:pic>
      <p:sp>
        <p:nvSpPr>
          <p:cNvPr id="13" name="Title 1"/>
          <p:cNvSpPr>
            <a:spLocks noGrp="1"/>
          </p:cNvSpPr>
          <p:nvPr>
            <p:ph type="title" hasCustomPrompt="1"/>
          </p:nvPr>
        </p:nvSpPr>
        <p:spPr>
          <a:xfrm>
            <a:off x="833478" y="4991896"/>
            <a:ext cx="4532343" cy="545531"/>
          </a:xfrm>
          <a:prstGeom prst="rect">
            <a:avLst/>
          </a:prstGeom>
          <a:ln>
            <a:noFill/>
          </a:ln>
        </p:spPr>
        <p:txBody>
          <a:bodyPr anchor="b">
            <a:normAutofit/>
          </a:bodyPr>
          <a:lstStyle>
            <a:lvl1pPr>
              <a:defRPr sz="3200" baseline="0">
                <a:solidFill>
                  <a:schemeClr val="bg1"/>
                </a:solidFill>
              </a:defRPr>
            </a:lvl1pPr>
          </a:lstStyle>
          <a:p>
            <a:r>
              <a:rPr lang="en-US" dirty="0" smtClean="0"/>
              <a:t>edit Master title style</a:t>
            </a:r>
            <a:endParaRPr lang="en-US" dirty="0"/>
          </a:p>
        </p:txBody>
      </p:sp>
      <p:cxnSp>
        <p:nvCxnSpPr>
          <p:cNvPr id="15" name="Straight Connector 14"/>
          <p:cNvCxnSpPr/>
          <p:nvPr userDrawn="1"/>
        </p:nvCxnSpPr>
        <p:spPr>
          <a:xfrm>
            <a:off x="915841" y="5665833"/>
            <a:ext cx="4449980"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14" name="Text Placeholder 2"/>
          <p:cNvSpPr>
            <a:spLocks noGrp="1"/>
          </p:cNvSpPr>
          <p:nvPr>
            <p:ph type="body" idx="1"/>
          </p:nvPr>
        </p:nvSpPr>
        <p:spPr>
          <a:xfrm>
            <a:off x="915841" y="5814337"/>
            <a:ext cx="4449980" cy="355352"/>
          </a:xfrm>
          <a:prstGeom prst="rect">
            <a:avLst/>
          </a:prstGeom>
        </p:spPr>
        <p:txBody>
          <a:bodyPr>
            <a:normAutofit/>
          </a:bodyPr>
          <a:lstStyle>
            <a:lvl1pPr marL="0" indent="0">
              <a:buNone/>
              <a:defRPr sz="1800" baseline="0">
                <a:solidFill>
                  <a:srgbClr val="A7D500"/>
                </a:solidFill>
                <a:latin typeface="Calibri Light"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pic>
        <p:nvPicPr>
          <p:cNvPr id="5" name="Picture 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489010" y="378881"/>
            <a:ext cx="2211235" cy="812246"/>
          </a:xfrm>
          <a:prstGeom prst="rect">
            <a:avLst/>
          </a:prstGeom>
        </p:spPr>
      </p:pic>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52659" y="2311120"/>
            <a:ext cx="8149214" cy="395905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8" name="Straight Connector 7"/>
          <p:cNvCxnSpPr/>
          <p:nvPr userDrawn="1"/>
        </p:nvCxnSpPr>
        <p:spPr>
          <a:xfrm>
            <a:off x="552659" y="1214413"/>
            <a:ext cx="8149214"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552658" y="1363067"/>
            <a:ext cx="7958295" cy="594841"/>
          </a:xfrm>
          <a:prstGeom prst="rect">
            <a:avLst/>
          </a:prstGeom>
        </p:spPr>
        <p:txBody>
          <a:bodyPr>
            <a:normAutofit/>
          </a:bodyPr>
          <a:lstStyle>
            <a:lvl1pPr>
              <a:defRPr sz="2600" cap="none" baseline="0">
                <a:solidFill>
                  <a:srgbClr val="18406D"/>
                </a:solidFill>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animation">
    <p:spTree>
      <p:nvGrpSpPr>
        <p:cNvPr id="1" name=""/>
        <p:cNvGrpSpPr/>
        <p:nvPr/>
      </p:nvGrpSpPr>
      <p:grpSpPr>
        <a:xfrm>
          <a:off x="0" y="0"/>
          <a:ext cx="0" cy="0"/>
          <a:chOff x="0" y="0"/>
          <a:chExt cx="0" cy="0"/>
        </a:xfrm>
      </p:grpSpPr>
      <p:cxnSp>
        <p:nvCxnSpPr>
          <p:cNvPr id="8" name="Straight Connector 7"/>
          <p:cNvCxnSpPr/>
          <p:nvPr userDrawn="1"/>
        </p:nvCxnSpPr>
        <p:spPr>
          <a:xfrm>
            <a:off x="552659" y="1214413"/>
            <a:ext cx="8149214"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10" name="Media Placeholder 9"/>
          <p:cNvSpPr>
            <a:spLocks noGrp="1"/>
          </p:cNvSpPr>
          <p:nvPr>
            <p:ph type="media" sz="quarter" idx="10"/>
          </p:nvPr>
        </p:nvSpPr>
        <p:spPr>
          <a:xfrm>
            <a:off x="552450" y="1473200"/>
            <a:ext cx="8148638" cy="4918075"/>
          </a:xfrm>
          <a:prstGeom prst="rect">
            <a:avLst/>
          </a:prstGeom>
        </p:spPr>
        <p:txBody>
          <a:bodyPr/>
          <a:lstStyle/>
          <a:p>
            <a:r>
              <a:rPr lang="en-US" smtClean="0"/>
              <a:t>Click icon to add media</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 text">
    <p:spTree>
      <p:nvGrpSpPr>
        <p:cNvPr id="1" name=""/>
        <p:cNvGrpSpPr/>
        <p:nvPr/>
      </p:nvGrpSpPr>
      <p:grpSpPr>
        <a:xfrm>
          <a:off x="0" y="0"/>
          <a:ext cx="0" cy="0"/>
          <a:chOff x="0" y="0"/>
          <a:chExt cx="0" cy="0"/>
        </a:xfrm>
      </p:grpSpPr>
      <p:sp>
        <p:nvSpPr>
          <p:cNvPr id="8" name="Content Placeholder 2"/>
          <p:cNvSpPr>
            <a:spLocks noGrp="1"/>
          </p:cNvSpPr>
          <p:nvPr>
            <p:ph idx="10" hasCustomPrompt="1"/>
          </p:nvPr>
        </p:nvSpPr>
        <p:spPr>
          <a:xfrm>
            <a:off x="552659" y="2311120"/>
            <a:ext cx="3962191" cy="3959051"/>
          </a:xfrm>
          <a:prstGeom prst="rect">
            <a:avLst/>
          </a:prstGeom>
        </p:spPr>
        <p:txBody>
          <a:bodyPr/>
          <a:lstStyle/>
          <a:p>
            <a:pPr lvl="0"/>
            <a:r>
              <a:rPr lang="en-US" dirty="0" smtClean="0"/>
              <a:t>Click  edit Master to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9" name="Straight Connector 8"/>
          <p:cNvCxnSpPr/>
          <p:nvPr userDrawn="1"/>
        </p:nvCxnSpPr>
        <p:spPr>
          <a:xfrm>
            <a:off x="552659" y="1214413"/>
            <a:ext cx="8149214"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552658" y="1363067"/>
            <a:ext cx="7958295" cy="594841"/>
          </a:xfrm>
          <a:prstGeom prst="rect">
            <a:avLst/>
          </a:prstGeom>
        </p:spPr>
        <p:txBody>
          <a:bodyPr>
            <a:normAutofit/>
          </a:bodyPr>
          <a:lstStyle>
            <a:lvl1pPr>
              <a:defRPr sz="2600" cap="none" baseline="0">
                <a:solidFill>
                  <a:srgbClr val="18406D"/>
                </a:solidFill>
              </a:defRPr>
            </a:lvl1pPr>
          </a:lstStyle>
          <a:p>
            <a:r>
              <a:rPr lang="en-US" smtClean="0"/>
              <a:t>Click to edit Master title style</a:t>
            </a:r>
            <a:endParaRPr lang="en-US" dirty="0"/>
          </a:p>
        </p:txBody>
      </p:sp>
      <p:sp>
        <p:nvSpPr>
          <p:cNvPr id="11" name="Content Placeholder 2"/>
          <p:cNvSpPr>
            <a:spLocks noGrp="1"/>
          </p:cNvSpPr>
          <p:nvPr>
            <p:ph idx="11"/>
          </p:nvPr>
        </p:nvSpPr>
        <p:spPr>
          <a:xfrm>
            <a:off x="4739682" y="2311120"/>
            <a:ext cx="3962191" cy="395905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cxnSp>
        <p:nvCxnSpPr>
          <p:cNvPr id="8" name="Straight Connector 7"/>
          <p:cNvCxnSpPr/>
          <p:nvPr userDrawn="1"/>
        </p:nvCxnSpPr>
        <p:spPr>
          <a:xfrm>
            <a:off x="552659" y="1214413"/>
            <a:ext cx="8149214"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p:nvPr>
        </p:nvSpPr>
        <p:spPr>
          <a:xfrm>
            <a:off x="552658" y="1363067"/>
            <a:ext cx="7958295" cy="594841"/>
          </a:xfrm>
          <a:prstGeom prst="rect">
            <a:avLst/>
          </a:prstGeom>
        </p:spPr>
        <p:txBody>
          <a:bodyPr>
            <a:normAutofit/>
          </a:bodyPr>
          <a:lstStyle>
            <a:lvl1pPr>
              <a:defRPr sz="2600" cap="none" baseline="0">
                <a:solidFill>
                  <a:srgbClr val="18406D"/>
                </a:solidFill>
              </a:defRPr>
            </a:lvl1pPr>
          </a:lstStyle>
          <a:p>
            <a:r>
              <a:rPr lang="en-US" smtClean="0"/>
              <a:t>Click to edit Master title style</a:t>
            </a:r>
            <a:endParaRPr lang="en-US" dirty="0"/>
          </a:p>
        </p:txBody>
      </p:sp>
      <p:sp>
        <p:nvSpPr>
          <p:cNvPr id="3" name="Chart Placeholder 2"/>
          <p:cNvSpPr>
            <a:spLocks noGrp="1"/>
          </p:cNvSpPr>
          <p:nvPr>
            <p:ph type="chart" sz="quarter" idx="10"/>
          </p:nvPr>
        </p:nvSpPr>
        <p:spPr>
          <a:xfrm>
            <a:off x="552450" y="2112963"/>
            <a:ext cx="7958138" cy="3983037"/>
          </a:xfrm>
          <a:prstGeom prst="rect">
            <a:avLst/>
          </a:prstGeom>
        </p:spPr>
        <p:txBody>
          <a:bodyPr/>
          <a:lstStyle/>
          <a:p>
            <a:r>
              <a:rPr lang="en-US" smtClean="0"/>
              <a:t>Click icon to add chart</a:t>
            </a:r>
            <a:endParaRPr lang="en-US"/>
          </a:p>
        </p:txBody>
      </p:sp>
    </p:spTree>
    <p:extLst>
      <p:ext uri="{BB962C8B-B14F-4D97-AF65-F5344CB8AC3E}">
        <p14:creationId xmlns:p14="http://schemas.microsoft.com/office/powerpoint/2010/main" val="612171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tables or charts or images">
    <p:spTree>
      <p:nvGrpSpPr>
        <p:cNvPr id="1" name=""/>
        <p:cNvGrpSpPr/>
        <p:nvPr/>
      </p:nvGrpSpPr>
      <p:grpSpPr>
        <a:xfrm>
          <a:off x="0" y="0"/>
          <a:ext cx="0" cy="0"/>
          <a:chOff x="0" y="0"/>
          <a:chExt cx="0" cy="0"/>
        </a:xfrm>
      </p:grpSpPr>
      <p:cxnSp>
        <p:nvCxnSpPr>
          <p:cNvPr id="9" name="Straight Connector 8"/>
          <p:cNvCxnSpPr/>
          <p:nvPr userDrawn="1"/>
        </p:nvCxnSpPr>
        <p:spPr>
          <a:xfrm>
            <a:off x="552659" y="1214413"/>
            <a:ext cx="8149214"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
        <p:nvSpPr>
          <p:cNvPr id="6" name="Content Placeholder 1"/>
          <p:cNvSpPr>
            <a:spLocks noGrp="1"/>
          </p:cNvSpPr>
          <p:nvPr>
            <p:ph sz="half" idx="4294967295"/>
          </p:nvPr>
        </p:nvSpPr>
        <p:spPr>
          <a:xfrm>
            <a:off x="552658" y="2269856"/>
            <a:ext cx="3886200" cy="2313611"/>
          </a:xfrm>
          <a:prstGeom prst="rect">
            <a:avLst/>
          </a:prstGeom>
        </p:spPr>
        <p:txBody>
          <a:bodyPr>
            <a:normAutofit/>
          </a:bodyPr>
          <a:lstStyle/>
          <a:p>
            <a:pPr marL="0" lvl="0" indent="0">
              <a:buNone/>
            </a:pPr>
            <a:r>
              <a:rPr lang="en-US" smtClean="0"/>
              <a:t>Click to edit Master text styles</a:t>
            </a:r>
          </a:p>
        </p:txBody>
      </p:sp>
      <p:sp>
        <p:nvSpPr>
          <p:cNvPr id="7" name="Content Placeholder 2"/>
          <p:cNvSpPr>
            <a:spLocks noGrp="1"/>
          </p:cNvSpPr>
          <p:nvPr>
            <p:ph sz="half" idx="4294967295"/>
          </p:nvPr>
        </p:nvSpPr>
        <p:spPr>
          <a:xfrm>
            <a:off x="4553158" y="2269857"/>
            <a:ext cx="3740299" cy="3647559"/>
          </a:xfrm>
          <a:prstGeom prst="rect">
            <a:avLst/>
          </a:prstGeom>
        </p:spPr>
        <p:txBody>
          <a:bodyPr>
            <a:normAutofit fontScale="92500" lnSpcReduction="10000"/>
          </a:bodyPr>
          <a:lstStyle/>
          <a:p>
            <a:pPr lvl="0">
              <a:lnSpc>
                <a:spcPct val="120000"/>
              </a:lnSpc>
            </a:pPr>
            <a:r>
              <a:rPr lang="en-US" sz="2400" b="0" smtClean="0"/>
              <a:t>Click to edit Master text styles</a:t>
            </a:r>
          </a:p>
        </p:txBody>
      </p:sp>
      <p:sp>
        <p:nvSpPr>
          <p:cNvPr id="13" name="Title 1"/>
          <p:cNvSpPr>
            <a:spLocks noGrp="1"/>
          </p:cNvSpPr>
          <p:nvPr>
            <p:ph type="title"/>
          </p:nvPr>
        </p:nvSpPr>
        <p:spPr>
          <a:xfrm>
            <a:off x="552658" y="1363067"/>
            <a:ext cx="7958295" cy="594841"/>
          </a:xfrm>
          <a:prstGeom prst="rect">
            <a:avLst/>
          </a:prstGeom>
        </p:spPr>
        <p:txBody>
          <a:bodyPr>
            <a:normAutofit/>
          </a:bodyPr>
          <a:lstStyle>
            <a:lvl1pPr>
              <a:defRPr sz="2600" cap="none" baseline="0">
                <a:solidFill>
                  <a:srgbClr val="18406D"/>
                </a:solidFill>
              </a:defRPr>
            </a:lvl1pPr>
          </a:lstStyle>
          <a:p>
            <a:r>
              <a:rPr lang="en-US"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cxnSp>
        <p:nvCxnSpPr>
          <p:cNvPr id="5" name="Straight Connector 4"/>
          <p:cNvCxnSpPr/>
          <p:nvPr userDrawn="1"/>
        </p:nvCxnSpPr>
        <p:spPr>
          <a:xfrm>
            <a:off x="552659" y="1214413"/>
            <a:ext cx="8149214" cy="0"/>
          </a:xfrm>
          <a:prstGeom prst="line">
            <a:avLst/>
          </a:prstGeom>
          <a:ln w="19050">
            <a:solidFill>
              <a:srgbClr val="A7D5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5556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650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805144" y="351040"/>
            <a:ext cx="1710206" cy="625685"/>
          </a:xfrm>
          <a:prstGeom prst="rect">
            <a:avLst/>
          </a:prstGeom>
        </p:spPr>
      </p:pic>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5" r:id="rId4"/>
    <p:sldLayoutId id="2147483651" r:id="rId5"/>
    <p:sldLayoutId id="2147483652" r:id="rId6"/>
    <p:sldLayoutId id="2147483656" r:id="rId7"/>
    <p:sldLayoutId id="2147483653" r:id="rId8"/>
    <p:sldLayoutId id="2147483658" r:id="rId9"/>
  </p:sldLayoutIdLst>
  <p:txStyles>
    <p:titleStyle>
      <a:lvl1pPr algn="l" defTabSz="914400" rtl="0" eaLnBrk="1" latinLnBrk="0" hangingPunct="1">
        <a:lnSpc>
          <a:spcPct val="90000"/>
        </a:lnSpc>
        <a:spcBef>
          <a:spcPct val="0"/>
        </a:spcBef>
        <a:buNone/>
        <a:defRPr sz="3200" b="1" i="0" kern="1200" cap="all" baseline="0">
          <a:solidFill>
            <a:srgbClr val="18406D"/>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8406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B2D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8406D"/>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8406D"/>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8406D"/>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Stations of the cross</a:t>
            </a:r>
            <a:endParaRPr lang="en-GB" dirty="0"/>
          </a:p>
        </p:txBody>
      </p:sp>
      <p:sp>
        <p:nvSpPr>
          <p:cNvPr id="3" name="Text Placeholder 2"/>
          <p:cNvSpPr>
            <a:spLocks noGrp="1"/>
          </p:cNvSpPr>
          <p:nvPr>
            <p:ph type="body" idx="1"/>
          </p:nvPr>
        </p:nvSpPr>
        <p:spPr/>
        <p:txBody>
          <a:bodyPr/>
          <a:lstStyle/>
          <a:p>
            <a:r>
              <a:rPr lang="en-GB" dirty="0">
                <a:solidFill>
                  <a:schemeClr val="bg1"/>
                </a:solidFill>
              </a:rPr>
              <a:t>Written by Father Stephen Reilly for SCIAF</a:t>
            </a:r>
          </a:p>
          <a:p>
            <a:endParaRPr lang="en-GB" dirty="0"/>
          </a:p>
        </p:txBody>
      </p:sp>
    </p:spTree>
    <p:extLst>
      <p:ext uri="{BB962C8B-B14F-4D97-AF65-F5344CB8AC3E}">
        <p14:creationId xmlns:p14="http://schemas.microsoft.com/office/powerpoint/2010/main" val="4192983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05219" y="6295775"/>
            <a:ext cx="7492620" cy="584775"/>
          </a:xfrm>
          <a:prstGeom prst="rect">
            <a:avLst/>
          </a:prstGeom>
          <a:solidFill>
            <a:schemeClr val="bg1"/>
          </a:solidFill>
        </p:spPr>
        <p:txBody>
          <a:bodyPr wrap="square" rtlCol="0">
            <a:spAutoFit/>
          </a:bodyPr>
          <a:lstStyle/>
          <a:p>
            <a:pPr algn="ctr"/>
            <a:r>
              <a:rPr lang="en-GB" sz="3200" dirty="0" smtClean="0"/>
              <a:t>8. Jesus meets the women of Jerusalem</a:t>
            </a:r>
            <a:endParaRPr lang="en-GB" sz="3200" dirty="0"/>
          </a:p>
        </p:txBody>
      </p:sp>
    </p:spTree>
    <p:extLst>
      <p:ext uri="{BB962C8B-B14F-4D97-AF65-F5344CB8AC3E}">
        <p14:creationId xmlns:p14="http://schemas.microsoft.com/office/powerpoint/2010/main" val="275687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487605" y="6273225"/>
            <a:ext cx="5991368" cy="584775"/>
          </a:xfrm>
          <a:prstGeom prst="rect">
            <a:avLst/>
          </a:prstGeom>
          <a:solidFill>
            <a:schemeClr val="bg1"/>
          </a:solidFill>
        </p:spPr>
        <p:txBody>
          <a:bodyPr wrap="square" rtlCol="0">
            <a:spAutoFit/>
          </a:bodyPr>
          <a:lstStyle/>
          <a:p>
            <a:pPr algn="ctr"/>
            <a:r>
              <a:rPr lang="en-GB" sz="3200" dirty="0" smtClean="0"/>
              <a:t>9. Jesus falls for the third time</a:t>
            </a:r>
            <a:endParaRPr lang="en-GB" sz="3200" dirty="0"/>
          </a:p>
        </p:txBody>
      </p:sp>
    </p:spTree>
    <p:extLst>
      <p:ext uri="{BB962C8B-B14F-4D97-AF65-F5344CB8AC3E}">
        <p14:creationId xmlns:p14="http://schemas.microsoft.com/office/powerpoint/2010/main" val="252304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501253" y="6273225"/>
            <a:ext cx="6482687" cy="584775"/>
          </a:xfrm>
          <a:prstGeom prst="rect">
            <a:avLst/>
          </a:prstGeom>
          <a:solidFill>
            <a:schemeClr val="bg1"/>
          </a:solidFill>
        </p:spPr>
        <p:txBody>
          <a:bodyPr wrap="square" rtlCol="0">
            <a:spAutoFit/>
          </a:bodyPr>
          <a:lstStyle/>
          <a:p>
            <a:pPr algn="ctr"/>
            <a:r>
              <a:rPr lang="en-GB" sz="3200" dirty="0" smtClean="0"/>
              <a:t>10. Jesus is stripped of his clothing</a:t>
            </a:r>
            <a:endParaRPr lang="en-GB" sz="3200" dirty="0"/>
          </a:p>
        </p:txBody>
      </p:sp>
    </p:spTree>
    <p:extLst>
      <p:ext uri="{BB962C8B-B14F-4D97-AF65-F5344CB8AC3E}">
        <p14:creationId xmlns:p14="http://schemas.microsoft.com/office/powerpoint/2010/main" val="3840927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856096" y="6273225"/>
            <a:ext cx="5759355" cy="584775"/>
          </a:xfrm>
          <a:prstGeom prst="rect">
            <a:avLst/>
          </a:prstGeom>
          <a:solidFill>
            <a:schemeClr val="bg1"/>
          </a:solidFill>
        </p:spPr>
        <p:txBody>
          <a:bodyPr wrap="square" rtlCol="0">
            <a:spAutoFit/>
          </a:bodyPr>
          <a:lstStyle/>
          <a:p>
            <a:pPr algn="ctr"/>
            <a:r>
              <a:rPr lang="en-GB" sz="3200" dirty="0" smtClean="0"/>
              <a:t>11. Jesus is crucified</a:t>
            </a:r>
            <a:endParaRPr lang="en-GB" sz="3200" dirty="0"/>
          </a:p>
        </p:txBody>
      </p:sp>
    </p:spTree>
    <p:extLst>
      <p:ext uri="{BB962C8B-B14F-4D97-AF65-F5344CB8AC3E}">
        <p14:creationId xmlns:p14="http://schemas.microsoft.com/office/powerpoint/2010/main" val="36513115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719618" y="6273225"/>
            <a:ext cx="5718412" cy="584775"/>
          </a:xfrm>
          <a:prstGeom prst="rect">
            <a:avLst/>
          </a:prstGeom>
          <a:solidFill>
            <a:schemeClr val="bg1"/>
          </a:solidFill>
        </p:spPr>
        <p:txBody>
          <a:bodyPr wrap="square" rtlCol="0">
            <a:spAutoFit/>
          </a:bodyPr>
          <a:lstStyle/>
          <a:p>
            <a:pPr algn="ctr"/>
            <a:r>
              <a:rPr lang="en-GB" sz="3200" dirty="0" smtClean="0"/>
              <a:t>12. Jesus dies on the cross</a:t>
            </a:r>
            <a:endParaRPr lang="en-GB" sz="3200" dirty="0"/>
          </a:p>
        </p:txBody>
      </p:sp>
    </p:spTree>
    <p:extLst>
      <p:ext uri="{BB962C8B-B14F-4D97-AF65-F5344CB8AC3E}">
        <p14:creationId xmlns:p14="http://schemas.microsoft.com/office/powerpoint/2010/main" val="2875262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64024" y="6273225"/>
            <a:ext cx="8202304" cy="584775"/>
          </a:xfrm>
          <a:prstGeom prst="rect">
            <a:avLst/>
          </a:prstGeom>
          <a:solidFill>
            <a:schemeClr val="bg1"/>
          </a:solidFill>
        </p:spPr>
        <p:txBody>
          <a:bodyPr wrap="square" rtlCol="0">
            <a:spAutoFit/>
          </a:bodyPr>
          <a:lstStyle/>
          <a:p>
            <a:pPr algn="ctr"/>
            <a:r>
              <a:rPr lang="en-GB" sz="3200" dirty="0" smtClean="0"/>
              <a:t>13. Jesus is placed in the arms of his Mother</a:t>
            </a:r>
            <a:endParaRPr lang="en-GB" sz="3200" dirty="0"/>
          </a:p>
        </p:txBody>
      </p:sp>
    </p:spTree>
    <p:extLst>
      <p:ext uri="{BB962C8B-B14F-4D97-AF65-F5344CB8AC3E}">
        <p14:creationId xmlns:p14="http://schemas.microsoft.com/office/powerpoint/2010/main" val="25237730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019869" y="6273225"/>
            <a:ext cx="4967785" cy="584775"/>
          </a:xfrm>
          <a:prstGeom prst="rect">
            <a:avLst/>
          </a:prstGeom>
          <a:solidFill>
            <a:schemeClr val="bg1"/>
          </a:solidFill>
        </p:spPr>
        <p:txBody>
          <a:bodyPr wrap="square" rtlCol="0">
            <a:spAutoFit/>
          </a:bodyPr>
          <a:lstStyle/>
          <a:p>
            <a:pPr algn="ctr"/>
            <a:r>
              <a:rPr lang="en-GB" sz="3200" dirty="0" smtClean="0"/>
              <a:t>14. Jesus is laid in the tomb</a:t>
            </a:r>
            <a:endParaRPr lang="en-GB" sz="3200" dirty="0"/>
          </a:p>
        </p:txBody>
      </p:sp>
    </p:spTree>
    <p:extLst>
      <p:ext uri="{BB962C8B-B14F-4D97-AF65-F5344CB8AC3E}">
        <p14:creationId xmlns:p14="http://schemas.microsoft.com/office/powerpoint/2010/main" val="619327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2658" y="602779"/>
            <a:ext cx="7958295" cy="594841"/>
          </a:xfrm>
        </p:spPr>
        <p:txBody>
          <a:bodyPr/>
          <a:lstStyle/>
          <a:p>
            <a:r>
              <a:rPr lang="en-GB" dirty="0" smtClean="0"/>
              <a:t>Concluding Prayer</a:t>
            </a:r>
            <a:endParaRPr lang="en-GB" dirty="0"/>
          </a:p>
        </p:txBody>
      </p:sp>
      <p:sp>
        <p:nvSpPr>
          <p:cNvPr id="4" name="Rectangle 3"/>
          <p:cNvSpPr/>
          <p:nvPr/>
        </p:nvSpPr>
        <p:spPr>
          <a:xfrm>
            <a:off x="457199" y="1499342"/>
            <a:ext cx="7577191" cy="3785652"/>
          </a:xfrm>
          <a:prstGeom prst="rect">
            <a:avLst/>
          </a:prstGeom>
        </p:spPr>
        <p:txBody>
          <a:bodyPr wrap="square">
            <a:spAutoFit/>
          </a:bodyPr>
          <a:lstStyle/>
          <a:p>
            <a:r>
              <a:rPr lang="en-GB" sz="2400" dirty="0"/>
              <a:t>God our Father, </a:t>
            </a:r>
            <a:endParaRPr lang="en-GB" sz="2400" dirty="0" smtClean="0"/>
          </a:p>
          <a:p>
            <a:r>
              <a:rPr lang="en-GB" sz="2400" dirty="0" smtClean="0"/>
              <a:t>we </a:t>
            </a:r>
            <a:r>
              <a:rPr lang="en-GB" sz="2400" dirty="0"/>
              <a:t>praise </a:t>
            </a:r>
            <a:r>
              <a:rPr lang="en-GB" sz="2400" dirty="0" smtClean="0"/>
              <a:t>and bless you</a:t>
            </a:r>
            <a:r>
              <a:rPr lang="en-GB" sz="2400" dirty="0"/>
              <a:t>, </a:t>
            </a:r>
            <a:endParaRPr lang="en-GB" sz="2400" dirty="0" smtClean="0"/>
          </a:p>
          <a:p>
            <a:r>
              <a:rPr lang="en-GB" sz="2400" dirty="0" smtClean="0"/>
              <a:t>for </a:t>
            </a:r>
            <a:r>
              <a:rPr lang="en-GB" sz="2400" dirty="0"/>
              <a:t>granting us the privilege</a:t>
            </a:r>
          </a:p>
          <a:p>
            <a:r>
              <a:rPr lang="en-GB" sz="2400" dirty="0"/>
              <a:t>of accompanying your Son </a:t>
            </a:r>
            <a:endParaRPr lang="en-GB" sz="2400" dirty="0" smtClean="0"/>
          </a:p>
          <a:p>
            <a:r>
              <a:rPr lang="en-GB" sz="2400" dirty="0" smtClean="0"/>
              <a:t>in the final </a:t>
            </a:r>
            <a:r>
              <a:rPr lang="en-GB" sz="2400" dirty="0"/>
              <a:t>hours of his obedient journey</a:t>
            </a:r>
          </a:p>
          <a:p>
            <a:r>
              <a:rPr lang="en-GB" sz="2400" dirty="0"/>
              <a:t>to the cross. </a:t>
            </a:r>
            <a:endParaRPr lang="en-GB" sz="2400" dirty="0" smtClean="0"/>
          </a:p>
          <a:p>
            <a:r>
              <a:rPr lang="en-GB" sz="2400" dirty="0" smtClean="0"/>
              <a:t>Help </a:t>
            </a:r>
            <a:r>
              <a:rPr lang="en-GB" sz="2400" dirty="0"/>
              <a:t>us to imitate </a:t>
            </a:r>
            <a:r>
              <a:rPr lang="en-GB" sz="2400" dirty="0" smtClean="0"/>
              <a:t>his selflessness</a:t>
            </a:r>
            <a:r>
              <a:rPr lang="en-GB" sz="2400" dirty="0"/>
              <a:t>, </a:t>
            </a:r>
            <a:endParaRPr lang="en-GB" sz="2400" dirty="0" smtClean="0"/>
          </a:p>
          <a:p>
            <a:r>
              <a:rPr lang="en-GB" sz="2400" dirty="0" smtClean="0"/>
              <a:t>that </a:t>
            </a:r>
            <a:r>
              <a:rPr lang="en-GB" sz="2400" dirty="0"/>
              <a:t>we may share </a:t>
            </a:r>
            <a:r>
              <a:rPr lang="en-GB" sz="2400" dirty="0" smtClean="0"/>
              <a:t>his risen </a:t>
            </a:r>
            <a:r>
              <a:rPr lang="en-GB" sz="2400" dirty="0"/>
              <a:t>life. </a:t>
            </a:r>
            <a:endParaRPr lang="en-GB" sz="2400" dirty="0" smtClean="0"/>
          </a:p>
          <a:p>
            <a:r>
              <a:rPr lang="en-GB" sz="2400" dirty="0" smtClean="0"/>
              <a:t>We </a:t>
            </a:r>
            <a:r>
              <a:rPr lang="en-GB" sz="2400" dirty="0"/>
              <a:t>ask this through </a:t>
            </a:r>
            <a:r>
              <a:rPr lang="en-GB" sz="2400" dirty="0" smtClean="0"/>
              <a:t>Christ our </a:t>
            </a:r>
            <a:r>
              <a:rPr lang="en-GB" sz="2400" dirty="0"/>
              <a:t>Lord.</a:t>
            </a:r>
          </a:p>
          <a:p>
            <a:r>
              <a:rPr lang="en-GB" sz="2400" dirty="0"/>
              <a:t>Amen</a:t>
            </a:r>
          </a:p>
        </p:txBody>
      </p:sp>
    </p:spTree>
    <p:extLst>
      <p:ext uri="{BB962C8B-B14F-4D97-AF65-F5344CB8AC3E}">
        <p14:creationId xmlns:p14="http://schemas.microsoft.com/office/powerpoint/2010/main" val="3196925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2657" y="633602"/>
            <a:ext cx="7958295" cy="594841"/>
          </a:xfrm>
        </p:spPr>
        <p:txBody>
          <a:bodyPr/>
          <a:lstStyle/>
          <a:p>
            <a:r>
              <a:rPr lang="en-GB" dirty="0" smtClean="0"/>
              <a:t>Opening Prayer</a:t>
            </a:r>
            <a:endParaRPr lang="en-GB" dirty="0"/>
          </a:p>
        </p:txBody>
      </p:sp>
      <p:sp>
        <p:nvSpPr>
          <p:cNvPr id="4" name="Rectangle 3"/>
          <p:cNvSpPr/>
          <p:nvPr/>
        </p:nvSpPr>
        <p:spPr>
          <a:xfrm>
            <a:off x="552657" y="1501209"/>
            <a:ext cx="7872151" cy="4154984"/>
          </a:xfrm>
          <a:prstGeom prst="rect">
            <a:avLst/>
          </a:prstGeom>
        </p:spPr>
        <p:txBody>
          <a:bodyPr wrap="square">
            <a:spAutoFit/>
          </a:bodyPr>
          <a:lstStyle/>
          <a:p>
            <a:r>
              <a:rPr lang="en-GB" sz="2400" dirty="0" smtClean="0">
                <a:solidFill>
                  <a:srgbClr val="18406D"/>
                </a:solidFill>
              </a:rPr>
              <a:t>God </a:t>
            </a:r>
            <a:r>
              <a:rPr lang="en-GB" sz="2400" dirty="0">
                <a:solidFill>
                  <a:srgbClr val="18406D"/>
                </a:solidFill>
              </a:rPr>
              <a:t>our Father,</a:t>
            </a:r>
          </a:p>
          <a:p>
            <a:r>
              <a:rPr lang="en-GB" sz="2400" dirty="0">
                <a:solidFill>
                  <a:srgbClr val="18406D"/>
                </a:solidFill>
              </a:rPr>
              <a:t>as we enter into your Son’s suffering,</a:t>
            </a:r>
          </a:p>
          <a:p>
            <a:r>
              <a:rPr lang="en-GB" sz="2400" dirty="0">
                <a:solidFill>
                  <a:srgbClr val="18406D"/>
                </a:solidFill>
              </a:rPr>
              <a:t>passion and saving death,</a:t>
            </a:r>
          </a:p>
          <a:p>
            <a:r>
              <a:rPr lang="en-GB" sz="2400" dirty="0">
                <a:solidFill>
                  <a:srgbClr val="18406D"/>
                </a:solidFill>
              </a:rPr>
              <a:t>grant us a heart capable of empathy,</a:t>
            </a:r>
          </a:p>
          <a:p>
            <a:r>
              <a:rPr lang="en-GB" sz="2400" dirty="0">
                <a:solidFill>
                  <a:srgbClr val="18406D"/>
                </a:solidFill>
              </a:rPr>
              <a:t>so that we will not turn our backs </a:t>
            </a:r>
            <a:r>
              <a:rPr lang="en-GB" sz="2400" dirty="0" smtClean="0">
                <a:solidFill>
                  <a:srgbClr val="18406D"/>
                </a:solidFill>
              </a:rPr>
              <a:t>on the </a:t>
            </a:r>
            <a:r>
              <a:rPr lang="en-GB" sz="2400" dirty="0">
                <a:solidFill>
                  <a:srgbClr val="18406D"/>
                </a:solidFill>
              </a:rPr>
              <a:t>poor,</a:t>
            </a:r>
          </a:p>
          <a:p>
            <a:r>
              <a:rPr lang="en-GB" sz="2400" dirty="0">
                <a:solidFill>
                  <a:srgbClr val="18406D"/>
                </a:solidFill>
              </a:rPr>
              <a:t>but rather embrace their pain, </a:t>
            </a:r>
            <a:r>
              <a:rPr lang="en-GB" sz="2400" dirty="0" smtClean="0">
                <a:solidFill>
                  <a:srgbClr val="18406D"/>
                </a:solidFill>
              </a:rPr>
              <a:t>through acts </a:t>
            </a:r>
            <a:r>
              <a:rPr lang="en-GB" sz="2400" dirty="0">
                <a:solidFill>
                  <a:srgbClr val="18406D"/>
                </a:solidFill>
              </a:rPr>
              <a:t>of solidarity.</a:t>
            </a:r>
          </a:p>
          <a:p>
            <a:r>
              <a:rPr lang="en-GB" sz="2400" dirty="0">
                <a:solidFill>
                  <a:srgbClr val="18406D"/>
                </a:solidFill>
              </a:rPr>
              <a:t>May prayer soften our </a:t>
            </a:r>
            <a:r>
              <a:rPr lang="en-GB" sz="2400" dirty="0" smtClean="0">
                <a:solidFill>
                  <a:srgbClr val="18406D"/>
                </a:solidFill>
              </a:rPr>
              <a:t>coarsened hearts</a:t>
            </a:r>
            <a:r>
              <a:rPr lang="en-GB" sz="2400" dirty="0">
                <a:solidFill>
                  <a:srgbClr val="18406D"/>
                </a:solidFill>
              </a:rPr>
              <a:t>,</a:t>
            </a:r>
          </a:p>
          <a:p>
            <a:r>
              <a:rPr lang="en-GB" sz="2400" dirty="0">
                <a:solidFill>
                  <a:srgbClr val="18406D"/>
                </a:solidFill>
              </a:rPr>
              <a:t>that we may be your compassionate</a:t>
            </a:r>
          </a:p>
          <a:p>
            <a:r>
              <a:rPr lang="en-GB" sz="2400" dirty="0">
                <a:solidFill>
                  <a:srgbClr val="18406D"/>
                </a:solidFill>
              </a:rPr>
              <a:t>witnesses in the world.</a:t>
            </a:r>
          </a:p>
          <a:p>
            <a:r>
              <a:rPr lang="en-GB" sz="2400" dirty="0">
                <a:solidFill>
                  <a:srgbClr val="18406D"/>
                </a:solidFill>
              </a:rPr>
              <a:t>We ask this through Christ our Lord.</a:t>
            </a:r>
          </a:p>
          <a:p>
            <a:r>
              <a:rPr lang="en-GB" sz="2400" dirty="0">
                <a:solidFill>
                  <a:srgbClr val="18406D"/>
                </a:solidFill>
              </a:rPr>
              <a:t>Amen</a:t>
            </a:r>
          </a:p>
        </p:txBody>
      </p:sp>
    </p:spTree>
    <p:extLst>
      <p:ext uri="{BB962C8B-B14F-4D97-AF65-F5344CB8AC3E}">
        <p14:creationId xmlns:p14="http://schemas.microsoft.com/office/powerpoint/2010/main" val="3977648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064526" y="6273225"/>
            <a:ext cx="6632812" cy="584775"/>
          </a:xfrm>
          <a:prstGeom prst="rect">
            <a:avLst/>
          </a:prstGeom>
          <a:solidFill>
            <a:schemeClr val="bg1"/>
          </a:solidFill>
        </p:spPr>
        <p:txBody>
          <a:bodyPr wrap="square" rtlCol="0">
            <a:spAutoFit/>
          </a:bodyPr>
          <a:lstStyle/>
          <a:p>
            <a:pPr algn="ctr"/>
            <a:r>
              <a:rPr lang="en-GB" sz="3200" dirty="0" smtClean="0"/>
              <a:t>1. Jesus is condemned to death</a:t>
            </a:r>
            <a:endParaRPr lang="en-GB" sz="3200" dirty="0"/>
          </a:p>
        </p:txBody>
      </p:sp>
    </p:spTree>
    <p:extLst>
      <p:ext uri="{BB962C8B-B14F-4D97-AF65-F5344CB8AC3E}">
        <p14:creationId xmlns:p14="http://schemas.microsoft.com/office/powerpoint/2010/main" val="3821106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665027" y="6336016"/>
            <a:ext cx="5895833" cy="584775"/>
          </a:xfrm>
          <a:prstGeom prst="rect">
            <a:avLst/>
          </a:prstGeom>
          <a:solidFill>
            <a:schemeClr val="bg1"/>
          </a:solidFill>
        </p:spPr>
        <p:txBody>
          <a:bodyPr wrap="square" rtlCol="0">
            <a:spAutoFit/>
          </a:bodyPr>
          <a:lstStyle/>
          <a:p>
            <a:pPr algn="ctr"/>
            <a:r>
              <a:rPr lang="en-GB" sz="3200" dirty="0" smtClean="0"/>
              <a:t>2. Jesus accepts his cross</a:t>
            </a:r>
            <a:endParaRPr lang="en-GB" sz="3200" dirty="0"/>
          </a:p>
        </p:txBody>
      </p:sp>
    </p:spTree>
    <p:extLst>
      <p:ext uri="{BB962C8B-B14F-4D97-AF65-F5344CB8AC3E}">
        <p14:creationId xmlns:p14="http://schemas.microsoft.com/office/powerpoint/2010/main" val="1662672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746913" y="6286872"/>
            <a:ext cx="5691117" cy="584775"/>
          </a:xfrm>
          <a:prstGeom prst="rect">
            <a:avLst/>
          </a:prstGeom>
          <a:solidFill>
            <a:schemeClr val="bg1"/>
          </a:solidFill>
        </p:spPr>
        <p:txBody>
          <a:bodyPr wrap="square" rtlCol="0">
            <a:spAutoFit/>
          </a:bodyPr>
          <a:lstStyle/>
          <a:p>
            <a:pPr algn="ctr"/>
            <a:r>
              <a:rPr lang="en-GB" sz="3200" dirty="0" smtClean="0"/>
              <a:t>3. Jesus falls the first time</a:t>
            </a:r>
            <a:endParaRPr lang="en-GB" sz="3200" dirty="0"/>
          </a:p>
        </p:txBody>
      </p:sp>
    </p:spTree>
    <p:extLst>
      <p:ext uri="{BB962C8B-B14F-4D97-AF65-F5344CB8AC3E}">
        <p14:creationId xmlns:p14="http://schemas.microsoft.com/office/powerpoint/2010/main" val="30530683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156347" y="6313519"/>
            <a:ext cx="5172502" cy="584775"/>
          </a:xfrm>
          <a:prstGeom prst="rect">
            <a:avLst/>
          </a:prstGeom>
          <a:solidFill>
            <a:schemeClr val="bg1"/>
          </a:solidFill>
        </p:spPr>
        <p:txBody>
          <a:bodyPr wrap="square" rtlCol="0">
            <a:spAutoFit/>
          </a:bodyPr>
          <a:lstStyle/>
          <a:p>
            <a:pPr algn="ctr"/>
            <a:r>
              <a:rPr lang="en-GB" sz="3200" dirty="0"/>
              <a:t>4</a:t>
            </a:r>
            <a:r>
              <a:rPr lang="en-GB" sz="3200" dirty="0" smtClean="0"/>
              <a:t>. Jesus meets his mother</a:t>
            </a:r>
            <a:endParaRPr lang="en-GB" sz="3200" dirty="0"/>
          </a:p>
        </p:txBody>
      </p:sp>
    </p:spTree>
    <p:extLst>
      <p:ext uri="{BB962C8B-B14F-4D97-AF65-F5344CB8AC3E}">
        <p14:creationId xmlns:p14="http://schemas.microsoft.com/office/powerpoint/2010/main" val="2775737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746914" y="6273225"/>
            <a:ext cx="5977719" cy="584775"/>
          </a:xfrm>
          <a:prstGeom prst="rect">
            <a:avLst/>
          </a:prstGeom>
          <a:solidFill>
            <a:schemeClr val="bg1"/>
          </a:solidFill>
        </p:spPr>
        <p:txBody>
          <a:bodyPr wrap="square" rtlCol="0">
            <a:spAutoFit/>
          </a:bodyPr>
          <a:lstStyle/>
          <a:p>
            <a:pPr algn="ctr"/>
            <a:r>
              <a:rPr lang="en-GB" sz="3200" dirty="0"/>
              <a:t>5</a:t>
            </a:r>
            <a:r>
              <a:rPr lang="en-GB" sz="3200" dirty="0" smtClean="0"/>
              <a:t>. Simon of Cyrene helps Jesus</a:t>
            </a:r>
            <a:endParaRPr lang="en-GB" sz="3200" dirty="0"/>
          </a:p>
        </p:txBody>
      </p:sp>
    </p:spTree>
    <p:extLst>
      <p:ext uri="{BB962C8B-B14F-4D97-AF65-F5344CB8AC3E}">
        <p14:creationId xmlns:p14="http://schemas.microsoft.com/office/powerpoint/2010/main" val="2646245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248767" y="6309058"/>
            <a:ext cx="6701052" cy="584775"/>
          </a:xfrm>
          <a:prstGeom prst="rect">
            <a:avLst/>
          </a:prstGeom>
          <a:solidFill>
            <a:schemeClr val="bg1"/>
          </a:solidFill>
        </p:spPr>
        <p:txBody>
          <a:bodyPr wrap="square" rtlCol="0">
            <a:spAutoFit/>
          </a:bodyPr>
          <a:lstStyle/>
          <a:p>
            <a:pPr algn="ctr"/>
            <a:r>
              <a:rPr lang="en-GB" sz="3200" dirty="0" smtClean="0"/>
              <a:t>6. Veronica wipes the face of Jesus</a:t>
            </a:r>
            <a:endParaRPr lang="en-GB" sz="3200" dirty="0"/>
          </a:p>
        </p:txBody>
      </p:sp>
    </p:spTree>
    <p:extLst>
      <p:ext uri="{BB962C8B-B14F-4D97-AF65-F5344CB8AC3E}">
        <p14:creationId xmlns:p14="http://schemas.microsoft.com/office/powerpoint/2010/main" val="41198343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651379" y="6314168"/>
            <a:ext cx="5718412" cy="584775"/>
          </a:xfrm>
          <a:prstGeom prst="rect">
            <a:avLst/>
          </a:prstGeom>
          <a:solidFill>
            <a:schemeClr val="bg1"/>
          </a:solidFill>
        </p:spPr>
        <p:txBody>
          <a:bodyPr wrap="square" rtlCol="0">
            <a:spAutoFit/>
          </a:bodyPr>
          <a:lstStyle/>
          <a:p>
            <a:pPr algn="ctr"/>
            <a:r>
              <a:rPr lang="en-GB" sz="3200" dirty="0" smtClean="0"/>
              <a:t>7. Jesus falls the second time</a:t>
            </a:r>
            <a:endParaRPr lang="en-GB" sz="3200" dirty="0"/>
          </a:p>
        </p:txBody>
      </p:sp>
    </p:spTree>
    <p:extLst>
      <p:ext uri="{BB962C8B-B14F-4D97-AF65-F5344CB8AC3E}">
        <p14:creationId xmlns:p14="http://schemas.microsoft.com/office/powerpoint/2010/main" val="2971412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SCIAF_powerpoint_template">
  <a:themeElements>
    <a:clrScheme name="SCIAF 1">
      <a:dk1>
        <a:srgbClr val="3A5382"/>
      </a:dk1>
      <a:lt1>
        <a:srgbClr val="FFFFFF"/>
      </a:lt1>
      <a:dk2>
        <a:srgbClr val="3A5382"/>
      </a:dk2>
      <a:lt2>
        <a:srgbClr val="E7E6E6"/>
      </a:lt2>
      <a:accent1>
        <a:srgbClr val="A7D500"/>
      </a:accent1>
      <a:accent2>
        <a:srgbClr val="FF671F"/>
      </a:accent2>
      <a:accent3>
        <a:srgbClr val="00BBDC"/>
      </a:accent3>
      <a:accent4>
        <a:srgbClr val="FFD100"/>
      </a:accent4>
      <a:accent5>
        <a:srgbClr val="00BBDC"/>
      </a:accent5>
      <a:accent6>
        <a:srgbClr val="A7D500"/>
      </a:accent6>
      <a:hlink>
        <a:srgbClr val="00BBDC"/>
      </a:hlink>
      <a:folHlink>
        <a:srgbClr val="3A538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IAF_powerpoint_template" id="{67830867-B3F8-5044-A6E5-35AE9F51F4D8}" vid="{4CDE5012-4F96-5947-8A75-F45152FC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SCIAF_powerpoint_template</Template>
  <TotalTime>385</TotalTime>
  <Words>402</Words>
  <Application>Microsoft Office PowerPoint</Application>
  <PresentationFormat>On-screen Show (4:3)</PresentationFormat>
  <Paragraphs>143</Paragraphs>
  <Slides>17</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SCIAF_powerpoint_template</vt:lpstr>
      <vt:lpstr>Stations of the cross</vt:lpstr>
      <vt:lpstr>Opening Prayer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Concluding Prayer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Title</dc:title>
  <dc:creator>Val Morgan</dc:creator>
  <cp:lastModifiedBy>Elaine McGinlay</cp:lastModifiedBy>
  <cp:revision>33</cp:revision>
  <cp:lastPrinted>2017-06-20T14:32:46Z</cp:lastPrinted>
  <dcterms:created xsi:type="dcterms:W3CDTF">2017-08-22T09:15:20Z</dcterms:created>
  <dcterms:modified xsi:type="dcterms:W3CDTF">2018-11-29T13:44:02Z</dcterms:modified>
</cp:coreProperties>
</file>