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71" r:id="rId2"/>
    <p:sldId id="256" r:id="rId3"/>
    <p:sldId id="258" r:id="rId4"/>
    <p:sldId id="264" r:id="rId5"/>
    <p:sldId id="259" r:id="rId6"/>
    <p:sldId id="265" r:id="rId7"/>
    <p:sldId id="261" r:id="rId8"/>
    <p:sldId id="262" r:id="rId9"/>
    <p:sldId id="269" r:id="rId10"/>
    <p:sldId id="263" r:id="rId11"/>
    <p:sldId id="267" r:id="rId12"/>
    <p:sldId id="257" r:id="rId13"/>
    <p:sldId id="268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5382"/>
    <a:srgbClr val="A7D500"/>
    <a:srgbClr val="B3CC4A"/>
    <a:srgbClr val="E5CEAC"/>
    <a:srgbClr val="B3CC4B"/>
    <a:srgbClr val="9FB452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59" autoAdjust="0"/>
    <p:restoredTop sz="82754" autoAdjust="0"/>
  </p:normalViewPr>
  <p:slideViewPr>
    <p:cSldViewPr snapToGrid="0">
      <p:cViewPr varScale="1">
        <p:scale>
          <a:sx n="85" d="100"/>
          <a:sy n="85" d="100"/>
        </p:scale>
        <p:origin x="9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AEA171-C6E5-4545-9D3A-26B911744972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A8EF36-E02D-41D1-9CBA-3BAE101A8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230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720F4-E419-4FA3-90DB-AEB9B95029D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772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C50-F67C-4572-B7B6-731713BCFD61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16B1-3CA3-4C86-93C0-7F186C6A9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7840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C50-F67C-4572-B7B6-731713BCFD61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16B1-3CA3-4C86-93C0-7F186C6A9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929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C50-F67C-4572-B7B6-731713BCFD61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16B1-3CA3-4C86-93C0-7F186C6A9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93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dark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05453" y="-552489"/>
            <a:ext cx="9915525" cy="74104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541" y="4722724"/>
            <a:ext cx="5290531" cy="1779256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33478" y="4991896"/>
            <a:ext cx="4532343" cy="545531"/>
          </a:xfrm>
          <a:prstGeom prst="rect">
            <a:avLst/>
          </a:prstGeom>
          <a:ln>
            <a:noFill/>
          </a:ln>
        </p:spPr>
        <p:txBody>
          <a:bodyPr anchor="b">
            <a:normAutofit/>
          </a:bodyPr>
          <a:lstStyle>
            <a:lvl1pPr>
              <a:defRPr sz="3200" baseline="0">
                <a:solidFill>
                  <a:srgbClr val="18406D"/>
                </a:solidFill>
              </a:defRPr>
            </a:lvl1pPr>
          </a:lstStyle>
          <a:p>
            <a:r>
              <a:rPr lang="en-US" dirty="0" smtClean="0"/>
              <a:t>COMED STRATEGY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915841" y="5665833"/>
            <a:ext cx="4449980" cy="0"/>
          </a:xfrm>
          <a:prstGeom prst="line">
            <a:avLst/>
          </a:prstGeom>
          <a:ln w="19050">
            <a:solidFill>
              <a:srgbClr val="A7D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2"/>
          <p:cNvSpPr>
            <a:spLocks noGrp="1"/>
          </p:cNvSpPr>
          <p:nvPr>
            <p:ph type="body" idx="1"/>
          </p:nvPr>
        </p:nvSpPr>
        <p:spPr>
          <a:xfrm>
            <a:off x="915841" y="5814337"/>
            <a:ext cx="4449980" cy="3553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aseline="0">
                <a:solidFill>
                  <a:srgbClr val="00B2D3"/>
                </a:solidFill>
                <a:latin typeface="Calibri Light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2468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C50-F67C-4572-B7B6-731713BCFD61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16B1-3CA3-4C86-93C0-7F186C6A9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39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C50-F67C-4572-B7B6-731713BCFD61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16B1-3CA3-4C86-93C0-7F186C6A9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333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C50-F67C-4572-B7B6-731713BCFD61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16B1-3CA3-4C86-93C0-7F186C6A9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90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C50-F67C-4572-B7B6-731713BCFD61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16B1-3CA3-4C86-93C0-7F186C6A9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244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C50-F67C-4572-B7B6-731713BCFD61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16B1-3CA3-4C86-93C0-7F186C6A9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53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C50-F67C-4572-B7B6-731713BCFD61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16B1-3CA3-4C86-93C0-7F186C6A9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778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C50-F67C-4572-B7B6-731713BCFD61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16B1-3CA3-4C86-93C0-7F186C6A9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788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0EC50-F67C-4572-B7B6-731713BCFD61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16B1-3CA3-4C86-93C0-7F186C6A9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494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0EC50-F67C-4572-B7B6-731713BCFD61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616B1-3CA3-4C86-93C0-7F186C6A90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264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VERSE OF THE DAY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WEE BOX BIG CHANGE 2019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1527" y="379178"/>
            <a:ext cx="2256119" cy="828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31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758" y="0"/>
            <a:ext cx="9154758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95846" y="3185255"/>
            <a:ext cx="3404563" cy="3354765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3A5382"/>
                </a:solidFill>
                <a:cs typeface="Rubik" panose="02000604000000020004" pitchFamily="2" charset="-79"/>
              </a:rPr>
              <a:t>“To live charitably means not looking out for our </a:t>
            </a:r>
            <a:r>
              <a:rPr lang="en-GB" sz="2800" b="1" dirty="0" smtClean="0">
                <a:solidFill>
                  <a:srgbClr val="3A5382"/>
                </a:solidFill>
                <a:cs typeface="Rubik" panose="02000604000000020004" pitchFamily="2" charset="-79"/>
              </a:rPr>
              <a:t>own </a:t>
            </a:r>
            <a:r>
              <a:rPr lang="en-GB" sz="2800" b="1" dirty="0">
                <a:solidFill>
                  <a:srgbClr val="3A5382"/>
                </a:solidFill>
                <a:cs typeface="Rubik" panose="02000604000000020004" pitchFamily="2" charset="-79"/>
              </a:rPr>
              <a:t>interests, but carrying the burdens of the </a:t>
            </a:r>
            <a:r>
              <a:rPr lang="en-GB" sz="2800" b="1" dirty="0" smtClean="0">
                <a:solidFill>
                  <a:srgbClr val="3A5382"/>
                </a:solidFill>
                <a:cs typeface="Rubik" panose="02000604000000020004" pitchFamily="2" charset="-79"/>
              </a:rPr>
              <a:t>weakest </a:t>
            </a:r>
            <a:r>
              <a:rPr lang="en-GB" sz="2800" b="1" dirty="0">
                <a:solidFill>
                  <a:srgbClr val="3A5382"/>
                </a:solidFill>
                <a:cs typeface="Rubik" panose="02000604000000020004" pitchFamily="2" charset="-79"/>
              </a:rPr>
              <a:t>and poorest among us.” </a:t>
            </a:r>
            <a:endParaRPr lang="en-GB" sz="2800" b="1" dirty="0" smtClean="0">
              <a:solidFill>
                <a:srgbClr val="3A5382"/>
              </a:solidFill>
              <a:cs typeface="Rubik" panose="02000604000000020004" pitchFamily="2" charset="-79"/>
            </a:endParaRPr>
          </a:p>
          <a:p>
            <a:pPr algn="r"/>
            <a:r>
              <a:rPr lang="en-GB" sz="1600" b="1" dirty="0" smtClean="0">
                <a:solidFill>
                  <a:srgbClr val="3A5382"/>
                </a:solidFill>
                <a:cs typeface="Rubik" panose="02000604000000020004" pitchFamily="2" charset="-79"/>
              </a:rPr>
              <a:t>- </a:t>
            </a:r>
            <a:r>
              <a:rPr lang="en-GB" sz="1600" b="1" dirty="0">
                <a:solidFill>
                  <a:srgbClr val="3A5382"/>
                </a:solidFill>
                <a:cs typeface="Rubik" panose="02000604000000020004" pitchFamily="2" charset="-79"/>
              </a:rPr>
              <a:t>Pope Francis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884" y="216133"/>
            <a:ext cx="1567577" cy="156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55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759" y="0"/>
            <a:ext cx="9154759" cy="754097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72057" y="288640"/>
            <a:ext cx="7739210" cy="1815882"/>
          </a:xfrm>
          <a:prstGeom prst="rect">
            <a:avLst/>
          </a:prstGeom>
          <a:solidFill>
            <a:schemeClr val="bg1">
              <a:alpha val="77000"/>
            </a:schemeClr>
          </a:solidFill>
        </p:spPr>
        <p:txBody>
          <a:bodyPr wrap="square">
            <a:spAutoFit/>
          </a:bodyPr>
          <a:lstStyle/>
          <a:p>
            <a:r>
              <a:rPr lang="en-GB" sz="2800" b="1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en-GB" sz="2800" b="1" dirty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GB" sz="2800" b="1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nd </a:t>
            </a:r>
            <a:r>
              <a:rPr lang="en-GB" sz="2800" b="1" dirty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 be able to lead a life worthy of the Lord, a life acceptable to Him in all its aspects, bearing fruit in every kind of good work and growing in  knowledge of </a:t>
            </a:r>
            <a:r>
              <a:rPr lang="en-GB" sz="2800" b="1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God	</a:t>
            </a:r>
            <a:r>
              <a:rPr lang="en-GB" sz="2800" b="1" dirty="0" smtClean="0">
                <a:solidFill>
                  <a:srgbClr val="A7D5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                             </a:t>
            </a:r>
            <a:r>
              <a:rPr lang="en-GB" sz="1600" b="1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Colossians </a:t>
            </a:r>
            <a:r>
              <a:rPr lang="en-GB" sz="1600" b="1" dirty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1:10</a:t>
            </a:r>
            <a:endParaRPr lang="en-GB" sz="1600" b="1" dirty="0">
              <a:solidFill>
                <a:srgbClr val="3A5382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1577" y="5132378"/>
            <a:ext cx="1567577" cy="156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58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54758" cy="6866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87949" y="236493"/>
            <a:ext cx="7522103" cy="1384995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3A5382"/>
                </a:solidFill>
                <a:cs typeface="Rubik" panose="02000604000000020004" pitchFamily="2" charset="-79"/>
              </a:rPr>
              <a:t>“I alone can’t change the world, but I can </a:t>
            </a:r>
            <a:r>
              <a:rPr lang="en-GB" sz="2800" b="1" dirty="0" smtClean="0">
                <a:solidFill>
                  <a:srgbClr val="3A5382"/>
                </a:solidFill>
                <a:cs typeface="Rubik" panose="02000604000000020004" pitchFamily="2" charset="-79"/>
              </a:rPr>
              <a:t>cast </a:t>
            </a:r>
            <a:r>
              <a:rPr lang="en-GB" sz="2800" b="1" dirty="0">
                <a:solidFill>
                  <a:srgbClr val="3A5382"/>
                </a:solidFill>
                <a:cs typeface="Rubik" panose="02000604000000020004" pitchFamily="2" charset="-79"/>
              </a:rPr>
              <a:t>a stone across the waters to create </a:t>
            </a:r>
            <a:r>
              <a:rPr lang="en-GB" sz="2800" b="1" dirty="0" smtClean="0">
                <a:solidFill>
                  <a:srgbClr val="3A5382"/>
                </a:solidFill>
                <a:cs typeface="Rubik" panose="02000604000000020004" pitchFamily="2" charset="-79"/>
              </a:rPr>
              <a:t>many </a:t>
            </a:r>
            <a:r>
              <a:rPr lang="en-GB" sz="2800" b="1" dirty="0">
                <a:solidFill>
                  <a:srgbClr val="3A5382"/>
                </a:solidFill>
                <a:cs typeface="Rubik" panose="02000604000000020004" pitchFamily="2" charset="-79"/>
              </a:rPr>
              <a:t>ripples</a:t>
            </a:r>
            <a:r>
              <a:rPr lang="en-GB" sz="2800" b="1" dirty="0" smtClean="0">
                <a:solidFill>
                  <a:srgbClr val="3A5382"/>
                </a:solidFill>
                <a:cs typeface="Rubik" panose="02000604000000020004" pitchFamily="2" charset="-79"/>
              </a:rPr>
              <a:t>.”                                                                     </a:t>
            </a:r>
            <a:br>
              <a:rPr lang="en-GB" sz="2800" b="1" dirty="0" smtClean="0">
                <a:solidFill>
                  <a:srgbClr val="3A5382"/>
                </a:solidFill>
                <a:cs typeface="Rubik" panose="02000604000000020004" pitchFamily="2" charset="-79"/>
              </a:rPr>
            </a:br>
            <a:r>
              <a:rPr lang="en-GB" sz="2800" b="1" dirty="0" smtClean="0">
                <a:solidFill>
                  <a:srgbClr val="3A5382"/>
                </a:solidFill>
                <a:cs typeface="Rubik" panose="02000604000000020004" pitchFamily="2" charset="-79"/>
              </a:rPr>
              <a:t>                                                                         </a:t>
            </a:r>
            <a:r>
              <a:rPr lang="en-GB" sz="1600" b="1" dirty="0" smtClean="0">
                <a:solidFill>
                  <a:srgbClr val="3A5382"/>
                </a:solidFill>
                <a:cs typeface="Rubik" panose="02000604000000020004" pitchFamily="2" charset="-79"/>
              </a:rPr>
              <a:t>- </a:t>
            </a:r>
            <a:r>
              <a:rPr lang="en-GB" sz="1600" b="1" dirty="0">
                <a:solidFill>
                  <a:srgbClr val="3A5382"/>
                </a:solidFill>
                <a:cs typeface="Rubik" panose="02000604000000020004" pitchFamily="2" charset="-79"/>
              </a:rPr>
              <a:t>Mother Teresa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1577" y="5132378"/>
            <a:ext cx="1567577" cy="156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21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50316" y="-75304"/>
            <a:ext cx="12463105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79630" y="359146"/>
            <a:ext cx="8299524" cy="2585323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b="1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Lord God,</a:t>
            </a:r>
          </a:p>
          <a:p>
            <a:pPr algn="ctr">
              <a:spcAft>
                <a:spcPts val="0"/>
              </a:spcAft>
            </a:pPr>
            <a:r>
              <a:rPr lang="en-GB" b="1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en-GB" b="1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thank you for all the good things that we have in life.</a:t>
            </a:r>
          </a:p>
          <a:p>
            <a:pPr algn="ctr">
              <a:spcAft>
                <a:spcPts val="0"/>
              </a:spcAft>
            </a:pPr>
            <a:r>
              <a:rPr lang="en-GB" b="1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also remember that we live in a world where too many people still live in poverty.</a:t>
            </a:r>
          </a:p>
          <a:p>
            <a:pPr algn="ctr">
              <a:spcAft>
                <a:spcPts val="0"/>
              </a:spcAft>
            </a:pPr>
            <a:r>
              <a:rPr lang="en-GB" b="1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Millions go without food, clean water, or an education.</a:t>
            </a:r>
          </a:p>
          <a:p>
            <a:pPr algn="ctr">
              <a:spcAft>
                <a:spcPts val="0"/>
              </a:spcAft>
            </a:pPr>
            <a:r>
              <a:rPr lang="en-GB" b="1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pray for a world without poverty and for a life where all can survive and thrive.</a:t>
            </a:r>
          </a:p>
          <a:p>
            <a:pPr algn="ctr">
              <a:spcAft>
                <a:spcPts val="0"/>
              </a:spcAft>
            </a:pPr>
            <a:r>
              <a:rPr lang="en-GB" b="1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May the Holy Spirit, help us to show your love and bring hope to others.</a:t>
            </a:r>
          </a:p>
          <a:p>
            <a:pPr algn="ctr">
              <a:spcAft>
                <a:spcPts val="0"/>
              </a:spcAft>
            </a:pPr>
            <a:r>
              <a:rPr lang="en-GB" b="1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en-GB" b="1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Amen</a:t>
            </a:r>
            <a:endParaRPr lang="en-GB" b="1" dirty="0">
              <a:solidFill>
                <a:srgbClr val="3A538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1577" y="5035559"/>
            <a:ext cx="1567577" cy="156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25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3031" y="0"/>
            <a:ext cx="91762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23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48871" y="-248334"/>
            <a:ext cx="10192871" cy="760884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491990" y="298174"/>
            <a:ext cx="4440332" cy="2182649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2800" b="1" i="1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</a:t>
            </a:r>
            <a:r>
              <a:rPr lang="en-GB" sz="2800" b="1" i="1" dirty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 the vine; you are the branches. If you remain in me and I in you, you will bear much </a:t>
            </a:r>
            <a:r>
              <a:rPr lang="en-GB" sz="2800" b="1" i="1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fruit.</a:t>
            </a:r>
            <a:endParaRPr lang="en-GB" sz="2800" b="1" i="1" dirty="0">
              <a:solidFill>
                <a:srgbClr val="3A538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en-GB" sz="1600" b="1" i="1" dirty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John 15:5</a:t>
            </a:r>
            <a:endParaRPr lang="en-GB" sz="1600" b="1" dirty="0">
              <a:solidFill>
                <a:srgbClr val="3A538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1577" y="5132378"/>
            <a:ext cx="1567577" cy="156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6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77867" cy="685235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5121" y="208237"/>
            <a:ext cx="5867362" cy="1569660"/>
          </a:xfrm>
          <a:prstGeom prst="rect">
            <a:avLst/>
          </a:prstGeom>
          <a:solidFill>
            <a:schemeClr val="bg1">
              <a:alpha val="77000"/>
            </a:schemeClr>
          </a:solidFill>
          <a:effectLst>
            <a:outerShdw sx="1000" sy="1000" algn="c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3A5382"/>
                </a:solidFill>
                <a:cs typeface="Rubik" panose="02000604000000020004" pitchFamily="2" charset="-79"/>
              </a:rPr>
              <a:t>There is neither Jew nor Greek, there is neither slave nor free, there is no male and female, for you are all one in Christ </a:t>
            </a:r>
            <a:r>
              <a:rPr lang="en-GB" sz="2400" b="1" dirty="0" smtClean="0">
                <a:solidFill>
                  <a:srgbClr val="3A5382"/>
                </a:solidFill>
                <a:cs typeface="Rubik" panose="02000604000000020004" pitchFamily="2" charset="-79"/>
              </a:rPr>
              <a:t>Jesus. </a:t>
            </a:r>
            <a:br>
              <a:rPr lang="en-GB" sz="2400" b="1" dirty="0" smtClean="0">
                <a:solidFill>
                  <a:srgbClr val="3A5382"/>
                </a:solidFill>
                <a:cs typeface="Rubik" panose="02000604000000020004" pitchFamily="2" charset="-79"/>
              </a:rPr>
            </a:br>
            <a:r>
              <a:rPr lang="en-GB" sz="2400" b="1" dirty="0" smtClean="0">
                <a:solidFill>
                  <a:srgbClr val="3A5382"/>
                </a:solidFill>
                <a:cs typeface="Rubik" panose="02000604000000020004" pitchFamily="2" charset="-79"/>
              </a:rPr>
              <a:t>                                                                 </a:t>
            </a:r>
            <a:r>
              <a:rPr lang="en-GB" sz="1600" b="1" dirty="0" smtClean="0">
                <a:solidFill>
                  <a:srgbClr val="3A5382"/>
                </a:solidFill>
                <a:cs typeface="Rubik" panose="02000604000000020004" pitchFamily="2" charset="-79"/>
              </a:rPr>
              <a:t>Galatians </a:t>
            </a:r>
            <a:r>
              <a:rPr lang="en-GB" sz="1600" b="1" dirty="0">
                <a:solidFill>
                  <a:srgbClr val="3A5382"/>
                </a:solidFill>
                <a:cs typeface="Rubik" panose="02000604000000020004" pitchFamily="2" charset="-79"/>
              </a:rPr>
              <a:t>3:28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1577" y="5132378"/>
            <a:ext cx="1567577" cy="156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41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3752" y="0"/>
            <a:ext cx="9179627" cy="7492158"/>
          </a:xfrm>
          <a:prstGeom prst="rect">
            <a:avLst/>
          </a:prstGeom>
          <a:solidFill>
            <a:schemeClr val="bg1">
              <a:alpha val="63000"/>
            </a:schemeClr>
          </a:solidFill>
        </p:spPr>
      </p:pic>
      <p:sp>
        <p:nvSpPr>
          <p:cNvPr id="9" name="TextBox 8"/>
          <p:cNvSpPr txBox="1"/>
          <p:nvPr/>
        </p:nvSpPr>
        <p:spPr>
          <a:xfrm>
            <a:off x="3164702" y="223028"/>
            <a:ext cx="5640493" cy="954107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3A5382"/>
                </a:solidFill>
                <a:cs typeface="Rubik" panose="02000604000000020004" pitchFamily="2" charset="-79"/>
              </a:rPr>
              <a:t>Act justly, love mercy, walk humbly </a:t>
            </a:r>
            <a:endParaRPr lang="en-GB" sz="2800" b="1" dirty="0" smtClean="0">
              <a:solidFill>
                <a:srgbClr val="3A5382"/>
              </a:solidFill>
              <a:cs typeface="Rubik" panose="02000604000000020004" pitchFamily="2" charset="-79"/>
            </a:endParaRPr>
          </a:p>
          <a:p>
            <a:r>
              <a:rPr lang="en-GB" sz="2800" b="1" dirty="0" smtClean="0">
                <a:solidFill>
                  <a:srgbClr val="3A5382"/>
                </a:solidFill>
                <a:cs typeface="Rubik" panose="02000604000000020004" pitchFamily="2" charset="-79"/>
              </a:rPr>
              <a:t>with </a:t>
            </a:r>
            <a:r>
              <a:rPr lang="en-GB" sz="2800" b="1" dirty="0">
                <a:solidFill>
                  <a:srgbClr val="3A5382"/>
                </a:solidFill>
                <a:cs typeface="Rubik" panose="02000604000000020004" pitchFamily="2" charset="-79"/>
              </a:rPr>
              <a:t>your God. </a:t>
            </a:r>
            <a:r>
              <a:rPr lang="en-GB" sz="2800" b="1" dirty="0" smtClean="0">
                <a:solidFill>
                  <a:srgbClr val="3A5382"/>
                </a:solidFill>
                <a:cs typeface="Rubik" panose="02000604000000020004" pitchFamily="2" charset="-79"/>
              </a:rPr>
              <a:t>                         </a:t>
            </a:r>
            <a:r>
              <a:rPr lang="en-GB" sz="1600" b="1" dirty="0" smtClean="0">
                <a:solidFill>
                  <a:srgbClr val="3A5382"/>
                </a:solidFill>
                <a:cs typeface="Rubik" panose="02000604000000020004" pitchFamily="2" charset="-79"/>
              </a:rPr>
              <a:t>Micah </a:t>
            </a:r>
            <a:r>
              <a:rPr lang="en-GB" sz="1600" b="1" dirty="0">
                <a:solidFill>
                  <a:srgbClr val="3A5382"/>
                </a:solidFill>
                <a:cs typeface="Rubik" panose="02000604000000020004" pitchFamily="2" charset="-79"/>
              </a:rPr>
              <a:t>6:8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875" y="5182847"/>
            <a:ext cx="1567577" cy="156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79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053" y="0"/>
            <a:ext cx="9183568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79576" y="278484"/>
            <a:ext cx="5672754" cy="1631216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3A5382"/>
                </a:solidFill>
                <a:cs typeface="Rubik" panose="02000604000000020004" pitchFamily="2" charset="-79"/>
              </a:rPr>
              <a:t>“In the poor and outcast we see Christ’s </a:t>
            </a:r>
            <a:r>
              <a:rPr lang="en-GB" sz="2800" b="1" dirty="0" smtClean="0">
                <a:solidFill>
                  <a:srgbClr val="3A5382"/>
                </a:solidFill>
                <a:cs typeface="Rubik" panose="02000604000000020004" pitchFamily="2" charset="-79"/>
              </a:rPr>
              <a:t>face; by </a:t>
            </a:r>
            <a:r>
              <a:rPr lang="en-GB" sz="2800" b="1" dirty="0">
                <a:solidFill>
                  <a:srgbClr val="3A5382"/>
                </a:solidFill>
                <a:cs typeface="Rubik" panose="02000604000000020004" pitchFamily="2" charset="-79"/>
              </a:rPr>
              <a:t>helping and loving the poor, we love </a:t>
            </a:r>
            <a:r>
              <a:rPr lang="en-GB" sz="2800" b="1" dirty="0" smtClean="0">
                <a:solidFill>
                  <a:srgbClr val="3A5382"/>
                </a:solidFill>
                <a:cs typeface="Rubik" panose="02000604000000020004" pitchFamily="2" charset="-79"/>
              </a:rPr>
              <a:t>and serve </a:t>
            </a:r>
            <a:r>
              <a:rPr lang="en-GB" sz="2800" b="1" dirty="0">
                <a:solidFill>
                  <a:srgbClr val="3A5382"/>
                </a:solidFill>
                <a:cs typeface="Rubik" panose="02000604000000020004" pitchFamily="2" charset="-79"/>
              </a:rPr>
              <a:t>Christ.” </a:t>
            </a:r>
            <a:r>
              <a:rPr lang="en-GB" sz="2800" b="1" dirty="0" smtClean="0">
                <a:solidFill>
                  <a:srgbClr val="3A5382"/>
                </a:solidFill>
                <a:cs typeface="Rubik" panose="02000604000000020004" pitchFamily="2" charset="-79"/>
              </a:rPr>
              <a:t>                                  </a:t>
            </a:r>
          </a:p>
          <a:p>
            <a:r>
              <a:rPr lang="en-GB" sz="1600" b="1" dirty="0" smtClean="0">
                <a:solidFill>
                  <a:srgbClr val="3A5382"/>
                </a:solidFill>
                <a:cs typeface="Rubik" panose="02000604000000020004" pitchFamily="2" charset="-79"/>
              </a:rPr>
              <a:t>                                                                                            - </a:t>
            </a:r>
            <a:r>
              <a:rPr lang="en-GB" sz="1600" b="1" dirty="0">
                <a:solidFill>
                  <a:srgbClr val="3A5382"/>
                </a:solidFill>
                <a:cs typeface="Rubik" panose="02000604000000020004" pitchFamily="2" charset="-79"/>
              </a:rPr>
              <a:t>Pope Francis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912" y="136966"/>
            <a:ext cx="1567577" cy="156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35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758" y="0"/>
            <a:ext cx="9154758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023821" y="434408"/>
            <a:ext cx="3779409" cy="3832459"/>
          </a:xfrm>
          <a:prstGeom prst="rect">
            <a:avLst/>
          </a:prstGeom>
          <a:solidFill>
            <a:schemeClr val="bg1">
              <a:alpha val="73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800" b="1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en-GB" sz="2800" b="1" dirty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GB" sz="2800" b="1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 </a:t>
            </a:r>
            <a:r>
              <a:rPr lang="en-GB" sz="2800" b="1" dirty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fruit of the Spirit is love, joy, peace, kindness, goodness, trustfulness, gentleness and self control; no law can touch such things </a:t>
            </a:r>
            <a:br>
              <a:rPr lang="en-GB" sz="2800" b="1" dirty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2800" b="1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</a:t>
            </a:r>
            <a:r>
              <a:rPr lang="en-GB" sz="2800" b="1" dirty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these</a:t>
            </a:r>
            <a:r>
              <a:rPr lang="en-GB" sz="2800" b="1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r"/>
            <a:r>
              <a:rPr lang="en-GB" sz="2000" b="1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Galatians </a:t>
            </a:r>
            <a:r>
              <a:rPr lang="en-GB" sz="2000" b="1" dirty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5:22-24</a:t>
            </a:r>
            <a:endParaRPr lang="en-GB" sz="2000" b="1" dirty="0">
              <a:solidFill>
                <a:srgbClr val="3A538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1577" y="5132378"/>
            <a:ext cx="1567577" cy="156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12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449" y="3429000"/>
            <a:ext cx="3318246" cy="2923877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3A5382"/>
                </a:solidFill>
                <a:cs typeface="Rubik" panose="02000604000000020004" pitchFamily="2" charset="-79"/>
              </a:rPr>
              <a:t>This </a:t>
            </a:r>
            <a:r>
              <a:rPr lang="en-GB" sz="2800" b="1" dirty="0">
                <a:solidFill>
                  <a:srgbClr val="3A5382"/>
                </a:solidFill>
                <a:cs typeface="Rubik" panose="02000604000000020004" pitchFamily="2" charset="-79"/>
              </a:rPr>
              <a:t>is what the LORD Almighty said: ‘Show </a:t>
            </a:r>
            <a:r>
              <a:rPr lang="en-GB" sz="2800" b="1" dirty="0" smtClean="0">
                <a:solidFill>
                  <a:srgbClr val="3A5382"/>
                </a:solidFill>
                <a:cs typeface="Rubik" panose="02000604000000020004" pitchFamily="2" charset="-79"/>
              </a:rPr>
              <a:t>true </a:t>
            </a:r>
            <a:r>
              <a:rPr lang="en-GB" sz="2800" b="1" dirty="0">
                <a:solidFill>
                  <a:srgbClr val="3A5382"/>
                </a:solidFill>
                <a:cs typeface="Rubik" panose="02000604000000020004" pitchFamily="2" charset="-79"/>
              </a:rPr>
              <a:t>justice; </a:t>
            </a:r>
            <a:endParaRPr lang="en-GB" sz="2800" b="1" dirty="0" smtClean="0">
              <a:solidFill>
                <a:srgbClr val="3A5382"/>
              </a:solidFill>
              <a:cs typeface="Rubik" panose="02000604000000020004" pitchFamily="2" charset="-79"/>
            </a:endParaRPr>
          </a:p>
          <a:p>
            <a:r>
              <a:rPr lang="en-GB" sz="2800" b="1" dirty="0" smtClean="0">
                <a:solidFill>
                  <a:srgbClr val="3A5382"/>
                </a:solidFill>
                <a:cs typeface="Rubik" panose="02000604000000020004" pitchFamily="2" charset="-79"/>
              </a:rPr>
              <a:t>show </a:t>
            </a:r>
            <a:r>
              <a:rPr lang="en-GB" sz="2800" b="1" dirty="0">
                <a:solidFill>
                  <a:srgbClr val="3A5382"/>
                </a:solidFill>
                <a:cs typeface="Rubik" panose="02000604000000020004" pitchFamily="2" charset="-79"/>
              </a:rPr>
              <a:t>mercy and compassion </a:t>
            </a:r>
            <a:r>
              <a:rPr lang="en-GB" sz="2800" b="1" dirty="0" smtClean="0">
                <a:solidFill>
                  <a:srgbClr val="3A5382"/>
                </a:solidFill>
                <a:cs typeface="Rubik" panose="02000604000000020004" pitchFamily="2" charset="-79"/>
              </a:rPr>
              <a:t>to one another.’ </a:t>
            </a:r>
          </a:p>
          <a:p>
            <a:pPr algn="r"/>
            <a:r>
              <a:rPr lang="en-GB" sz="1600" b="1" dirty="0" smtClean="0">
                <a:solidFill>
                  <a:srgbClr val="3A5382"/>
                </a:solidFill>
                <a:cs typeface="Rubik" panose="02000604000000020004" pitchFamily="2" charset="-79"/>
              </a:rPr>
              <a:t>Zechariah </a:t>
            </a:r>
            <a:r>
              <a:rPr lang="en-GB" sz="1600" b="1" dirty="0">
                <a:solidFill>
                  <a:srgbClr val="3A5382"/>
                </a:solidFill>
                <a:cs typeface="Rubik" panose="02000604000000020004" pitchFamily="2" charset="-79"/>
              </a:rPr>
              <a:t>7:9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77" y="5107000"/>
            <a:ext cx="1567577" cy="156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69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1515" y="-8059"/>
            <a:ext cx="9165515" cy="686605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022128" y="242702"/>
            <a:ext cx="6626578" cy="769441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3A5382"/>
                </a:solidFill>
                <a:cs typeface="Rubik" panose="02000604000000020004" pitchFamily="2" charset="-79"/>
              </a:rPr>
              <a:t>“Aspire not to have more but to be more.”</a:t>
            </a:r>
          </a:p>
          <a:p>
            <a:pPr algn="r"/>
            <a:r>
              <a:rPr lang="en-GB" sz="1600" b="1" dirty="0">
                <a:solidFill>
                  <a:srgbClr val="3A5382"/>
                </a:solidFill>
                <a:cs typeface="Rubik" panose="02000604000000020004" pitchFamily="2" charset="-79"/>
              </a:rPr>
              <a:t> </a:t>
            </a:r>
            <a:r>
              <a:rPr lang="en-GB" sz="1600" b="1" dirty="0" smtClean="0">
                <a:solidFill>
                  <a:srgbClr val="3A5382"/>
                </a:solidFill>
                <a:cs typeface="Rubik" panose="02000604000000020004" pitchFamily="2" charset="-79"/>
              </a:rPr>
              <a:t>- </a:t>
            </a:r>
            <a:r>
              <a:rPr lang="en-GB" sz="1600" b="1" dirty="0">
                <a:solidFill>
                  <a:srgbClr val="3A5382"/>
                </a:solidFill>
                <a:cs typeface="Rubik" panose="02000604000000020004" pitchFamily="2" charset="-79"/>
              </a:rPr>
              <a:t>St Oscar Romero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518" y="131535"/>
            <a:ext cx="1567577" cy="156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54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306373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43518" y="269633"/>
            <a:ext cx="6363149" cy="1200329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>
            <a:spAutoFit/>
          </a:bodyPr>
          <a:lstStyle/>
          <a:p>
            <a:r>
              <a:rPr lang="en-GB" sz="2800" b="1" i="1" dirty="0">
                <a:solidFill>
                  <a:srgbClr val="3A5382"/>
                </a:solidFill>
              </a:rPr>
              <a:t>A good tree cannot bear bad fruit, nor can a bad tree bear good </a:t>
            </a:r>
            <a:r>
              <a:rPr lang="en-GB" sz="2800" b="1" i="1" dirty="0" smtClean="0">
                <a:solidFill>
                  <a:srgbClr val="3A5382"/>
                </a:solidFill>
              </a:rPr>
              <a:t>fruit</a:t>
            </a:r>
            <a:r>
              <a:rPr lang="en-GB" i="1" dirty="0" smtClean="0">
                <a:solidFill>
                  <a:srgbClr val="3A5382"/>
                </a:solidFill>
              </a:rPr>
              <a:t>.</a:t>
            </a:r>
            <a:br>
              <a:rPr lang="en-GB" i="1" dirty="0" smtClean="0">
                <a:solidFill>
                  <a:srgbClr val="3A5382"/>
                </a:solidFill>
              </a:rPr>
            </a:br>
            <a:r>
              <a:rPr lang="en-GB" sz="1400" i="1" dirty="0" smtClean="0">
                <a:solidFill>
                  <a:srgbClr val="3A5382"/>
                </a:solidFill>
              </a:rPr>
              <a:t>                                                                                                                        </a:t>
            </a:r>
            <a:r>
              <a:rPr lang="en-GB" sz="1600" b="1" dirty="0" smtClean="0">
                <a:solidFill>
                  <a:srgbClr val="3A538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Matthew 7:18</a:t>
            </a:r>
            <a:endParaRPr lang="en-GB" sz="1600" b="1" dirty="0">
              <a:solidFill>
                <a:srgbClr val="3A538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6423" y="173102"/>
            <a:ext cx="1567577" cy="156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19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499</TotalTime>
  <Words>287</Words>
  <Application>Microsoft Office PowerPoint</Application>
  <PresentationFormat>On-screen Show (4:3)</PresentationFormat>
  <Paragraphs>31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Rubik</vt:lpstr>
      <vt:lpstr>Times New Roman</vt:lpstr>
      <vt:lpstr>Office Theme</vt:lpstr>
      <vt:lpstr>VERSE OF THE DAY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Lent 2018</dc:title>
  <dc:creator>Mark Booker</dc:creator>
  <cp:lastModifiedBy>Sarah Cowie</cp:lastModifiedBy>
  <cp:revision>53</cp:revision>
  <dcterms:created xsi:type="dcterms:W3CDTF">2017-07-21T10:43:57Z</dcterms:created>
  <dcterms:modified xsi:type="dcterms:W3CDTF">2018-11-29T12:44:33Z</dcterms:modified>
</cp:coreProperties>
</file>