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6"/>
  </p:notesMasterIdLst>
  <p:sldIdLst>
    <p:sldId id="273" r:id="rId6"/>
    <p:sldId id="257" r:id="rId7"/>
    <p:sldId id="266" r:id="rId8"/>
    <p:sldId id="276" r:id="rId9"/>
    <p:sldId id="278" r:id="rId10"/>
    <p:sldId id="277" r:id="rId11"/>
    <p:sldId id="279" r:id="rId12"/>
    <p:sldId id="267" r:id="rId13"/>
    <p:sldId id="274" r:id="rId14"/>
    <p:sldId id="275" r:id="rId15"/>
  </p:sldIdLst>
  <p:sldSz cx="9144000" cy="6858000" type="screen4x3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75A"/>
    <a:srgbClr val="A1C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EEBC28-33FE-4E4A-9BF0-D036331ED1F4}" v="3" dt="2022-08-16T10:58:47.2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877A4C1-D011-427E-8CB9-B9FBB8C63F55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noProof="0"/>
              <a:t>Click to edit Master text styles</a:t>
            </a:r>
          </a:p>
          <a:p>
            <a:pPr lvl="1"/>
            <a:r>
              <a:rPr lang="en-US" altLang="ko-KR" noProof="0"/>
              <a:t>Second level</a:t>
            </a:r>
          </a:p>
          <a:p>
            <a:pPr lvl="2"/>
            <a:r>
              <a:rPr lang="en-US" altLang="ko-KR" noProof="0"/>
              <a:t>Third level</a:t>
            </a:r>
          </a:p>
          <a:p>
            <a:pPr lvl="3"/>
            <a:r>
              <a:rPr lang="en-US" altLang="ko-KR" noProof="0"/>
              <a:t>Fourth level</a:t>
            </a:r>
          </a:p>
          <a:p>
            <a:pPr lvl="4"/>
            <a:r>
              <a:rPr lang="en-US" altLang="ko-KR" noProof="0"/>
              <a:t>Fifth level</a:t>
            </a:r>
            <a:endParaRPr lang="ko-KR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latin typeface="맑은 고딕" panose="020B0503020000020004" pitchFamily="34" charset="-127"/>
                <a:ea typeface="맑은 고딕" panose="020B0503020000020004" pitchFamily="34" charset="-127"/>
              </a:defRPr>
            </a:lvl1pPr>
          </a:lstStyle>
          <a:p>
            <a:pPr>
              <a:defRPr/>
            </a:pPr>
            <a:fld id="{A9734B7C-5D0C-4DF9-99A7-A57F716452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EF70CA-F006-4322-9F6A-8DD50676F4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609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F70CA-F006-4322-9F6A-8DD50676F41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244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F70CA-F006-4322-9F6A-8DD50676F4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980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F70CA-F006-4322-9F6A-8DD50676F4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069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F70CA-F006-4322-9F6A-8DD50676F4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339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F70CA-F006-4322-9F6A-8DD50676F4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8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EF70CA-F006-4322-9F6A-8DD50676F4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612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F70CA-F006-4322-9F6A-8DD50676F4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471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F70CA-F006-4322-9F6A-8DD50676F4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519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93A04-5D56-41A7-84F3-F3D74EA558CC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90BD7-5B75-4AF4-9A65-8D2F475355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6850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29826-C533-4960-B3E8-5D83E147621F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65831-4443-4CE5-8EE5-40CE91B579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148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ADE7A-54EC-47AE-9171-06B254FEA6A5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B8F73-B4FF-470D-AC0E-84B3B086DDA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3068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55970-0F64-4533-BF7C-A48C2248DEBB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7C8A8-22B0-4038-B359-E90F8EE8E48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9450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06366-771C-4F42-A361-EF23FFE9D6B5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85D34-DA11-4148-8D35-717FD2C299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517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8F5F-8DB2-49C9-8170-BDB8EE293464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7C961-0516-4EE8-BA7D-DACA8AA6122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072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B1250-2C41-4095-8035-D4F04AF968D4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D6AD9-DD74-4B71-864B-4637D51233A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6153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EBE40-C69F-409F-BCE2-28C080CBE989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A185B-986A-48A9-B523-0E11560EE29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146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46CC9-738B-4A9C-A453-04E3145B06EB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30620-ACCB-4D1F-8F8B-EE76CE212ED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494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8CEFD-689D-49B7-A4BD-272540CD1B0D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F8DF9-235D-4D73-BA2D-E7B991EA331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2078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FF0BC-066E-48C2-ADE7-A1411BB7C1C9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FFE50-35CA-4085-8D7D-D97895BD369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4307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77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83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42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35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223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90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407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82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7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214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56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992F665-7CBA-41A6-B2D3-BDDD7438DDFB}" type="datetimeFigureOut">
              <a:rPr lang="ko-KR" altLang="en-US"/>
              <a:pPr>
                <a:defRPr/>
              </a:pPr>
              <a:t>2022-10-19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solidFill>
                  <a:srgbClr val="898989"/>
                </a:solidFill>
                <a:latin typeface="맑은 고딕" panose="020B0503020000020004" pitchFamily="34" charset="-127"/>
                <a:ea typeface="맑은 고딕" panose="020B0503020000020004" pitchFamily="34" charset="-127"/>
              </a:defRPr>
            </a:lvl1pPr>
          </a:lstStyle>
          <a:p>
            <a:pPr>
              <a:defRPr/>
            </a:pPr>
            <a:fld id="{5939A85B-8DED-4359-90B1-1C99AED3D6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34" charset="-127"/>
          <a:ea typeface="맑은 고딕" panose="020B0503020000020004" pitchFamily="34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34" charset="-127"/>
          <a:ea typeface="맑은 고딕" panose="020B0503020000020004" pitchFamily="34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34" charset="-127"/>
          <a:ea typeface="맑은 고딕" panose="020B0503020000020004" pitchFamily="34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34" charset="-127"/>
          <a:ea typeface="맑은 고딕" panose="020B0503020000020004" pitchFamily="34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34" charset="-127"/>
          <a:ea typeface="맑은 고딕" panose="020B0503020000020004" pitchFamily="34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34" charset="-127"/>
          <a:ea typeface="맑은 고딕" panose="020B0503020000020004" pitchFamily="34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34" charset="-127"/>
          <a:ea typeface="맑은 고딕" panose="020B0503020000020004" pitchFamily="34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34" charset="-127"/>
          <a:ea typeface="맑은 고딕" panose="020B0503020000020004" pitchFamily="34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CE124-D8C1-C947-A1F5-E00F3D539D5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88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7.xml"/><Relationship Id="rId18" Type="http://schemas.openxmlformats.org/officeDocument/2006/relationships/image" Target="../media/image15.jpeg"/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12" Type="http://schemas.openxmlformats.org/officeDocument/2006/relationships/image" Target="../media/image12.jpeg"/><Relationship Id="rId17" Type="http://schemas.openxmlformats.org/officeDocument/2006/relationships/slide" Target="slide3.xml"/><Relationship Id="rId2" Type="http://schemas.openxmlformats.org/officeDocument/2006/relationships/slide" Target="slide4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6.xml"/><Relationship Id="rId5" Type="http://schemas.openxmlformats.org/officeDocument/2006/relationships/image" Target="../media/image8.png"/><Relationship Id="rId15" Type="http://schemas.openxmlformats.org/officeDocument/2006/relationships/slide" Target="slide10.xml"/><Relationship Id="rId10" Type="http://schemas.openxmlformats.org/officeDocument/2006/relationships/image" Target="../media/image11.png"/><Relationship Id="rId19" Type="http://schemas.openxmlformats.org/officeDocument/2006/relationships/image" Target="../media/image16.jpg"/><Relationship Id="rId4" Type="http://schemas.openxmlformats.org/officeDocument/2006/relationships/slide" Target="slide9.xml"/><Relationship Id="rId9" Type="http://schemas.openxmlformats.org/officeDocument/2006/relationships/image" Target="../media/image10.jpe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emf"/><Relationship Id="rId7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8.jpeg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7.emf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image" Target="../media/image12.jpeg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emf"/><Relationship Id="rId7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eg"/><Relationship Id="rId5" Type="http://schemas.openxmlformats.org/officeDocument/2006/relationships/image" Target="../media/image17.emf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2.emf"/><Relationship Id="rId7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slide" Target="slid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emf"/><Relationship Id="rId5" Type="http://schemas.openxmlformats.org/officeDocument/2006/relationships/image" Target="../media/image14.jpe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3" y="461260"/>
            <a:ext cx="1522331" cy="551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28599" y="520704"/>
            <a:ext cx="65112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11375A"/>
                </a:solidFill>
                <a:latin typeface="Colby StBlk" pitchFamily="2" charset="77"/>
                <a:ea typeface="Colby StBlk" pitchFamily="2" charset="77"/>
              </a:rPr>
              <a:t>Christmas Real Gifts 2022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599" y="1612543"/>
            <a:ext cx="868680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1CA5E"/>
                </a:solidFill>
                <a:effectLst/>
                <a:uLnTx/>
                <a:uFillTx/>
                <a:latin typeface="Rubik" panose="00000500000000000000" pitchFamily="2" charset="-79"/>
                <a:ea typeface="+mn-ea"/>
                <a:cs typeface="Rubik" panose="00000500000000000000" pitchFamily="2" charset="-79"/>
              </a:rPr>
              <a:t>How to play:</a:t>
            </a:r>
            <a:r>
              <a:rPr kumimoji="0" lang="en-GB" sz="2400" b="1" i="0" u="none" strike="noStrike" kern="1200" cap="none" spc="0" normalizeH="0" noProof="0" dirty="0">
                <a:ln>
                  <a:noFill/>
                </a:ln>
                <a:solidFill>
                  <a:srgbClr val="A1CA5E"/>
                </a:solidFill>
                <a:effectLst/>
                <a:uLnTx/>
                <a:uFillTx/>
                <a:latin typeface="Rubik" panose="00000500000000000000" pitchFamily="2" charset="-79"/>
                <a:ea typeface="+mn-ea"/>
                <a:cs typeface="Rubik" panose="00000500000000000000" pitchFamily="2" charset="-79"/>
              </a:rPr>
              <a:t> </a:t>
            </a:r>
            <a:r>
              <a:rPr kumimoji="0" lang="en-GB" sz="2400" b="1" dirty="0">
                <a:solidFill>
                  <a:srgbClr val="A1CA5E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rPr>
              <a:t>Find a pair of Real Gifts pictures by turning over two cards at a time. If you don’t find a pair turn the cards back over. Try to remember where each picture was to make a pair on your next turn.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3A5382"/>
              </a:solidFill>
              <a:effectLst/>
              <a:uLnTx/>
              <a:uFillTx/>
              <a:latin typeface="Rubik" panose="00000500000000000000" pitchFamily="2" charset="-79"/>
              <a:ea typeface="+mn-ea"/>
              <a:cs typeface="Rubik" panose="00000500000000000000" pitchFamily="2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dirty="0">
                <a:solidFill>
                  <a:srgbClr val="3A5382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rPr>
              <a:t>To turn a card over click on the Real Gift icon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dirty="0">
              <a:solidFill>
                <a:srgbClr val="3A5382"/>
              </a:solidFill>
              <a:latin typeface="Rubik" panose="00000500000000000000" pitchFamily="2" charset="-79"/>
              <a:ea typeface="+mn-ea"/>
              <a:cs typeface="Rubik" panose="00000500000000000000" pitchFamily="2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dirty="0">
                <a:solidFill>
                  <a:srgbClr val="3A5382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rPr>
              <a:t>If they’re not a match click on this button to turn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dirty="0">
                <a:solidFill>
                  <a:srgbClr val="3A5382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rPr>
              <a:t>the cards back over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A5382"/>
              </a:solidFill>
              <a:effectLst/>
              <a:uLnTx/>
              <a:uFillTx/>
              <a:latin typeface="Rubik" panose="00000500000000000000" pitchFamily="2" charset="-79"/>
              <a:ea typeface="+mn-ea"/>
              <a:cs typeface="Rubik" panose="00000500000000000000" pitchFamily="2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A5382"/>
                </a:solidFill>
                <a:effectLst/>
                <a:uLnTx/>
                <a:uFillTx/>
                <a:latin typeface="Rubik" panose="00000500000000000000" pitchFamily="2" charset="-79"/>
                <a:ea typeface="+mn-ea"/>
                <a:cs typeface="Rubik" panose="00000500000000000000" pitchFamily="2" charset="-79"/>
              </a:rPr>
              <a:t>If they’re a match click on the image to read about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A5382"/>
                </a:solidFill>
                <a:effectLst/>
                <a:uLnTx/>
                <a:uFillTx/>
                <a:latin typeface="Rubik" panose="00000500000000000000" pitchFamily="2" charset="-79"/>
                <a:ea typeface="+mn-ea"/>
                <a:cs typeface="Rubik" panose="00000500000000000000" pitchFamily="2" charset="-79"/>
              </a:rPr>
              <a:t>this Real</a:t>
            </a:r>
            <a:r>
              <a:rPr kumimoji="0" lang="en-GB" sz="2000" b="1" i="0" u="none" strike="noStrike" kern="1200" cap="none" spc="0" normalizeH="0" noProof="0" dirty="0">
                <a:ln>
                  <a:noFill/>
                </a:ln>
                <a:solidFill>
                  <a:srgbClr val="3A5382"/>
                </a:solidFill>
                <a:effectLst/>
                <a:uLnTx/>
                <a:uFillTx/>
                <a:latin typeface="Rubik" panose="00000500000000000000" pitchFamily="2" charset="-79"/>
                <a:ea typeface="+mn-ea"/>
                <a:cs typeface="Rubik" panose="00000500000000000000" pitchFamily="2" charset="-79"/>
              </a:rPr>
              <a:t> Gift.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baseline="0" dirty="0">
              <a:solidFill>
                <a:srgbClr val="3A5382"/>
              </a:solidFill>
              <a:latin typeface="Rubik" panose="00000500000000000000" pitchFamily="2" charset="-79"/>
              <a:ea typeface="+mn-ea"/>
              <a:cs typeface="Rubik" panose="00000500000000000000" pitchFamily="2" charset="-79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baseline="0" dirty="0">
                <a:solidFill>
                  <a:srgbClr val="3A5382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rPr>
              <a:t>Use this</a:t>
            </a:r>
            <a:r>
              <a:rPr kumimoji="0" lang="en-GB" sz="2000" b="1" dirty="0">
                <a:solidFill>
                  <a:srgbClr val="3A5382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rPr>
              <a:t> button to get back to the Game board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A5382"/>
              </a:solidFill>
              <a:effectLst/>
              <a:uLnTx/>
              <a:uFillTx/>
              <a:latin typeface="Rubik" panose="00000500000000000000" pitchFamily="2" charset="-79"/>
              <a:ea typeface="+mn-ea"/>
              <a:cs typeface="Rubik" panose="00000500000000000000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2877" y="3124200"/>
            <a:ext cx="861391" cy="7620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1122462">
            <a:off x="5740477" y="3302497"/>
            <a:ext cx="609600" cy="152400"/>
          </a:xfrm>
          <a:prstGeom prst="rightArrow">
            <a:avLst/>
          </a:prstGeom>
          <a:solidFill>
            <a:srgbClr val="A1CA5E"/>
          </a:solidFill>
          <a:ln>
            <a:solidFill>
              <a:srgbClr val="12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1"/>
          <a:stretch/>
        </p:blipFill>
        <p:spPr>
          <a:xfrm>
            <a:off x="7381625" y="3790145"/>
            <a:ext cx="918029" cy="838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" r="53060"/>
          <a:stretch/>
        </p:blipFill>
        <p:spPr>
          <a:xfrm>
            <a:off x="8098512" y="3790145"/>
            <a:ext cx="858157" cy="838200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 rot="19019991">
            <a:off x="6923570" y="4071207"/>
            <a:ext cx="609600" cy="152400"/>
          </a:xfrm>
          <a:prstGeom prst="rightArrow">
            <a:avLst/>
          </a:prstGeom>
          <a:solidFill>
            <a:srgbClr val="A1CA5E"/>
          </a:solidFill>
          <a:ln>
            <a:solidFill>
              <a:srgbClr val="12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8747" y="5672701"/>
            <a:ext cx="691627" cy="66133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1"/>
          <a:stretch/>
        </p:blipFill>
        <p:spPr>
          <a:xfrm>
            <a:off x="7445498" y="4684410"/>
            <a:ext cx="918029" cy="8382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1"/>
          <a:stretch/>
        </p:blipFill>
        <p:spPr>
          <a:xfrm>
            <a:off x="8207498" y="4684410"/>
            <a:ext cx="918029" cy="8382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1"/>
          <a:stretch/>
        </p:blipFill>
        <p:spPr>
          <a:xfrm>
            <a:off x="7395228" y="4684410"/>
            <a:ext cx="918029" cy="838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1"/>
          <a:stretch/>
        </p:blipFill>
        <p:spPr>
          <a:xfrm>
            <a:off x="8157228" y="4684410"/>
            <a:ext cx="918029" cy="838200"/>
          </a:xfrm>
          <a:prstGeom prst="rect">
            <a:avLst/>
          </a:prstGeom>
        </p:spPr>
      </p:pic>
      <p:sp>
        <p:nvSpPr>
          <p:cNvPr id="24" name="Right Arrow 23"/>
          <p:cNvSpPr/>
          <p:nvPr/>
        </p:nvSpPr>
        <p:spPr>
          <a:xfrm rot="261648">
            <a:off x="7228221" y="5079307"/>
            <a:ext cx="609600" cy="152400"/>
          </a:xfrm>
          <a:prstGeom prst="rightArrow">
            <a:avLst/>
          </a:prstGeom>
          <a:solidFill>
            <a:srgbClr val="A1CA5E"/>
          </a:solidFill>
          <a:ln>
            <a:solidFill>
              <a:srgbClr val="12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Right Arrow 24"/>
          <p:cNvSpPr/>
          <p:nvPr/>
        </p:nvSpPr>
        <p:spPr>
          <a:xfrm rot="1122462">
            <a:off x="5925636" y="5766435"/>
            <a:ext cx="609600" cy="152400"/>
          </a:xfrm>
          <a:prstGeom prst="rightArrow">
            <a:avLst/>
          </a:prstGeom>
          <a:solidFill>
            <a:srgbClr val="A1CA5E"/>
          </a:solidFill>
          <a:ln>
            <a:solidFill>
              <a:srgbClr val="123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7809104" y="5616028"/>
            <a:ext cx="1266153" cy="1210701"/>
            <a:chOff x="7809104" y="5616028"/>
            <a:chExt cx="1266153" cy="1210701"/>
          </a:xfrm>
        </p:grpSpPr>
        <p:pic>
          <p:nvPicPr>
            <p:cNvPr id="26" name="Picture 25">
              <a:hlinkClick r:id="rId9" action="ppaction://hlinksldjump"/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09104" y="5616028"/>
              <a:ext cx="1266153" cy="1210701"/>
            </a:xfrm>
            <a:prstGeom prst="rect">
              <a:avLst/>
            </a:prstGeom>
          </p:spPr>
        </p:pic>
        <p:sp>
          <p:nvSpPr>
            <p:cNvPr id="27" name="TextBox 26">
              <a:hlinkClick r:id="rId9" action="ppaction://hlinksldjump"/>
            </p:cNvPr>
            <p:cNvSpPr txBox="1"/>
            <p:nvPr/>
          </p:nvSpPr>
          <p:spPr>
            <a:xfrm>
              <a:off x="8109936" y="6467393"/>
              <a:ext cx="664488" cy="338554"/>
            </a:xfrm>
            <a:prstGeom prst="rect">
              <a:avLst/>
            </a:prstGeom>
            <a:solidFill>
              <a:srgbClr val="12375A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" b="1" dirty="0">
                  <a:solidFill>
                    <a:schemeClr val="bg1"/>
                  </a:solidFill>
                  <a:latin typeface="Rubik" panose="00000500000000000000" pitchFamily="2" charset="-79"/>
                  <a:cs typeface="Rubik" panose="00000500000000000000" pitchFamily="2" charset="-79"/>
                </a:rPr>
                <a:t>Start game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9589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200" y="2017696"/>
            <a:ext cx="1248477" cy="1248477"/>
          </a:xfrm>
          <a:prstGeom prst="rect">
            <a:avLst/>
          </a:prstGeom>
        </p:spPr>
      </p:pic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085" y="2057400"/>
            <a:ext cx="1194134" cy="1194134"/>
          </a:xfrm>
          <a:prstGeom prst="rect">
            <a:avLst/>
          </a:prstGeom>
        </p:spPr>
      </p:pic>
      <p:pic>
        <p:nvPicPr>
          <p:cNvPr id="67" name="Picture 6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0999" y="3687278"/>
            <a:ext cx="1194134" cy="1194134"/>
          </a:xfrm>
          <a:prstGeom prst="rect">
            <a:avLst/>
          </a:prstGeom>
        </p:spPr>
      </p:pic>
      <p:pic>
        <p:nvPicPr>
          <p:cNvPr id="6" name="Picture 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4117" y="380999"/>
            <a:ext cx="1197543" cy="1197543"/>
          </a:xfrm>
          <a:prstGeom prst="rect">
            <a:avLst/>
          </a:prstGeom>
        </p:spPr>
      </p:pic>
      <p:pic>
        <p:nvPicPr>
          <p:cNvPr id="58" name="Picture 5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019" y="5410200"/>
            <a:ext cx="1197543" cy="1197543"/>
          </a:xfrm>
          <a:prstGeom prst="rect">
            <a:avLst/>
          </a:prstGeom>
        </p:spPr>
      </p:pic>
      <p:pic>
        <p:nvPicPr>
          <p:cNvPr id="65" name="Picture 6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8400" y="5384732"/>
            <a:ext cx="1248477" cy="1248477"/>
          </a:xfrm>
          <a:prstGeom prst="rect">
            <a:avLst/>
          </a:prstGeom>
        </p:spPr>
      </p:pic>
      <p:pic>
        <p:nvPicPr>
          <p:cNvPr id="2" name="Picture 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22" y="363751"/>
            <a:ext cx="1197111" cy="1197111"/>
          </a:xfrm>
          <a:prstGeom prst="rect">
            <a:avLst/>
          </a:prstGeom>
        </p:spPr>
      </p:pic>
      <p:pic>
        <p:nvPicPr>
          <p:cNvPr id="3" name="Picture 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3676" y="2071253"/>
            <a:ext cx="1194920" cy="1194920"/>
          </a:xfrm>
          <a:prstGeom prst="rect">
            <a:avLst/>
          </a:prstGeom>
        </p:spPr>
      </p:pic>
      <p:pic>
        <p:nvPicPr>
          <p:cNvPr id="49" name="Picture 48">
            <a:hlinkClick r:id="rId11" action="ppaction://hlinksldjump"/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1600" y="3599299"/>
            <a:ext cx="914400" cy="1380227"/>
          </a:xfrm>
          <a:prstGeom prst="rect">
            <a:avLst/>
          </a:prstGeom>
        </p:spPr>
      </p:pic>
      <p:pic>
        <p:nvPicPr>
          <p:cNvPr id="52" name="Picture 51">
            <a:hlinkClick r:id="rId11" action="ppaction://hlinksldjump"/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0866" y="228600"/>
            <a:ext cx="914400" cy="1380227"/>
          </a:xfrm>
          <a:prstGeom prst="rect">
            <a:avLst/>
          </a:prstGeom>
        </p:spPr>
      </p:pic>
      <p:pic>
        <p:nvPicPr>
          <p:cNvPr id="8" name="Picture 7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23148" y="3581400"/>
            <a:ext cx="1165185" cy="1388074"/>
          </a:xfrm>
          <a:prstGeom prst="rect">
            <a:avLst/>
          </a:prstGeom>
        </p:spPr>
      </p:pic>
      <p:pic>
        <p:nvPicPr>
          <p:cNvPr id="55" name="Picture 54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83021" y="5257800"/>
            <a:ext cx="1165185" cy="1388074"/>
          </a:xfrm>
          <a:prstGeom prst="rect">
            <a:avLst/>
          </a:prstGeom>
        </p:spPr>
      </p:pic>
      <p:pic>
        <p:nvPicPr>
          <p:cNvPr id="64" name="Picture 63">
            <a:hlinkClick r:id="rId15" action="ppaction://hlinksldjump"/>
          </p:cNvPr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51" t="16573" r="20168"/>
          <a:stretch/>
        </p:blipFill>
        <p:spPr>
          <a:xfrm>
            <a:off x="6958253" y="2081305"/>
            <a:ext cx="1196879" cy="1077190"/>
          </a:xfrm>
          <a:prstGeom prst="rect">
            <a:avLst/>
          </a:prstGeom>
        </p:spPr>
      </p:pic>
      <p:pic>
        <p:nvPicPr>
          <p:cNvPr id="66" name="Picture 65">
            <a:hlinkClick r:id="rId15" action="ppaction://hlinksldjump"/>
          </p:cNvPr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51" t="16573" r="20168"/>
          <a:stretch/>
        </p:blipFill>
        <p:spPr>
          <a:xfrm>
            <a:off x="5053676" y="5410200"/>
            <a:ext cx="1217815" cy="1096032"/>
          </a:xfrm>
          <a:prstGeom prst="rect">
            <a:avLst/>
          </a:prstGeom>
        </p:spPr>
      </p:pic>
      <p:pic>
        <p:nvPicPr>
          <p:cNvPr id="68" name="Picture 67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022" y="491836"/>
            <a:ext cx="1432864" cy="953447"/>
          </a:xfrm>
          <a:prstGeom prst="rect">
            <a:avLst/>
          </a:prstGeom>
        </p:spPr>
      </p:pic>
      <p:pic>
        <p:nvPicPr>
          <p:cNvPr id="69" name="Picture 68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278" y="3798713"/>
            <a:ext cx="1432864" cy="953447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838200" y="18288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29" name="Rectangle 28"/>
          <p:cNvSpPr/>
          <p:nvPr/>
        </p:nvSpPr>
        <p:spPr>
          <a:xfrm>
            <a:off x="2819400" y="18288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32" name="Rectangle 31"/>
          <p:cNvSpPr/>
          <p:nvPr/>
        </p:nvSpPr>
        <p:spPr>
          <a:xfrm>
            <a:off x="4800600" y="18288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35" name="Rectangle 34"/>
          <p:cNvSpPr/>
          <p:nvPr/>
        </p:nvSpPr>
        <p:spPr>
          <a:xfrm>
            <a:off x="6705600" y="18288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38" name="Rectangle 37"/>
          <p:cNvSpPr/>
          <p:nvPr/>
        </p:nvSpPr>
        <p:spPr>
          <a:xfrm>
            <a:off x="838200" y="35052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44" name="Rectangle 43"/>
          <p:cNvSpPr/>
          <p:nvPr/>
        </p:nvSpPr>
        <p:spPr>
          <a:xfrm>
            <a:off x="2819400" y="35052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47" name="Rectangle 46"/>
          <p:cNvSpPr/>
          <p:nvPr/>
        </p:nvSpPr>
        <p:spPr>
          <a:xfrm>
            <a:off x="4800600" y="35052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50" name="Rectangle 49"/>
          <p:cNvSpPr/>
          <p:nvPr/>
        </p:nvSpPr>
        <p:spPr>
          <a:xfrm>
            <a:off x="6705600" y="35052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17" name="Rectangle 16"/>
          <p:cNvSpPr/>
          <p:nvPr/>
        </p:nvSpPr>
        <p:spPr>
          <a:xfrm>
            <a:off x="2817992" y="140368"/>
            <a:ext cx="1601607" cy="1530350"/>
          </a:xfrm>
          <a:prstGeom prst="rect">
            <a:avLst/>
          </a:prstGeom>
          <a:blipFill dpi="0" rotWithShape="1">
            <a:blip r:embed="rId19"/>
            <a:srcRect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>
              <a:latin typeface="Rubik" pitchFamily="2" charset="-79"/>
              <a:cs typeface="Rubik" pitchFamily="2" charset="-79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1038" y="1524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20" name="Rectangle 19"/>
          <p:cNvSpPr/>
          <p:nvPr/>
        </p:nvSpPr>
        <p:spPr>
          <a:xfrm>
            <a:off x="4800600" y="1524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23" name="Rectangle 22"/>
          <p:cNvSpPr/>
          <p:nvPr/>
        </p:nvSpPr>
        <p:spPr>
          <a:xfrm>
            <a:off x="6705600" y="1524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41" name="Rectangle 40"/>
          <p:cNvSpPr/>
          <p:nvPr/>
        </p:nvSpPr>
        <p:spPr>
          <a:xfrm>
            <a:off x="838200" y="51816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56" name="Rectangle 55"/>
          <p:cNvSpPr/>
          <p:nvPr/>
        </p:nvSpPr>
        <p:spPr>
          <a:xfrm>
            <a:off x="2819400" y="51816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59" name="Rectangle 58"/>
          <p:cNvSpPr/>
          <p:nvPr/>
        </p:nvSpPr>
        <p:spPr>
          <a:xfrm>
            <a:off x="4800600" y="51816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62" name="Rectangle 61"/>
          <p:cNvSpPr/>
          <p:nvPr/>
        </p:nvSpPr>
        <p:spPr>
          <a:xfrm>
            <a:off x="6705600" y="5181600"/>
            <a:ext cx="1600200" cy="15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4925">
            <a:solidFill>
              <a:srgbClr val="A1CA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3200" dirty="0"/>
          </a:p>
        </p:txBody>
      </p:sp>
      <p:sp>
        <p:nvSpPr>
          <p:cNvPr id="27" name="Oval 26"/>
          <p:cNvSpPr/>
          <p:nvPr/>
        </p:nvSpPr>
        <p:spPr>
          <a:xfrm>
            <a:off x="914400" y="19050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0" name="Oval 29"/>
          <p:cNvSpPr/>
          <p:nvPr/>
        </p:nvSpPr>
        <p:spPr>
          <a:xfrm>
            <a:off x="2895600" y="19050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3" name="Oval 32"/>
          <p:cNvSpPr/>
          <p:nvPr/>
        </p:nvSpPr>
        <p:spPr>
          <a:xfrm>
            <a:off x="4876800" y="19050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6" name="Oval 35"/>
          <p:cNvSpPr/>
          <p:nvPr/>
        </p:nvSpPr>
        <p:spPr>
          <a:xfrm>
            <a:off x="6781800" y="19050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9" name="Oval 38"/>
          <p:cNvSpPr/>
          <p:nvPr/>
        </p:nvSpPr>
        <p:spPr>
          <a:xfrm>
            <a:off x="914400" y="35814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2" name="Oval 41"/>
          <p:cNvSpPr/>
          <p:nvPr/>
        </p:nvSpPr>
        <p:spPr>
          <a:xfrm>
            <a:off x="914400" y="52578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5" name="Oval 44"/>
          <p:cNvSpPr/>
          <p:nvPr/>
        </p:nvSpPr>
        <p:spPr>
          <a:xfrm>
            <a:off x="2895600" y="35814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8" name="Oval 47"/>
          <p:cNvSpPr/>
          <p:nvPr/>
        </p:nvSpPr>
        <p:spPr>
          <a:xfrm>
            <a:off x="4876800" y="35814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1" name="Oval 50"/>
          <p:cNvSpPr/>
          <p:nvPr/>
        </p:nvSpPr>
        <p:spPr>
          <a:xfrm>
            <a:off x="6781800" y="35814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7" name="Oval 56"/>
          <p:cNvSpPr/>
          <p:nvPr/>
        </p:nvSpPr>
        <p:spPr>
          <a:xfrm>
            <a:off x="2895600" y="52578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0" name="Oval 59"/>
          <p:cNvSpPr/>
          <p:nvPr/>
        </p:nvSpPr>
        <p:spPr>
          <a:xfrm>
            <a:off x="4876800" y="52578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3" name="Oval 62"/>
          <p:cNvSpPr/>
          <p:nvPr/>
        </p:nvSpPr>
        <p:spPr>
          <a:xfrm>
            <a:off x="6781800" y="52578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Oval 13"/>
          <p:cNvSpPr/>
          <p:nvPr/>
        </p:nvSpPr>
        <p:spPr>
          <a:xfrm>
            <a:off x="914400" y="2286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8" name="Oval 17"/>
          <p:cNvSpPr/>
          <p:nvPr/>
        </p:nvSpPr>
        <p:spPr>
          <a:xfrm>
            <a:off x="2895600" y="2286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" name="Oval 20"/>
          <p:cNvSpPr/>
          <p:nvPr/>
        </p:nvSpPr>
        <p:spPr>
          <a:xfrm>
            <a:off x="4876800" y="2286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4" name="Oval 23"/>
          <p:cNvSpPr/>
          <p:nvPr/>
        </p:nvSpPr>
        <p:spPr>
          <a:xfrm>
            <a:off x="6781800" y="228600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 nodeType="clickPar">
                      <p:stCondLst>
                        <p:cond delay="0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 nodeType="clickPar">
                      <p:stCondLst>
                        <p:cond delay="0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 nodeType="clickPar">
                      <p:stCondLst>
                        <p:cond delay="0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 nodeType="clickPar">
                      <p:stCondLst>
                        <p:cond delay="0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 nodeType="clickPar">
                      <p:stCondLst>
                        <p:cond delay="0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 nodeType="clickPar">
                      <p:stCondLst>
                        <p:cond delay="0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 nodeType="clickPar">
                      <p:stCondLst>
                        <p:cond delay="0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 nodeType="clickPar">
                      <p:stCondLst>
                        <p:cond delay="0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 nodeType="clickPar">
                      <p:stCondLst>
                        <p:cond delay="0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 nodeType="clickPar">
                      <p:stCondLst>
                        <p:cond delay="0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 nodeType="clickPar">
                      <p:stCondLst>
                        <p:cond delay="0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 nodeType="clickPar">
                      <p:stCondLst>
                        <p:cond delay="0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 nodeType="clickPar">
                      <p:stCondLst>
                        <p:cond delay="0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 nodeType="clickPar">
                      <p:stCondLst>
                        <p:cond delay="0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 nodeType="clickPar">
                      <p:stCondLst>
                        <p:cond delay="0"/>
                      </p:stCondLst>
                      <p:childTnLst>
                        <p:par>
                          <p:cTn id="1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 nodeType="clickPar">
                      <p:stCondLst>
                        <p:cond delay="0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 nodeType="clickPar">
                      <p:stCondLst>
                        <p:cond delay="0"/>
                      </p:stCondLst>
                      <p:childTnLst>
                        <p:par>
                          <p:cTn id="1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 nodeType="clickPar">
                      <p:stCondLst>
                        <p:cond delay="0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 nodeType="clickPar">
                      <p:stCondLst>
                        <p:cond delay="0"/>
                      </p:stCondLst>
                      <p:childTnLst>
                        <p:par>
                          <p:cTn id="2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 nodeType="clickPar">
                      <p:stCondLst>
                        <p:cond delay="0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 nodeType="clickPar">
                      <p:stCondLst>
                        <p:cond delay="0"/>
                      </p:stCondLst>
                      <p:childTnLst>
                        <p:par>
                          <p:cTn id="2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9" grpId="0" animBg="1"/>
      <p:bldP spid="29" grpId="1" animBg="1"/>
      <p:bldP spid="32" grpId="0" animBg="1"/>
      <p:bldP spid="32" grpId="1" animBg="1"/>
      <p:bldP spid="35" grpId="0" animBg="1"/>
      <p:bldP spid="35" grpId="1" animBg="1"/>
      <p:bldP spid="38" grpId="0" animBg="1"/>
      <p:bldP spid="38" grpId="1" animBg="1"/>
      <p:bldP spid="44" grpId="0" animBg="1"/>
      <p:bldP spid="44" grpId="1" animBg="1"/>
      <p:bldP spid="47" grpId="0" animBg="1"/>
      <p:bldP spid="47" grpId="1" animBg="1"/>
      <p:bldP spid="50" grpId="0" animBg="1"/>
      <p:bldP spid="50" grpId="1" animBg="1"/>
      <p:bldP spid="17" grpId="0" animBg="1"/>
      <p:bldP spid="17" grpId="1" animBg="1"/>
      <p:bldP spid="4" grpId="0" animBg="1"/>
      <p:bldP spid="4" grpId="1" animBg="1"/>
      <p:bldP spid="20" grpId="0" animBg="1"/>
      <p:bldP spid="20" grpId="1" animBg="1"/>
      <p:bldP spid="23" grpId="0" animBg="1"/>
      <p:bldP spid="23" grpId="1" animBg="1"/>
      <p:bldP spid="41" grpId="0" animBg="1"/>
      <p:bldP spid="41" grpId="1" animBg="1"/>
      <p:bldP spid="56" grpId="0" animBg="1"/>
      <p:bldP spid="56" grpId="1" animBg="1"/>
      <p:bldP spid="59" grpId="0" animBg="1"/>
      <p:bldP spid="59" grpId="1" animBg="1"/>
      <p:bldP spid="62" grpId="0" animBg="1"/>
      <p:bldP spid="6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971800"/>
            <a:ext cx="3019906" cy="2998597"/>
          </a:xfrm>
          <a:prstGeom prst="rect">
            <a:avLst/>
          </a:prstGeom>
        </p:spPr>
      </p:pic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3" y="461260"/>
            <a:ext cx="1522331" cy="551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28600" y="598713"/>
            <a:ext cx="42998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Beekeeping Kit £117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228600" y="3084236"/>
            <a:ext cx="30199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Bees help to keep the forest healthy by pollinating flowering plants.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5963" y="3049589"/>
            <a:ext cx="5323994" cy="35426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" y="1533612"/>
            <a:ext cx="859233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700" b="1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This Real Gift provides beekeeping equipment which whole communities can use in shared forest spaces.</a:t>
            </a:r>
          </a:p>
        </p:txBody>
      </p:sp>
      <p:pic>
        <p:nvPicPr>
          <p:cNvPr id="11" name="Picture 10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01" y="6007935"/>
            <a:ext cx="888999" cy="85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7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3" y="461260"/>
            <a:ext cx="1522331" cy="551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21225" y="545567"/>
            <a:ext cx="65112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D9443C"/>
                </a:solidFill>
                <a:latin typeface="Colby StBlk" pitchFamily="2" charset="77"/>
                <a:ea typeface="Colby StBlk" pitchFamily="2" charset="77"/>
              </a:rPr>
              <a:t>Shelter for a family £32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599" y="2139333"/>
            <a:ext cx="561247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E43B2F"/>
                </a:solidFill>
                <a:latin typeface="Colby StBlk" panose="00000A00000000000000" charset="0"/>
                <a:ea typeface="Colby StBlk" panose="00000A00000000000000" charset="0"/>
                <a:cs typeface="Rubik" panose="00000500000000000000" pitchFamily="2" charset="-79"/>
              </a:rPr>
              <a:t>War and natural disasters, like hurricanes, earthquakes and floods, often leave families homeless.</a:t>
            </a:r>
          </a:p>
          <a:p>
            <a:endParaRPr lang="en-GB" sz="2400" b="1" dirty="0">
              <a:solidFill>
                <a:srgbClr val="E43B2F"/>
              </a:solidFill>
              <a:latin typeface="Colby StBlk" panose="00000A00000000000000" charset="0"/>
              <a:ea typeface="Colby StBlk" panose="00000A00000000000000" charset="0"/>
              <a:cs typeface="Rubik" panose="00000500000000000000" pitchFamily="2" charset="-79"/>
            </a:endParaRPr>
          </a:p>
          <a:p>
            <a:r>
              <a:rPr lang="en-GB" sz="2400" b="1" dirty="0">
                <a:solidFill>
                  <a:srgbClr val="E43B2F"/>
                </a:solidFill>
                <a:latin typeface="Colby StBlk" panose="00000A00000000000000" charset="0"/>
                <a:ea typeface="Colby StBlk" panose="00000A00000000000000" charset="0"/>
                <a:cs typeface="Rubik" panose="00000500000000000000" pitchFamily="2" charset="-79"/>
              </a:rPr>
              <a:t>This Real Gift will help a family have shelter until a permanent home can be found.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1078" y="1612543"/>
            <a:ext cx="3083625" cy="4884950"/>
          </a:xfrm>
          <a:prstGeom prst="rect">
            <a:avLst/>
          </a:prstGeom>
        </p:spPr>
      </p:pic>
      <p:pic>
        <p:nvPicPr>
          <p:cNvPr id="10" name="Picture 9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01" y="6007935"/>
            <a:ext cx="888999" cy="85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655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3" y="461260"/>
            <a:ext cx="1522331" cy="551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28600" y="504540"/>
            <a:ext cx="42998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Vegetable garden £25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158" y="1516911"/>
            <a:ext cx="5747114" cy="51062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1720" y="2081202"/>
            <a:ext cx="27292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This gift gives people the seeds and training they need to grow their own vegetables in a small garden at home.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11802" y="5737151"/>
            <a:ext cx="4973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3A5382"/>
                </a:solidFill>
                <a:latin typeface="Rubik" pitchFamily="2" charset="-79"/>
                <a:cs typeface="Rubik" pitchFamily="2" charset="-79"/>
              </a:rPr>
              <a:t>Families are able to eat nutritious, chemical free food they’ve grown themselves.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802" y="1998983"/>
            <a:ext cx="5111917" cy="3498538"/>
          </a:xfrm>
          <a:prstGeom prst="rect">
            <a:avLst/>
          </a:prstGeom>
        </p:spPr>
      </p:pic>
      <p:pic>
        <p:nvPicPr>
          <p:cNvPr id="9" name="Picture 8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5001" y="5958449"/>
            <a:ext cx="888999" cy="85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899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3" y="461260"/>
            <a:ext cx="1522331" cy="551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28600" y="504540"/>
            <a:ext cx="42998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D9443C"/>
                </a:solidFill>
                <a:latin typeface="Colby StBlk" pitchFamily="2" charset="77"/>
                <a:ea typeface="Colby StBlk" pitchFamily="2" charset="77"/>
              </a:rPr>
              <a:t>Emergency water £37</a:t>
            </a:r>
          </a:p>
        </p:txBody>
      </p:sp>
      <p:sp>
        <p:nvSpPr>
          <p:cNvPr id="5" name="Rectangle 4"/>
          <p:cNvSpPr/>
          <p:nvPr/>
        </p:nvSpPr>
        <p:spPr>
          <a:xfrm>
            <a:off x="3835400" y="1552386"/>
            <a:ext cx="515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olby StBlk" pitchFamily="2" charset="77"/>
                <a:ea typeface="Colby StBlk" pitchFamily="2" charset="77"/>
              </a:rPr>
              <a:t>This real gift provides  emergency clean water.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35400" y="2563947"/>
            <a:ext cx="50653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100" dirty="0">
                <a:solidFill>
                  <a:srgbClr val="E43B2F"/>
                </a:solidFill>
                <a:latin typeface="Rubik" pitchFamily="2" charset="-79"/>
                <a:ea typeface="Colby StBlk" panose="00000A00000000000000" charset="0"/>
                <a:cs typeface="Rubik" pitchFamily="2" charset="-79"/>
              </a:rPr>
              <a:t>Water is a precious resource. </a:t>
            </a:r>
          </a:p>
          <a:p>
            <a:endParaRPr lang="en-GB" sz="2100" dirty="0">
              <a:solidFill>
                <a:srgbClr val="E43B2F"/>
              </a:solidFill>
              <a:latin typeface="Rubik" pitchFamily="2" charset="-79"/>
              <a:ea typeface="Colby StBlk" panose="00000A00000000000000" charset="0"/>
              <a:cs typeface="Rubik" pitchFamily="2" charset="-79"/>
            </a:endParaRPr>
          </a:p>
          <a:p>
            <a:r>
              <a:rPr lang="en-GB" sz="2100" dirty="0">
                <a:solidFill>
                  <a:srgbClr val="E43B2F"/>
                </a:solidFill>
                <a:latin typeface="Rubik" pitchFamily="2" charset="-79"/>
                <a:ea typeface="Colby StBlk" panose="00000A00000000000000" charset="0"/>
                <a:cs typeface="Rubik" pitchFamily="2" charset="-79"/>
              </a:rPr>
              <a:t>We need water to drink and wash ourselves. And, to grow and cook food. </a:t>
            </a:r>
          </a:p>
          <a:p>
            <a:endParaRPr lang="en-GB" sz="2100" dirty="0">
              <a:solidFill>
                <a:srgbClr val="E43B2F"/>
              </a:solidFill>
              <a:latin typeface="Rubik" pitchFamily="2" charset="-79"/>
              <a:ea typeface="Colby StBlk" panose="00000A00000000000000" charset="0"/>
              <a:cs typeface="Rubik" pitchFamily="2" charset="-79"/>
            </a:endParaRPr>
          </a:p>
          <a:p>
            <a:r>
              <a:rPr lang="en-GB" sz="2100" dirty="0">
                <a:solidFill>
                  <a:srgbClr val="E43B2F"/>
                </a:solidFill>
                <a:latin typeface="Rubik" pitchFamily="2" charset="-79"/>
                <a:ea typeface="Colby StBlk" panose="00000A00000000000000" charset="0"/>
                <a:cs typeface="Rubik" pitchFamily="2" charset="-79"/>
              </a:rPr>
              <a:t>During emergencies like </a:t>
            </a:r>
          </a:p>
          <a:p>
            <a:r>
              <a:rPr lang="en-GB" sz="2100" dirty="0">
                <a:solidFill>
                  <a:srgbClr val="E43B2F"/>
                </a:solidFill>
                <a:latin typeface="Rubik" pitchFamily="2" charset="-79"/>
                <a:ea typeface="Colby StBlk" panose="00000A00000000000000" charset="0"/>
                <a:cs typeface="Rubik" pitchFamily="2" charset="-79"/>
              </a:rPr>
              <a:t>droughts water is one </a:t>
            </a:r>
          </a:p>
          <a:p>
            <a:r>
              <a:rPr lang="en-GB" sz="2100" dirty="0">
                <a:solidFill>
                  <a:srgbClr val="E43B2F"/>
                </a:solidFill>
                <a:latin typeface="Rubik" pitchFamily="2" charset="-79"/>
                <a:ea typeface="Colby StBlk" panose="00000A00000000000000" charset="0"/>
                <a:cs typeface="Rubik" pitchFamily="2" charset="-79"/>
              </a:rPr>
              <a:t>of the most basic needs.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516" y="1516911"/>
            <a:ext cx="3286058" cy="4960089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5001" y="5971064"/>
            <a:ext cx="888999" cy="85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62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397755"/>
            <a:ext cx="6695409" cy="2545845"/>
          </a:xfrm>
          <a:prstGeom prst="rect">
            <a:avLst/>
          </a:prstGeom>
        </p:spPr>
      </p:pic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3" y="461260"/>
            <a:ext cx="1522331" cy="551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28600" y="598713"/>
            <a:ext cx="42998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Rugby for Peace £15</a:t>
            </a:r>
          </a:p>
        </p:txBody>
      </p:sp>
      <p:sp>
        <p:nvSpPr>
          <p:cNvPr id="6" name="Rectangle 5"/>
          <p:cNvSpPr/>
          <p:nvPr/>
        </p:nvSpPr>
        <p:spPr>
          <a:xfrm>
            <a:off x="544102" y="3686429"/>
            <a:ext cx="38774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Sport teaches us how to work together.  We also learn about the importance of </a:t>
            </a:r>
            <a:r>
              <a:rPr lang="en-GB" sz="2400" dirty="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honesty</a:t>
            </a:r>
            <a:r>
              <a:rPr lang="en-GB" sz="24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 and how to </a:t>
            </a:r>
            <a:r>
              <a:rPr lang="en-GB" sz="2400" dirty="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play fairly</a:t>
            </a:r>
            <a:r>
              <a:rPr lang="en-GB" sz="2400" dirty="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1685268"/>
            <a:ext cx="4089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This gift provides uniforms and training kits for young rugby players in Colombia</a:t>
            </a:r>
            <a:r>
              <a:rPr lang="en-GB" sz="20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7103" y="1808476"/>
            <a:ext cx="3898287" cy="4643121"/>
          </a:xfrm>
          <a:prstGeom prst="rect">
            <a:avLst/>
          </a:prstGeom>
        </p:spPr>
      </p:pic>
      <p:pic>
        <p:nvPicPr>
          <p:cNvPr id="11" name="Picture 10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01" y="6007935"/>
            <a:ext cx="888999" cy="85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57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3" y="461260"/>
            <a:ext cx="1522331" cy="551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28600" y="504540"/>
            <a:ext cx="42998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>
                <a:ln>
                  <a:noFill/>
                </a:ln>
                <a:solidFill>
                  <a:srgbClr val="12375A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+mn-cs"/>
              </a:rPr>
              <a:t>Chickens £14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4435014"/>
            <a:ext cx="4394771" cy="14620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4185" y="1552386"/>
            <a:ext cx="42791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srgbClr val="12375A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+mn-cs"/>
              </a:rPr>
              <a:t>The gift of chickens will give a family a nutritious supply of eggs to help keep their children happy and healthy. </a:t>
            </a:r>
          </a:p>
        </p:txBody>
      </p:sp>
      <p:sp>
        <p:nvSpPr>
          <p:cNvPr id="6" name="Rectangle 5"/>
          <p:cNvSpPr/>
          <p:nvPr/>
        </p:nvSpPr>
        <p:spPr>
          <a:xfrm>
            <a:off x="559178" y="4595872"/>
            <a:ext cx="36386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A5382"/>
                </a:solidFill>
                <a:effectLst/>
                <a:uLnTx/>
                <a:uFillTx/>
                <a:latin typeface="Rubik" panose="00000500000000000000" pitchFamily="2" charset="-79"/>
                <a:ea typeface="+mn-ea"/>
                <a:cs typeface="Rubik" panose="00000500000000000000" pitchFamily="2" charset="-79"/>
              </a:rPr>
              <a:t>When the chickens breed, the family can sell the chicks to earn money for other essentials like vegetables, so the family have a healthier diet.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5352" y="1521724"/>
            <a:ext cx="3885582" cy="4966138"/>
          </a:xfrm>
          <a:prstGeom prst="rect">
            <a:avLst/>
          </a:prstGeom>
        </p:spPr>
      </p:pic>
      <p:pic>
        <p:nvPicPr>
          <p:cNvPr id="9" name="Picture 8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01" y="6007935"/>
            <a:ext cx="888999" cy="85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38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5490C62-3949-48E1-A238-AA6233A86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776814"/>
            <a:ext cx="2959101" cy="3115971"/>
          </a:xfrm>
          <a:prstGeom prst="rect">
            <a:avLst/>
          </a:prstGeom>
        </p:spPr>
      </p:pic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3" y="461260"/>
            <a:ext cx="1522331" cy="551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28600" y="598713"/>
            <a:ext cx="42998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Goat £32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422224" y="2834388"/>
            <a:ext cx="257185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>
                <a:solidFill>
                  <a:srgbClr val="A1CA5E"/>
                </a:solidFill>
                <a:latin typeface="Colby StBlk" pitchFamily="2" charset="77"/>
                <a:ea typeface="Colby StBlk" pitchFamily="2" charset="77"/>
              </a:rPr>
              <a:t>A goat can give the family as many as </a:t>
            </a:r>
          </a:p>
          <a:p>
            <a:pPr algn="ctr"/>
            <a:r>
              <a:rPr lang="en-GB" sz="2700" b="1" dirty="0">
                <a:solidFill>
                  <a:srgbClr val="A1CA5E"/>
                </a:solidFill>
                <a:latin typeface="Colby StBlk" pitchFamily="2" charset="77"/>
                <a:ea typeface="Colby StBlk" pitchFamily="2" charset="77"/>
              </a:rPr>
              <a:t>12 pints of fresh milk a week!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4700" y="2776814"/>
            <a:ext cx="5506234" cy="371764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7800" y="1622763"/>
            <a:ext cx="86431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7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This Real Gift will give a goat to a family living in poverty. </a:t>
            </a:r>
          </a:p>
        </p:txBody>
      </p:sp>
      <p:pic>
        <p:nvPicPr>
          <p:cNvPr id="11" name="Picture 10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01" y="6007935"/>
            <a:ext cx="888999" cy="85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63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3" y="461260"/>
            <a:ext cx="1522331" cy="551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28600" y="275150"/>
            <a:ext cx="4299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Farming training, tools and seeds £250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2569" y="1486759"/>
            <a:ext cx="5268365" cy="35056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56" y="1486760"/>
            <a:ext cx="3098800" cy="35448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394740" y="1606141"/>
            <a:ext cx="276423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Seeds, training and basic tools are essential for farming families to be able to grow enough food. </a:t>
            </a:r>
          </a:p>
        </p:txBody>
      </p:sp>
      <p:sp>
        <p:nvSpPr>
          <p:cNvPr id="2" name="Rectangle 1"/>
          <p:cNvSpPr/>
          <p:nvPr/>
        </p:nvSpPr>
        <p:spPr>
          <a:xfrm>
            <a:off x="226314" y="5298464"/>
            <a:ext cx="859462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3A5382"/>
                </a:solidFill>
                <a:latin typeface="Rubik" pitchFamily="2" charset="-79"/>
                <a:ea typeface="Colby StBlk" panose="00000A00000000000000" charset="0"/>
                <a:cs typeface="Rubik" pitchFamily="2" charset="-79"/>
              </a:rPr>
              <a:t>“After I got involved in the SCIAF project, I learnt about farming and how to eat a balanced meal. We now grow vegetables and take them to the market to sell them. I now have school materials for the children too.”</a:t>
            </a:r>
          </a:p>
          <a:p>
            <a:pPr algn="ctr"/>
            <a:endParaRPr lang="en-GB" sz="1600" dirty="0">
              <a:solidFill>
                <a:srgbClr val="3A5382"/>
              </a:solidFill>
              <a:latin typeface="Rubik" pitchFamily="2" charset="-79"/>
              <a:ea typeface="Colby StBlk" panose="00000A00000000000000" charset="0"/>
              <a:cs typeface="Rubik" pitchFamily="2" charset="-79"/>
            </a:endParaRPr>
          </a:p>
          <a:p>
            <a:pPr algn="r"/>
            <a:r>
              <a:rPr lang="en-GB" sz="1400" dirty="0">
                <a:solidFill>
                  <a:srgbClr val="3A5382"/>
                </a:solidFill>
                <a:latin typeface="Rubik" pitchFamily="2" charset="-79"/>
                <a:ea typeface="Colby StBlk" panose="00000A00000000000000" charset="0"/>
                <a:cs typeface="Rubik" pitchFamily="2" charset="-79"/>
              </a:rPr>
              <a:t>- Claire </a:t>
            </a:r>
            <a:r>
              <a:rPr lang="en-GB" sz="1400" dirty="0" err="1">
                <a:solidFill>
                  <a:srgbClr val="3A5382"/>
                </a:solidFill>
                <a:latin typeface="Rubik" pitchFamily="2" charset="-79"/>
                <a:ea typeface="Colby StBlk" panose="00000A00000000000000" charset="0"/>
                <a:cs typeface="Rubik" pitchFamily="2" charset="-79"/>
              </a:rPr>
              <a:t>Kayitesi</a:t>
            </a:r>
            <a:r>
              <a:rPr lang="en-GB" sz="1400" dirty="0">
                <a:solidFill>
                  <a:srgbClr val="3A5382"/>
                </a:solidFill>
                <a:latin typeface="Rubik" pitchFamily="2" charset="-79"/>
                <a:ea typeface="Colby StBlk" panose="00000A00000000000000" charset="0"/>
                <a:cs typeface="Rubik" pitchFamily="2" charset="-79"/>
              </a:rPr>
              <a:t>, Rwanda</a:t>
            </a:r>
          </a:p>
        </p:txBody>
      </p:sp>
      <p:pic>
        <p:nvPicPr>
          <p:cNvPr id="11" name="Picture 10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01" y="6007935"/>
            <a:ext cx="888999" cy="85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39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E33557131E0F4E9C559E7985A5D466" ma:contentTypeVersion="14" ma:contentTypeDescription="Create a new document." ma:contentTypeScope="" ma:versionID="66394adc1ef43dbe99fb4568a487ae66">
  <xsd:schema xmlns:xsd="http://www.w3.org/2001/XMLSchema" xmlns:xs="http://www.w3.org/2001/XMLSchema" xmlns:p="http://schemas.microsoft.com/office/2006/metadata/properties" xmlns:ns3="8a85751e-8a6e-426b-9b46-e950c15a4d7e" xmlns:ns4="a082e9d2-b095-487d-b169-bfc3ea0b7fd6" targetNamespace="http://schemas.microsoft.com/office/2006/metadata/properties" ma:root="true" ma:fieldsID="16301ae2e2afaee8ba44d23eeb572641" ns3:_="" ns4:_="">
    <xsd:import namespace="8a85751e-8a6e-426b-9b46-e950c15a4d7e"/>
    <xsd:import namespace="a082e9d2-b095-487d-b169-bfc3ea0b7fd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85751e-8a6e-426b-9b46-e950c15a4d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82e9d2-b095-487d-b169-bfc3ea0b7fd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EE4E4A-99A1-47EA-8C47-85E7AAF237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A6D94F-5D39-4BB3-82A5-93638AE34AB3}">
  <ds:schemaRefs>
    <ds:schemaRef ds:uri="http://purl.org/dc/elements/1.1/"/>
    <ds:schemaRef ds:uri="http://schemas.microsoft.com/office/2006/metadata/properties"/>
    <ds:schemaRef ds:uri="8a85751e-8a6e-426b-9b46-e950c15a4d7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a082e9d2-b095-487d-b169-bfc3ea0b7fd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EA30025-70D2-4B29-B264-A086224833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85751e-8a6e-426b-9b46-e950c15a4d7e"/>
    <ds:schemaRef ds:uri="a082e9d2-b095-487d-b169-bfc3ea0b7f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480</Words>
  <Application>Microsoft Office PowerPoint</Application>
  <PresentationFormat>On-screen Show (4:3)</PresentationFormat>
  <Paragraphs>56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Elaine McGinlay</dc:creator>
  <cp:lastModifiedBy>Elaine McGinlay</cp:lastModifiedBy>
  <cp:revision>50</cp:revision>
  <dcterms:created xsi:type="dcterms:W3CDTF">2010-09-09T06:10:52Z</dcterms:created>
  <dcterms:modified xsi:type="dcterms:W3CDTF">2022-10-19T14:44:15Z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0x0101006FE33557131E0F4E9C559E7985A5D466</vt:lpwstr>
  </property>
  <property fmtid="{D5CDD505-2E9C-101B-9397-08002B2CF9AE}" pid="3" name="MediaServiceImageTags">
    <vt:lpwstr/>
  </property>
</Properties>
</file>