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Lst>
  <p:notesMasterIdLst>
    <p:notesMasterId r:id="rId26"/>
  </p:notesMasterIdLst>
  <p:sldIdLst>
    <p:sldId id="259" r:id="rId5"/>
    <p:sldId id="293" r:id="rId6"/>
    <p:sldId id="274" r:id="rId7"/>
    <p:sldId id="285" r:id="rId8"/>
    <p:sldId id="284" r:id="rId9"/>
    <p:sldId id="283" r:id="rId10"/>
    <p:sldId id="286" r:id="rId11"/>
    <p:sldId id="282" r:id="rId12"/>
    <p:sldId id="290" r:id="rId13"/>
    <p:sldId id="287" r:id="rId14"/>
    <p:sldId id="281" r:id="rId15"/>
    <p:sldId id="279" r:id="rId16"/>
    <p:sldId id="291" r:id="rId17"/>
    <p:sldId id="289" r:id="rId18"/>
    <p:sldId id="288" r:id="rId19"/>
    <p:sldId id="266" r:id="rId20"/>
    <p:sldId id="292" r:id="rId21"/>
    <p:sldId id="271" r:id="rId22"/>
    <p:sldId id="272" r:id="rId23"/>
    <p:sldId id="273" r:id="rId24"/>
    <p:sldId id="270" r:id="rId25"/>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
      <p:font typeface="Colby StBlk" panose="00000A00000000000000" charset="0"/>
      <p:bold r:id="rId31"/>
    </p:embeddedFont>
    <p:embeddedFont>
      <p:font typeface="Rubik" panose="020B0604020202020204" charset="-79"/>
      <p:regular r:id="rId32"/>
      <p:bold r:id="rId33"/>
      <p:italic r:id="rId34"/>
      <p:boldItalic r:id="rId3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aine McGinlay" initials="EM" lastIdx="3" clrIdx="0">
    <p:extLst>
      <p:ext uri="{19B8F6BF-5375-455C-9EA6-DF929625EA0E}">
        <p15:presenceInfo xmlns:p15="http://schemas.microsoft.com/office/powerpoint/2012/main" userId="S-1-5-21-57989841-1078145449-682003330-372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1375A"/>
    <a:srgbClr val="E43B2F"/>
    <a:srgbClr val="12375A"/>
    <a:srgbClr val="3A5382"/>
    <a:srgbClr val="A1CA5E"/>
    <a:srgbClr val="ED9838"/>
    <a:srgbClr val="D9443C"/>
    <a:srgbClr val="E53C30"/>
    <a:srgbClr val="669051"/>
    <a:srgbClr val="E367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EA16D3-41F8-744E-937D-B51C3CD0449C}" v="25" dt="2022-10-05T09:41:27.7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3265" autoAdjust="0"/>
  </p:normalViewPr>
  <p:slideViewPr>
    <p:cSldViewPr snapToGrid="0">
      <p:cViewPr varScale="1">
        <p:scale>
          <a:sx n="105" d="100"/>
          <a:sy n="105" d="100"/>
        </p:scale>
        <p:origin x="238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8.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B9E5C-1F45-4E58-978E-ACDD3FFF7395}" type="datetimeFigureOut">
              <a:rPr lang="en-GB" smtClean="0"/>
              <a:t>19/10/2022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EF70CA-F006-4322-9F6A-8DD50676F41E}" type="slidenum">
              <a:rPr lang="en-GB" smtClean="0"/>
              <a:t>‹#›</a:t>
            </a:fld>
            <a:endParaRPr lang="en-GB"/>
          </a:p>
        </p:txBody>
      </p:sp>
    </p:spTree>
    <p:extLst>
      <p:ext uri="{BB962C8B-B14F-4D97-AF65-F5344CB8AC3E}">
        <p14:creationId xmlns:p14="http://schemas.microsoft.com/office/powerpoint/2010/main" val="1942024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ciaf.org.uk/resources/357-emergency-response-resource-for-school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sciaf.org.uk/resources/74-water-is-life"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BEF70CA-F006-4322-9F6A-8DD50676F41E}" type="slidenum">
              <a:rPr lang="en-GB" smtClean="0"/>
              <a:t>1</a:t>
            </a:fld>
            <a:endParaRPr lang="en-GB"/>
          </a:p>
        </p:txBody>
      </p:sp>
    </p:spTree>
    <p:extLst>
      <p:ext uri="{BB962C8B-B14F-4D97-AF65-F5344CB8AC3E}">
        <p14:creationId xmlns:p14="http://schemas.microsoft.com/office/powerpoint/2010/main" val="2452501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BEF70CA-F006-4322-9F6A-8DD50676F41E}" type="slidenum">
              <a:rPr lang="en-GB" smtClean="0"/>
              <a:t>2</a:t>
            </a:fld>
            <a:endParaRPr lang="en-GB"/>
          </a:p>
        </p:txBody>
      </p:sp>
    </p:spTree>
    <p:extLst>
      <p:ext uri="{BB962C8B-B14F-4D97-AF65-F5344CB8AC3E}">
        <p14:creationId xmlns:p14="http://schemas.microsoft.com/office/powerpoint/2010/main" val="3558664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A goat can give a family as many as 12 pints of fresh milk a week. </a:t>
            </a:r>
            <a:r>
              <a:rPr lang="en-GB" sz="1200" b="0" dirty="0">
                <a:solidFill>
                  <a:srgbClr val="A1CA5E"/>
                </a:solidFill>
                <a:latin typeface="Colby StBlk" pitchFamily="2" charset="77"/>
                <a:ea typeface="Colby StBlk" pitchFamily="2" charset="77"/>
              </a:rPr>
              <a:t>Goats milk is high in fat and has lots of vitamins so it helps to keep families healthy.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Families can also sell any extra milk to buy food and other essentials. They can make some money by breeding and selling their kid goats. Their droppings make great organic fertiliser too!</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Our partners work with families and local vets to make sure the goats are looked after to a high standard. </a:t>
            </a:r>
          </a:p>
          <a:p>
            <a:r>
              <a:rPr lang="en-GB" dirty="0"/>
              <a:t> </a:t>
            </a:r>
          </a:p>
        </p:txBody>
      </p:sp>
      <p:sp>
        <p:nvSpPr>
          <p:cNvPr id="4" name="Slide Number Placeholder 3"/>
          <p:cNvSpPr>
            <a:spLocks noGrp="1"/>
          </p:cNvSpPr>
          <p:nvPr>
            <p:ph type="sldNum" sz="quarter" idx="10"/>
          </p:nvPr>
        </p:nvSpPr>
        <p:spPr/>
        <p:txBody>
          <a:bodyPr/>
          <a:lstStyle/>
          <a:p>
            <a:fld id="{9BEF70CA-F006-4322-9F6A-8DD50676F41E}" type="slidenum">
              <a:rPr lang="en-GB" smtClean="0"/>
              <a:t>3</a:t>
            </a:fld>
            <a:endParaRPr lang="en-GB"/>
          </a:p>
        </p:txBody>
      </p:sp>
    </p:spTree>
    <p:extLst>
      <p:ext uri="{BB962C8B-B14F-4D97-AF65-F5344CB8AC3E}">
        <p14:creationId xmlns:p14="http://schemas.microsoft.com/office/powerpoint/2010/main" val="4165852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Basic equipment like watering cans, spades</a:t>
            </a:r>
            <a:r>
              <a:rPr lang="en-GB" baseline="0"/>
              <a:t> and hoes are essential so farmers in the worlds poorest places are better able to work their land. </a:t>
            </a:r>
            <a:r>
              <a:rPr lang="en-GB" sz="1200" b="0" i="0" kern="1200">
                <a:solidFill>
                  <a:schemeClr val="tx1"/>
                </a:solidFill>
                <a:effectLst/>
                <a:latin typeface="+mn-lt"/>
                <a:ea typeface="+mn-ea"/>
                <a:cs typeface="+mn-cs"/>
              </a:rPr>
              <a:t>Globally 2.37 billion people are going hungry - that’s about 3 people out of every 10 around the world. The largest proportion of people going hungry live in Africa,</a:t>
            </a:r>
            <a:r>
              <a:rPr lang="en-GB" sz="1200" b="0" i="0" kern="1200" baseline="0">
                <a:solidFill>
                  <a:schemeClr val="tx1"/>
                </a:solidFill>
                <a:effectLst/>
                <a:latin typeface="+mn-lt"/>
                <a:ea typeface="+mn-ea"/>
                <a:cs typeface="+mn-cs"/>
              </a:rPr>
              <a:t> Asia and Latin America.</a:t>
            </a:r>
            <a:endParaRPr lang="en-GB"/>
          </a:p>
        </p:txBody>
      </p:sp>
      <p:sp>
        <p:nvSpPr>
          <p:cNvPr id="4" name="Slide Number Placeholder 3"/>
          <p:cNvSpPr>
            <a:spLocks noGrp="1"/>
          </p:cNvSpPr>
          <p:nvPr>
            <p:ph type="sldNum" sz="quarter" idx="10"/>
          </p:nvPr>
        </p:nvSpPr>
        <p:spPr/>
        <p:txBody>
          <a:bodyPr/>
          <a:lstStyle/>
          <a:p>
            <a:fld id="{9BEF70CA-F006-4322-9F6A-8DD50676F41E}" type="slidenum">
              <a:rPr lang="en-GB" smtClean="0"/>
              <a:t>5</a:t>
            </a:fld>
            <a:endParaRPr lang="en-GB"/>
          </a:p>
        </p:txBody>
      </p:sp>
    </p:spTree>
    <p:extLst>
      <p:ext uri="{BB962C8B-B14F-4D97-AF65-F5344CB8AC3E}">
        <p14:creationId xmlns:p14="http://schemas.microsoft.com/office/powerpoint/2010/main" val="2382766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Bees need to produce 20-30 lb of honey for</a:t>
            </a:r>
            <a:r>
              <a:rPr lang="en-GB" sz="1200" kern="1200" baseline="0">
                <a:solidFill>
                  <a:schemeClr val="tx1"/>
                </a:solidFill>
                <a:effectLst/>
                <a:latin typeface="+mn-lt"/>
                <a:ea typeface="+mn-ea"/>
                <a:cs typeface="+mn-cs"/>
              </a:rPr>
              <a:t> their hive to survive</a:t>
            </a:r>
            <a:r>
              <a:rPr lang="en-GB" sz="1200" kern="1200">
                <a:solidFill>
                  <a:schemeClr val="tx1"/>
                </a:solidFill>
                <a:effectLst/>
                <a:latin typeface="+mn-lt"/>
                <a:ea typeface="+mn-ea"/>
                <a:cs typeface="+mn-cs"/>
              </a:rPr>
              <a:t> an average winter, but the bees are capable of collecting much more. One hive can produce 60 lb or more in a good season. </a:t>
            </a:r>
            <a:endParaRPr lang="en-GB"/>
          </a:p>
        </p:txBody>
      </p:sp>
      <p:sp>
        <p:nvSpPr>
          <p:cNvPr id="4" name="Slide Number Placeholder 3"/>
          <p:cNvSpPr>
            <a:spLocks noGrp="1"/>
          </p:cNvSpPr>
          <p:nvPr>
            <p:ph type="sldNum" sz="quarter" idx="10"/>
          </p:nvPr>
        </p:nvSpPr>
        <p:spPr/>
        <p:txBody>
          <a:bodyPr/>
          <a:lstStyle/>
          <a:p>
            <a:fld id="{9BEF70CA-F006-4322-9F6A-8DD50676F41E}" type="slidenum">
              <a:rPr lang="en-GB" smtClean="0"/>
              <a:t>6</a:t>
            </a:fld>
            <a:endParaRPr lang="en-GB"/>
          </a:p>
        </p:txBody>
      </p:sp>
    </p:spTree>
    <p:extLst>
      <p:ext uri="{BB962C8B-B14F-4D97-AF65-F5344CB8AC3E}">
        <p14:creationId xmlns:p14="http://schemas.microsoft.com/office/powerpoint/2010/main" val="1734805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BEF70CA-F006-4322-9F6A-8DD50676F41E}" type="slidenum">
              <a:rPr lang="en-GB" smtClean="0"/>
              <a:t>7</a:t>
            </a:fld>
            <a:endParaRPr lang="en-GB"/>
          </a:p>
        </p:txBody>
      </p:sp>
    </p:spTree>
    <p:extLst>
      <p:ext uri="{BB962C8B-B14F-4D97-AF65-F5344CB8AC3E}">
        <p14:creationId xmlns:p14="http://schemas.microsoft.com/office/powerpoint/2010/main" val="63838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In 2021 SCIAF</a:t>
            </a:r>
            <a:r>
              <a:rPr lang="en-GB" baseline="0"/>
              <a:t> </a:t>
            </a:r>
            <a:r>
              <a:rPr lang="en-GB"/>
              <a:t>responded to 67 emergencies in 18 countries.</a:t>
            </a:r>
            <a:r>
              <a:rPr lang="en-GB" baseline="0"/>
              <a:t> </a:t>
            </a:r>
            <a:r>
              <a:rPr lang="en-GB"/>
              <a:t>We helped 34,602 people with emergency relief.</a:t>
            </a:r>
          </a:p>
          <a:p>
            <a:endParaRPr lang="en-GB"/>
          </a:p>
        </p:txBody>
      </p:sp>
      <p:sp>
        <p:nvSpPr>
          <p:cNvPr id="4" name="Slide Number Placeholder 3"/>
          <p:cNvSpPr>
            <a:spLocks noGrp="1"/>
          </p:cNvSpPr>
          <p:nvPr>
            <p:ph type="sldNum" sz="quarter" idx="10"/>
          </p:nvPr>
        </p:nvSpPr>
        <p:spPr/>
        <p:txBody>
          <a:bodyPr/>
          <a:lstStyle/>
          <a:p>
            <a:fld id="{9BEF70CA-F006-4322-9F6A-8DD50676F41E}" type="slidenum">
              <a:rPr lang="en-GB" smtClean="0"/>
              <a:t>8</a:t>
            </a:fld>
            <a:endParaRPr lang="en-GB"/>
          </a:p>
        </p:txBody>
      </p:sp>
    </p:spTree>
    <p:extLst>
      <p:ext uri="{BB962C8B-B14F-4D97-AF65-F5344CB8AC3E}">
        <p14:creationId xmlns:p14="http://schemas.microsoft.com/office/powerpoint/2010/main" val="2817618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BEF70CA-F006-4322-9F6A-8DD50676F41E}" type="slidenum">
              <a:rPr lang="en-GB" smtClean="0"/>
              <a:t>9</a:t>
            </a:fld>
            <a:endParaRPr lang="en-GB"/>
          </a:p>
        </p:txBody>
      </p:sp>
    </p:spTree>
    <p:extLst>
      <p:ext uri="{BB962C8B-B14F-4D97-AF65-F5344CB8AC3E}">
        <p14:creationId xmlns:p14="http://schemas.microsoft.com/office/powerpoint/2010/main" val="18120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Emergency Response Resource for schools (sciaf.org.uk)</a:t>
            </a:r>
            <a:endParaRPr lang="en-GB" dirty="0"/>
          </a:p>
        </p:txBody>
      </p:sp>
      <p:sp>
        <p:nvSpPr>
          <p:cNvPr id="4" name="Slide Number Placeholder 3"/>
          <p:cNvSpPr>
            <a:spLocks noGrp="1"/>
          </p:cNvSpPr>
          <p:nvPr>
            <p:ph type="sldNum" sz="quarter" idx="10"/>
          </p:nvPr>
        </p:nvSpPr>
        <p:spPr/>
        <p:txBody>
          <a:bodyPr/>
          <a:lstStyle/>
          <a:p>
            <a:fld id="{9BEF70CA-F006-4322-9F6A-8DD50676F41E}" type="slidenum">
              <a:rPr lang="en-GB" smtClean="0"/>
              <a:t>10</a:t>
            </a:fld>
            <a:endParaRPr lang="en-GB"/>
          </a:p>
        </p:txBody>
      </p:sp>
    </p:spTree>
    <p:extLst>
      <p:ext uri="{BB962C8B-B14F-4D97-AF65-F5344CB8AC3E}">
        <p14:creationId xmlns:p14="http://schemas.microsoft.com/office/powerpoint/2010/main" val="1349958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In an emergency like a drought, conflict or other disaster, clean water is the first and most basic need</a:t>
            </a:r>
          </a:p>
          <a:p>
            <a:r>
              <a:rPr lang="en-GB" sz="1200" b="0" i="0" u="none" strike="noStrike" kern="1200" baseline="0" dirty="0">
                <a:solidFill>
                  <a:schemeClr val="tx1"/>
                </a:solidFill>
                <a:latin typeface="+mn-lt"/>
                <a:ea typeface="+mn-ea"/>
                <a:cs typeface="+mn-cs"/>
              </a:rPr>
              <a:t>This gift could provide an emergency water supply for five families for a year.</a:t>
            </a:r>
          </a:p>
          <a:p>
            <a:r>
              <a:rPr lang="en-GB" dirty="0">
                <a:hlinkClick r:id="rId3"/>
              </a:rPr>
              <a:t>Water is life (sciaf.org.uk)</a:t>
            </a:r>
            <a:endParaRPr lang="en-GB"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9BEF70CA-F006-4322-9F6A-8DD50676F41E}" type="slidenum">
              <a:rPr lang="en-GB" smtClean="0"/>
              <a:t>11</a:t>
            </a:fld>
            <a:endParaRPr lang="en-GB"/>
          </a:p>
        </p:txBody>
      </p:sp>
    </p:spTree>
    <p:extLst>
      <p:ext uri="{BB962C8B-B14F-4D97-AF65-F5344CB8AC3E}">
        <p14:creationId xmlns:p14="http://schemas.microsoft.com/office/powerpoint/2010/main" val="2280386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Although chickens are relatively easy</a:t>
            </a:r>
            <a:r>
              <a:rPr lang="en-GB" sz="1200" b="0" i="0" kern="1200" baseline="0">
                <a:solidFill>
                  <a:schemeClr val="tx1"/>
                </a:solidFill>
                <a:effectLst/>
                <a:latin typeface="+mn-lt"/>
                <a:ea typeface="+mn-ea"/>
                <a:cs typeface="+mn-cs"/>
              </a:rPr>
              <a:t> </a:t>
            </a:r>
            <a:r>
              <a:rPr lang="en-GB" sz="1200" b="0" i="0" kern="1200">
                <a:solidFill>
                  <a:schemeClr val="tx1"/>
                </a:solidFill>
                <a:effectLst/>
                <a:latin typeface="+mn-lt"/>
                <a:ea typeface="+mn-ea"/>
                <a:cs typeface="+mn-cs"/>
              </a:rPr>
              <a:t>to keep, our partners work with families to make sure they have the knowledge and skills to look after their chickens to a high standard. Last year supporters</a:t>
            </a:r>
            <a:r>
              <a:rPr lang="en-GB" sz="1200" b="0" i="0" kern="1200" baseline="0">
                <a:solidFill>
                  <a:schemeClr val="tx1"/>
                </a:solidFill>
                <a:effectLst/>
                <a:latin typeface="+mn-lt"/>
                <a:ea typeface="+mn-ea"/>
                <a:cs typeface="+mn-cs"/>
              </a:rPr>
              <a:t> </a:t>
            </a:r>
            <a:r>
              <a:rPr lang="en-GB" sz="1200" b="0" i="0" kern="1200">
                <a:solidFill>
                  <a:schemeClr val="tx1"/>
                </a:solidFill>
                <a:effectLst/>
                <a:latin typeface="+mn-lt"/>
                <a:ea typeface="+mn-ea"/>
                <a:cs typeface="+mn-cs"/>
              </a:rPr>
              <a:t>bought over 1,300 Real Gifts of chickens! It’s one of our most popular Real</a:t>
            </a:r>
            <a:r>
              <a:rPr lang="en-GB" sz="1200" b="0" i="0" kern="1200" baseline="0">
                <a:solidFill>
                  <a:schemeClr val="tx1"/>
                </a:solidFill>
                <a:effectLst/>
                <a:latin typeface="+mn-lt"/>
                <a:ea typeface="+mn-ea"/>
                <a:cs typeface="+mn-cs"/>
              </a:rPr>
              <a:t> Gifts every year. </a:t>
            </a:r>
            <a:endParaRPr lang="en-GB"/>
          </a:p>
        </p:txBody>
      </p:sp>
      <p:sp>
        <p:nvSpPr>
          <p:cNvPr id="4" name="Slide Number Placeholder 3"/>
          <p:cNvSpPr>
            <a:spLocks noGrp="1"/>
          </p:cNvSpPr>
          <p:nvPr>
            <p:ph type="sldNum" sz="quarter" idx="10"/>
          </p:nvPr>
        </p:nvSpPr>
        <p:spPr/>
        <p:txBody>
          <a:bodyPr/>
          <a:lstStyle/>
          <a:p>
            <a:fld id="{9BEF70CA-F006-4322-9F6A-8DD50676F41E}" type="slidenum">
              <a:rPr lang="en-GB" smtClean="0"/>
              <a:t>12</a:t>
            </a:fld>
            <a:endParaRPr lang="en-GB"/>
          </a:p>
        </p:txBody>
      </p:sp>
    </p:spTree>
    <p:extLst>
      <p:ext uri="{BB962C8B-B14F-4D97-AF65-F5344CB8AC3E}">
        <p14:creationId xmlns:p14="http://schemas.microsoft.com/office/powerpoint/2010/main" val="3908295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Vegetables like sweet potato, carrot, onion, cabbage and varieties of cucumbers and spinach are common in vegetable gardens in Africa and Asia.  </a:t>
            </a:r>
            <a:endParaRPr lang="en-GB"/>
          </a:p>
        </p:txBody>
      </p:sp>
      <p:sp>
        <p:nvSpPr>
          <p:cNvPr id="4" name="Slide Number Placeholder 3"/>
          <p:cNvSpPr>
            <a:spLocks noGrp="1"/>
          </p:cNvSpPr>
          <p:nvPr>
            <p:ph type="sldNum" sz="quarter" idx="10"/>
          </p:nvPr>
        </p:nvSpPr>
        <p:spPr/>
        <p:txBody>
          <a:bodyPr/>
          <a:lstStyle/>
          <a:p>
            <a:fld id="{9BEF70CA-F006-4322-9F6A-8DD50676F41E}" type="slidenum">
              <a:rPr lang="en-GB" smtClean="0"/>
              <a:t>13</a:t>
            </a:fld>
            <a:endParaRPr lang="en-GB"/>
          </a:p>
        </p:txBody>
      </p:sp>
    </p:spTree>
    <p:extLst>
      <p:ext uri="{BB962C8B-B14F-4D97-AF65-F5344CB8AC3E}">
        <p14:creationId xmlns:p14="http://schemas.microsoft.com/office/powerpoint/2010/main" val="3399005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BEF70CA-F006-4322-9F6A-8DD50676F41E}" type="slidenum">
              <a:rPr lang="en-GB" smtClean="0"/>
              <a:t>14</a:t>
            </a:fld>
            <a:endParaRPr lang="en-GB"/>
          </a:p>
        </p:txBody>
      </p:sp>
    </p:spTree>
    <p:extLst>
      <p:ext uri="{BB962C8B-B14F-4D97-AF65-F5344CB8AC3E}">
        <p14:creationId xmlns:p14="http://schemas.microsoft.com/office/powerpoint/2010/main" val="1733004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BEF70CA-F006-4322-9F6A-8DD50676F41E}" type="slidenum">
              <a:rPr lang="en-GB" smtClean="0"/>
              <a:t>15</a:t>
            </a:fld>
            <a:endParaRPr lang="en-GB"/>
          </a:p>
        </p:txBody>
      </p:sp>
    </p:spTree>
    <p:extLst>
      <p:ext uri="{BB962C8B-B14F-4D97-AF65-F5344CB8AC3E}">
        <p14:creationId xmlns:p14="http://schemas.microsoft.com/office/powerpoint/2010/main" val="4077184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BEF70CA-F006-4322-9F6A-8DD50676F41E}" type="slidenum">
              <a:rPr lang="en-GB" smtClean="0"/>
              <a:t>16</a:t>
            </a:fld>
            <a:endParaRPr lang="en-GB"/>
          </a:p>
        </p:txBody>
      </p:sp>
    </p:spTree>
    <p:extLst>
      <p:ext uri="{BB962C8B-B14F-4D97-AF65-F5344CB8AC3E}">
        <p14:creationId xmlns:p14="http://schemas.microsoft.com/office/powerpoint/2010/main" val="1000253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Thanks to this gift you are providing families</a:t>
            </a:r>
            <a:r>
              <a:rPr lang="en-GB" baseline="0"/>
              <a:t> and communities in the world’s poorest places with the support and tools they need to build resilient and bright futures. </a:t>
            </a:r>
            <a:endParaRPr lang="en-GB"/>
          </a:p>
        </p:txBody>
      </p:sp>
      <p:sp>
        <p:nvSpPr>
          <p:cNvPr id="4" name="Slide Number Placeholder 3"/>
          <p:cNvSpPr>
            <a:spLocks noGrp="1"/>
          </p:cNvSpPr>
          <p:nvPr>
            <p:ph type="sldNum" sz="quarter" idx="10"/>
          </p:nvPr>
        </p:nvSpPr>
        <p:spPr/>
        <p:txBody>
          <a:bodyPr/>
          <a:lstStyle/>
          <a:p>
            <a:fld id="{9BEF70CA-F006-4322-9F6A-8DD50676F41E}" type="slidenum">
              <a:rPr lang="en-GB" smtClean="0"/>
              <a:t>17</a:t>
            </a:fld>
            <a:endParaRPr lang="en-GB"/>
          </a:p>
        </p:txBody>
      </p:sp>
    </p:spTree>
    <p:extLst>
      <p:ext uri="{BB962C8B-B14F-4D97-AF65-F5344CB8AC3E}">
        <p14:creationId xmlns:p14="http://schemas.microsoft.com/office/powerpoint/2010/main" val="1493129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rgbClr val="12375A"/>
                </a:solidFill>
                <a:latin typeface="Rubik" pitchFamily="2" charset="-79"/>
                <a:ea typeface="Colby StBlk" pitchFamily="2" charset="77"/>
                <a:cs typeface="Rubik" pitchFamily="2" charset="-79"/>
              </a:rPr>
              <a:t>sciaf.org.uk/get-involved</a:t>
            </a:r>
          </a:p>
          <a:p>
            <a:endParaRPr lang="en-GB"/>
          </a:p>
        </p:txBody>
      </p:sp>
      <p:sp>
        <p:nvSpPr>
          <p:cNvPr id="4" name="Slide Number Placeholder 3"/>
          <p:cNvSpPr>
            <a:spLocks noGrp="1"/>
          </p:cNvSpPr>
          <p:nvPr>
            <p:ph type="sldNum" sz="quarter" idx="10"/>
          </p:nvPr>
        </p:nvSpPr>
        <p:spPr/>
        <p:txBody>
          <a:bodyPr/>
          <a:lstStyle/>
          <a:p>
            <a:fld id="{9BEF70CA-F006-4322-9F6A-8DD50676F41E}" type="slidenum">
              <a:rPr lang="en-GB" smtClean="0"/>
              <a:t>18</a:t>
            </a:fld>
            <a:endParaRPr lang="en-GB"/>
          </a:p>
        </p:txBody>
      </p:sp>
    </p:spTree>
    <p:extLst>
      <p:ext uri="{BB962C8B-B14F-4D97-AF65-F5344CB8AC3E}">
        <p14:creationId xmlns:p14="http://schemas.microsoft.com/office/powerpoint/2010/main" val="6204614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BEF70CA-F006-4322-9F6A-8DD50676F41E}" type="slidenum">
              <a:rPr lang="en-GB" smtClean="0"/>
              <a:t>20</a:t>
            </a:fld>
            <a:endParaRPr lang="en-GB"/>
          </a:p>
        </p:txBody>
      </p:sp>
    </p:spTree>
    <p:extLst>
      <p:ext uri="{BB962C8B-B14F-4D97-AF65-F5344CB8AC3E}">
        <p14:creationId xmlns:p14="http://schemas.microsoft.com/office/powerpoint/2010/main" val="997794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02CE124-D8C1-C947-A1F5-E00F3D539D55}" type="datetimeFigureOut">
              <a:rPr lang="en-US" smtClean="0"/>
              <a:t>10/19/2022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242856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02CE124-D8C1-C947-A1F5-E00F3D539D55}" type="datetimeFigureOut">
              <a:rPr lang="en-US" smtClean="0"/>
              <a:t>10/19/2022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1372166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02CE124-D8C1-C947-A1F5-E00F3D539D55}" type="datetimeFigureOut">
              <a:rPr lang="en-US" smtClean="0"/>
              <a:t>10/19/2022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2800465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02CE124-D8C1-C947-A1F5-E00F3D539D55}" type="datetimeFigureOut">
              <a:rPr lang="en-US" smtClean="0"/>
              <a:t>10/19/2022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3994487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02CE124-D8C1-C947-A1F5-E00F3D539D55}" type="datetimeFigureOut">
              <a:rPr lang="en-US" smtClean="0"/>
              <a:t>10/19/2022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1623628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02CE124-D8C1-C947-A1F5-E00F3D539D55}" type="datetimeFigureOut">
              <a:rPr lang="en-US" smtClean="0"/>
              <a:t>10/19/2022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3853235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2CE124-D8C1-C947-A1F5-E00F3D539D55}" type="datetimeFigureOut">
              <a:rPr lang="en-US" smtClean="0"/>
              <a:t>10/19/2022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2368167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02CE124-D8C1-C947-A1F5-E00F3D539D55}" type="datetimeFigureOut">
              <a:rPr lang="en-US" smtClean="0"/>
              <a:t>10/19/2022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90766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02CE124-D8C1-C947-A1F5-E00F3D539D55}" type="datetimeFigureOut">
              <a:rPr lang="en-US" smtClean="0"/>
              <a:t>10/19/2022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3350958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02CE124-D8C1-C947-A1F5-E00F3D539D55}" type="datetimeFigureOut">
              <a:rPr lang="en-US" smtClean="0"/>
              <a:t>10/19/2022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2975805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02CE124-D8C1-C947-A1F5-E00F3D539D55}" type="datetimeFigureOut">
              <a:rPr lang="en-US" smtClean="0"/>
              <a:t>10/19/2022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BD67-81D0-144B-A64C-A4DB8FA6A553}" type="slidenum">
              <a:rPr lang="en-US" smtClean="0"/>
              <a:t>‹#›</a:t>
            </a:fld>
            <a:endParaRPr lang="en-US"/>
          </a:p>
        </p:txBody>
      </p:sp>
    </p:spTree>
    <p:extLst>
      <p:ext uri="{BB962C8B-B14F-4D97-AF65-F5344CB8AC3E}">
        <p14:creationId xmlns:p14="http://schemas.microsoft.com/office/powerpoint/2010/main" val="3512897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2CE124-D8C1-C947-A1F5-E00F3D539D55}" type="datetimeFigureOut">
              <a:rPr lang="en-US" smtClean="0"/>
              <a:t>10/19/2022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FDBD67-81D0-144B-A64C-A4DB8FA6A553}" type="slidenum">
              <a:rPr lang="en-US" smtClean="0"/>
              <a:t>‹#›</a:t>
            </a:fld>
            <a:endParaRPr lang="en-US"/>
          </a:p>
        </p:txBody>
      </p:sp>
    </p:spTree>
    <p:extLst>
      <p:ext uri="{BB962C8B-B14F-4D97-AF65-F5344CB8AC3E}">
        <p14:creationId xmlns:p14="http://schemas.microsoft.com/office/powerpoint/2010/main" val="17319002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2.emf"/><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emf"/><Relationship Id="rId5" Type="http://schemas.openxmlformats.org/officeDocument/2006/relationships/image" Target="../media/image8.jpeg"/><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2.emf"/><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2.emf"/><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2.emf"/><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emf"/><Relationship Id="rId5" Type="http://schemas.openxmlformats.org/officeDocument/2006/relationships/image" Target="../media/image1.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2.emf"/><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9.emf"/><Relationship Id="rId4" Type="http://schemas.openxmlformats.org/officeDocument/2006/relationships/image" Target="../media/image2.emf"/></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9.emf"/><Relationship Id="rId4" Type="http://schemas.openxmlformats.org/officeDocument/2006/relationships/image" Target="../media/image2.emf"/></Relationships>
</file>

<file path=ppt/slides/_rels/slide1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emf"/><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3.jpg"/><Relationship Id="rId5" Type="http://schemas.openxmlformats.org/officeDocument/2006/relationships/image" Target="../media/image2.emf"/><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4.emf"/><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emf"/><Relationship Id="rId5" Type="http://schemas.openxmlformats.org/officeDocument/2006/relationships/image" Target="../media/image1.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4.emf"/><Relationship Id="rId7"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emf"/><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emf"/><Relationship Id="rId5" Type="http://schemas.openxmlformats.org/officeDocument/2006/relationships/image" Target="../media/image1.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3.emf"/><Relationship Id="rId5" Type="http://schemas.openxmlformats.org/officeDocument/2006/relationships/image" Target="../media/image32.png"/><Relationship Id="rId4" Type="http://schemas.openxmlformats.org/officeDocument/2006/relationships/image" Target="../media/image31.emf"/></Relationships>
</file>

<file path=ppt/slides/_rels/slide20.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2.emf"/><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544" y="-65271"/>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582428"/>
            <a:ext cx="5062728" cy="507831"/>
          </a:xfrm>
          <a:prstGeom prst="rect">
            <a:avLst/>
          </a:prstGeom>
          <a:noFill/>
        </p:spPr>
        <p:txBody>
          <a:bodyPr wrap="square" rtlCol="0">
            <a:spAutoFit/>
          </a:bodyPr>
          <a:lstStyle/>
          <a:p>
            <a:r>
              <a:rPr lang="en-GB" sz="2700" b="1" dirty="0">
                <a:solidFill>
                  <a:srgbClr val="11375A"/>
                </a:solidFill>
                <a:latin typeface="Colby StBlk" pitchFamily="2" charset="77"/>
                <a:ea typeface="Colby StBlk" pitchFamily="2" charset="77"/>
              </a:rPr>
              <a:t>Christmas Real Gifts 2022</a:t>
            </a:r>
          </a:p>
        </p:txBody>
      </p:sp>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426141" y="1473630"/>
            <a:ext cx="3546407" cy="4982019"/>
          </a:xfrm>
          <a:prstGeom prst="rect">
            <a:avLst/>
          </a:prstGeom>
          <a:effectLst>
            <a:outerShdw blurRad="50800" dist="38100" dir="2700000" algn="tl" rotWithShape="0">
              <a:prstClr val="black">
                <a:alpha val="40000"/>
              </a:prstClr>
            </a:outerShdw>
          </a:effectLst>
        </p:spPr>
      </p:pic>
      <p:sp>
        <p:nvSpPr>
          <p:cNvPr id="2" name="Rectangle 1"/>
          <p:cNvSpPr/>
          <p:nvPr/>
        </p:nvSpPr>
        <p:spPr>
          <a:xfrm>
            <a:off x="4528456" y="2256479"/>
            <a:ext cx="4292478" cy="3416320"/>
          </a:xfrm>
          <a:prstGeom prst="rect">
            <a:avLst/>
          </a:prstGeom>
        </p:spPr>
        <p:txBody>
          <a:bodyPr wrap="square">
            <a:spAutoFit/>
          </a:bodyPr>
          <a:lstStyle/>
          <a:p>
            <a:pPr algn="ctr"/>
            <a:r>
              <a:rPr lang="en-GB" sz="3600" b="1" dirty="0">
                <a:solidFill>
                  <a:srgbClr val="12375A"/>
                </a:solidFill>
                <a:latin typeface="Colby StBlk" pitchFamily="2" charset="77"/>
                <a:ea typeface="Colby StBlk" pitchFamily="2" charset="77"/>
              </a:rPr>
              <a:t>Buy ethical </a:t>
            </a:r>
          </a:p>
          <a:p>
            <a:pPr algn="ctr"/>
            <a:r>
              <a:rPr lang="en-GB" sz="3600" b="1" dirty="0">
                <a:solidFill>
                  <a:srgbClr val="FF0000"/>
                </a:solidFill>
                <a:latin typeface="Colby StBlk" pitchFamily="2" charset="77"/>
                <a:ea typeface="Colby StBlk" pitchFamily="2" charset="77"/>
              </a:rPr>
              <a:t>Real Gifts</a:t>
            </a:r>
            <a:r>
              <a:rPr lang="en-GB" sz="3600" b="1" dirty="0">
                <a:solidFill>
                  <a:srgbClr val="12375A"/>
                </a:solidFill>
                <a:latin typeface="Colby StBlk" pitchFamily="2" charset="77"/>
                <a:ea typeface="Colby StBlk" pitchFamily="2" charset="77"/>
              </a:rPr>
              <a:t> this Christmas and transform lives</a:t>
            </a:r>
          </a:p>
          <a:p>
            <a:pPr algn="ctr"/>
            <a:r>
              <a:rPr lang="en-GB" sz="3600" b="1" dirty="0">
                <a:solidFill>
                  <a:srgbClr val="12375A"/>
                </a:solidFill>
                <a:latin typeface="Colby StBlk" pitchFamily="2" charset="77"/>
                <a:ea typeface="Colby StBlk" pitchFamily="2" charset="77"/>
              </a:rPr>
              <a:t>in the world’s poorest places.</a:t>
            </a:r>
          </a:p>
        </p:txBody>
      </p:sp>
    </p:spTree>
    <p:extLst>
      <p:ext uri="{BB962C8B-B14F-4D97-AF65-F5344CB8AC3E}">
        <p14:creationId xmlns:p14="http://schemas.microsoft.com/office/powerpoint/2010/main" val="33083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598713"/>
            <a:ext cx="4299857" cy="507831"/>
          </a:xfrm>
          <a:prstGeom prst="rect">
            <a:avLst/>
          </a:prstGeom>
          <a:noFill/>
        </p:spPr>
        <p:txBody>
          <a:bodyPr wrap="square" rtlCol="0">
            <a:spAutoFit/>
          </a:bodyPr>
          <a:lstStyle/>
          <a:p>
            <a:r>
              <a:rPr lang="en-GB" sz="2700" b="1" dirty="0">
                <a:solidFill>
                  <a:srgbClr val="11375A"/>
                </a:solidFill>
                <a:latin typeface="Colby StBlk" pitchFamily="2" charset="77"/>
                <a:ea typeface="Colby StBlk" pitchFamily="2" charset="77"/>
              </a:rPr>
              <a:t>What are Real Gifts?</a:t>
            </a:r>
          </a:p>
        </p:txBody>
      </p:sp>
      <p:sp>
        <p:nvSpPr>
          <p:cNvPr id="8" name="TextBox 7">
            <a:extLst>
              <a:ext uri="{FF2B5EF4-FFF2-40B4-BE49-F238E27FC236}">
                <a16:creationId xmlns:a16="http://schemas.microsoft.com/office/drawing/2014/main" id="{1CDB2F2F-2017-B44C-A23F-AEF7C1EA7B5F}"/>
              </a:ext>
            </a:extLst>
          </p:cNvPr>
          <p:cNvSpPr txBox="1"/>
          <p:nvPr/>
        </p:nvSpPr>
        <p:spPr>
          <a:xfrm>
            <a:off x="228600" y="1513114"/>
            <a:ext cx="8666018" cy="923330"/>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Real Gifts are a brilliant way to give a gift that makes a real difference in the world.</a:t>
            </a:r>
            <a:endParaRPr lang="en-GB" sz="1400" b="1" dirty="0">
              <a:solidFill>
                <a:srgbClr val="12375A"/>
              </a:solidFill>
              <a:latin typeface="Colby StBlk" pitchFamily="2" charset="77"/>
              <a:ea typeface="Colby StBlk" pitchFamily="2" charset="77"/>
            </a:endParaRPr>
          </a:p>
        </p:txBody>
      </p:sp>
      <p:sp>
        <p:nvSpPr>
          <p:cNvPr id="5" name="Rectangle 4"/>
          <p:cNvSpPr/>
          <p:nvPr/>
        </p:nvSpPr>
        <p:spPr>
          <a:xfrm>
            <a:off x="228600" y="3001361"/>
            <a:ext cx="5695830" cy="2585323"/>
          </a:xfrm>
          <a:prstGeom prst="rect">
            <a:avLst/>
          </a:prstGeom>
        </p:spPr>
        <p:txBody>
          <a:bodyPr wrap="square" lIns="91440" tIns="45720" rIns="91440" bIns="45720" anchor="t">
            <a:spAutoFit/>
          </a:bodyPr>
          <a:lstStyle/>
          <a:p>
            <a:pPr algn="ctr"/>
            <a:r>
              <a:rPr lang="en-GB" sz="2700" b="1" dirty="0">
                <a:solidFill>
                  <a:srgbClr val="A1CA5E"/>
                </a:solidFill>
                <a:latin typeface="Colby StBlk"/>
                <a:ea typeface="Colby StBlk"/>
              </a:rPr>
              <a:t>When you buy a Real Gift for a loved one, you’re providing something vital to our sisters and brothers in need and you’ll receive a beautiful card to send on.</a:t>
            </a:r>
            <a:endParaRPr lang="en-GB" sz="2700" b="1" dirty="0">
              <a:solidFill>
                <a:srgbClr val="A1CA5E"/>
              </a:solidFill>
              <a:latin typeface="Colby StBlk" pitchFamily="2" charset="77"/>
              <a:ea typeface="Colby StBlk" pitchFamily="2" charset="77"/>
            </a:endParaRPr>
          </a:p>
        </p:txBody>
      </p:sp>
      <p:pic>
        <p:nvPicPr>
          <p:cNvPr id="9" name="Picture 8"/>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61807" y="5798749"/>
            <a:ext cx="950665" cy="909030"/>
          </a:xfrm>
          <a:prstGeom prst="rect">
            <a:avLst/>
          </a:prstGeom>
        </p:spPr>
      </p:pic>
      <p:pic>
        <p:nvPicPr>
          <p:cNvPr id="11" name="Picture 10"/>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rot="368595">
            <a:off x="6314705" y="2963361"/>
            <a:ext cx="2252090" cy="3163753"/>
          </a:xfrm>
          <a:prstGeom prst="rect">
            <a:avLst/>
          </a:prstGeom>
        </p:spPr>
      </p:pic>
    </p:spTree>
    <p:extLst>
      <p:ext uri="{BB962C8B-B14F-4D97-AF65-F5344CB8AC3E}">
        <p14:creationId xmlns:p14="http://schemas.microsoft.com/office/powerpoint/2010/main" val="2676170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5490C62-3949-48E1-A238-AA6233A8666B}"/>
              </a:ext>
            </a:extLst>
          </p:cNvPr>
          <p:cNvPicPr>
            <a:picLocks noChangeAspect="1"/>
          </p:cNvPicPr>
          <p:nvPr/>
        </p:nvPicPr>
        <p:blipFill>
          <a:blip r:embed="rId3"/>
          <a:stretch>
            <a:fillRect/>
          </a:stretch>
        </p:blipFill>
        <p:spPr>
          <a:xfrm>
            <a:off x="228600" y="2994294"/>
            <a:ext cx="2959101" cy="3415504"/>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598713"/>
            <a:ext cx="4299857" cy="507831"/>
          </a:xfrm>
          <a:prstGeom prst="rect">
            <a:avLst/>
          </a:prstGeom>
          <a:noFill/>
        </p:spPr>
        <p:txBody>
          <a:bodyPr wrap="square" rtlCol="0">
            <a:spAutoFit/>
          </a:bodyPr>
          <a:lstStyle/>
          <a:p>
            <a:r>
              <a:rPr lang="en-GB" sz="2700" b="1">
                <a:solidFill>
                  <a:srgbClr val="12375A"/>
                </a:solidFill>
                <a:latin typeface="Colby StBlk" pitchFamily="2" charset="77"/>
                <a:ea typeface="Colby StBlk" pitchFamily="2" charset="77"/>
              </a:rPr>
              <a:t>Goat £32</a:t>
            </a:r>
          </a:p>
        </p:txBody>
      </p:sp>
      <p:sp>
        <p:nvSpPr>
          <p:cNvPr id="8" name="TextBox 7">
            <a:extLst>
              <a:ext uri="{FF2B5EF4-FFF2-40B4-BE49-F238E27FC236}">
                <a16:creationId xmlns:a16="http://schemas.microsoft.com/office/drawing/2014/main" id="{1CDB2F2F-2017-B44C-A23F-AEF7C1EA7B5F}"/>
              </a:ext>
            </a:extLst>
          </p:cNvPr>
          <p:cNvSpPr txBox="1"/>
          <p:nvPr/>
        </p:nvSpPr>
        <p:spPr>
          <a:xfrm>
            <a:off x="420925" y="3133505"/>
            <a:ext cx="2571852" cy="3000821"/>
          </a:xfrm>
          <a:prstGeom prst="rect">
            <a:avLst/>
          </a:prstGeom>
          <a:noFill/>
        </p:spPr>
        <p:txBody>
          <a:bodyPr wrap="square" rtlCol="0">
            <a:spAutoFit/>
          </a:bodyPr>
          <a:lstStyle/>
          <a:p>
            <a:pPr algn="ctr"/>
            <a:r>
              <a:rPr lang="en-GB" sz="2700" b="1" dirty="0">
                <a:solidFill>
                  <a:srgbClr val="A1CA5E"/>
                </a:solidFill>
                <a:latin typeface="Colby StBlk" pitchFamily="2" charset="77"/>
                <a:ea typeface="Colby StBlk" pitchFamily="2" charset="77"/>
              </a:rPr>
              <a:t>A goat can give the family as many as </a:t>
            </a:r>
          </a:p>
          <a:p>
            <a:pPr algn="ctr"/>
            <a:r>
              <a:rPr lang="en-GB" sz="2700" b="1" dirty="0">
                <a:solidFill>
                  <a:srgbClr val="A1CA5E"/>
                </a:solidFill>
                <a:latin typeface="Colby StBlk" pitchFamily="2" charset="77"/>
                <a:ea typeface="Colby StBlk" pitchFamily="2" charset="77"/>
              </a:rPr>
              <a:t>12 pints of fresh milk a week!</a:t>
            </a:r>
          </a:p>
        </p:txBody>
      </p:sp>
      <p:pic>
        <p:nvPicPr>
          <p:cNvPr id="5" name="Picture 4"/>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314700" y="2776814"/>
            <a:ext cx="5506234" cy="3717645"/>
          </a:xfrm>
          <a:prstGeom prst="rect">
            <a:avLst/>
          </a:prstGeom>
        </p:spPr>
      </p:pic>
      <p:sp>
        <p:nvSpPr>
          <p:cNvPr id="6" name="Rectangle 5"/>
          <p:cNvSpPr/>
          <p:nvPr/>
        </p:nvSpPr>
        <p:spPr>
          <a:xfrm>
            <a:off x="177800" y="1622763"/>
            <a:ext cx="8643134" cy="923330"/>
          </a:xfrm>
          <a:prstGeom prst="rect">
            <a:avLst/>
          </a:prstGeom>
        </p:spPr>
        <p:txBody>
          <a:bodyPr wrap="square">
            <a:spAutoFit/>
          </a:bodyPr>
          <a:lstStyle/>
          <a:p>
            <a:pPr algn="ctr"/>
            <a:r>
              <a:rPr lang="en-GB" sz="2700" b="1" dirty="0">
                <a:solidFill>
                  <a:srgbClr val="12375A"/>
                </a:solidFill>
                <a:latin typeface="Colby StBlk" pitchFamily="2" charset="77"/>
                <a:ea typeface="Colby StBlk" pitchFamily="2" charset="77"/>
              </a:rPr>
              <a:t>This Real Gift will give a goat to a family living in poverty. </a:t>
            </a:r>
          </a:p>
        </p:txBody>
      </p:sp>
    </p:spTree>
    <p:extLst>
      <p:ext uri="{BB962C8B-B14F-4D97-AF65-F5344CB8AC3E}">
        <p14:creationId xmlns:p14="http://schemas.microsoft.com/office/powerpoint/2010/main" val="2337169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person&#10;&#10;Description automatically generated">
            <a:extLst>
              <a:ext uri="{FF2B5EF4-FFF2-40B4-BE49-F238E27FC236}">
                <a16:creationId xmlns:a16="http://schemas.microsoft.com/office/drawing/2014/main" id="{7672808F-1781-BE4D-A2F7-069EB37A329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749300"/>
            <a:ext cx="9144000" cy="6108700"/>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609599"/>
            <a:ext cx="4299857"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srgbClr val="12375A"/>
                </a:solidFill>
                <a:effectLst/>
                <a:uLnTx/>
                <a:uFillTx/>
                <a:latin typeface="Colby StBlk" pitchFamily="2" charset="77"/>
                <a:ea typeface="Colby StBlk" pitchFamily="2" charset="77"/>
                <a:cs typeface="+mn-cs"/>
              </a:rPr>
              <a:t>Goat £32</a:t>
            </a:r>
          </a:p>
        </p:txBody>
      </p:sp>
      <p:sp>
        <p:nvSpPr>
          <p:cNvPr id="8" name="Rectangle 7"/>
          <p:cNvSpPr/>
          <p:nvPr/>
        </p:nvSpPr>
        <p:spPr>
          <a:xfrm>
            <a:off x="228600" y="1728216"/>
            <a:ext cx="4343400" cy="4616648"/>
          </a:xfrm>
          <a:prstGeom prst="rect">
            <a:avLst/>
          </a:prstGeom>
        </p:spPr>
        <p:txBody>
          <a:bodyPr wrap="square">
            <a:spAutoFit/>
          </a:bodyPr>
          <a:lstStyle/>
          <a:p>
            <a:pPr algn="ctr">
              <a:spcBef>
                <a:spcPct val="0"/>
              </a:spcBef>
              <a:buFontTx/>
              <a:buNone/>
            </a:pPr>
            <a:r>
              <a:rPr lang="en-GB" altLang="en-US" b="1" dirty="0">
                <a:solidFill>
                  <a:schemeClr val="bg1"/>
                </a:solidFill>
                <a:latin typeface="Colby StBlk" pitchFamily="2" charset="77"/>
                <a:ea typeface="Colby StBlk" pitchFamily="2" charset="77"/>
                <a:cs typeface="Arial"/>
              </a:rPr>
              <a:t>“With your help we started learning new farming techniques.  We now grow vegetables and sell them in the market. </a:t>
            </a:r>
          </a:p>
          <a:p>
            <a:pPr algn="ctr">
              <a:spcBef>
                <a:spcPct val="0"/>
              </a:spcBef>
              <a:buFontTx/>
              <a:buNone/>
            </a:pPr>
            <a:endParaRPr lang="en-GB" altLang="en-US" b="1" dirty="0">
              <a:solidFill>
                <a:schemeClr val="bg1"/>
              </a:solidFill>
              <a:latin typeface="Colby StBlk" pitchFamily="2" charset="77"/>
              <a:ea typeface="Colby StBlk" pitchFamily="2" charset="77"/>
              <a:cs typeface="Arial"/>
            </a:endParaRPr>
          </a:p>
          <a:p>
            <a:pPr algn="ctr">
              <a:spcBef>
                <a:spcPct val="0"/>
              </a:spcBef>
              <a:buFontTx/>
              <a:buNone/>
            </a:pPr>
            <a:r>
              <a:rPr lang="en-GB" altLang="en-US" b="1" dirty="0">
                <a:solidFill>
                  <a:schemeClr val="bg1"/>
                </a:solidFill>
                <a:latin typeface="Colby StBlk" pitchFamily="2" charset="77"/>
                <a:ea typeface="Colby StBlk" pitchFamily="2" charset="77"/>
                <a:cs typeface="Arial"/>
              </a:rPr>
              <a:t>I was also given a goat, and used my profits from the vegetable garden to buy another. I will sell their offspring when they’re older. </a:t>
            </a:r>
          </a:p>
          <a:p>
            <a:pPr algn="ctr">
              <a:spcBef>
                <a:spcPct val="0"/>
              </a:spcBef>
              <a:buFontTx/>
              <a:buNone/>
            </a:pPr>
            <a:endParaRPr lang="en-GB" altLang="en-US" b="1" dirty="0">
              <a:solidFill>
                <a:schemeClr val="bg1"/>
              </a:solidFill>
              <a:latin typeface="Colby StBlk" pitchFamily="2" charset="77"/>
              <a:ea typeface="Colby StBlk" pitchFamily="2" charset="77"/>
              <a:cs typeface="Arial"/>
            </a:endParaRPr>
          </a:p>
          <a:p>
            <a:pPr algn="ctr">
              <a:spcBef>
                <a:spcPct val="0"/>
              </a:spcBef>
              <a:buFontTx/>
              <a:buNone/>
            </a:pPr>
            <a:r>
              <a:rPr lang="en-GB" altLang="en-US" b="1" dirty="0">
                <a:solidFill>
                  <a:schemeClr val="bg1"/>
                </a:solidFill>
                <a:latin typeface="Colby StBlk" pitchFamily="2" charset="77"/>
                <a:ea typeface="Colby StBlk" pitchFamily="2" charset="77"/>
                <a:cs typeface="Arial"/>
              </a:rPr>
              <a:t>With the money I can educate my child, buy what I need and also save.”</a:t>
            </a:r>
          </a:p>
          <a:p>
            <a:pPr>
              <a:spcBef>
                <a:spcPct val="0"/>
              </a:spcBef>
              <a:buFontTx/>
              <a:buNone/>
            </a:pPr>
            <a:endParaRPr lang="en-GB" altLang="en-US" sz="1200" dirty="0">
              <a:solidFill>
                <a:schemeClr val="bg1"/>
              </a:solidFill>
              <a:latin typeface="Colby StBlk" pitchFamily="2" charset="77"/>
              <a:ea typeface="Colby StBlk" pitchFamily="2" charset="77"/>
              <a:cs typeface="Arial"/>
            </a:endParaRPr>
          </a:p>
          <a:p>
            <a:pPr>
              <a:spcBef>
                <a:spcPct val="0"/>
              </a:spcBef>
              <a:buFontTx/>
              <a:buNone/>
            </a:pPr>
            <a:r>
              <a:rPr lang="en-GB" altLang="en-US" sz="1200" dirty="0">
                <a:solidFill>
                  <a:schemeClr val="bg1"/>
                </a:solidFill>
                <a:latin typeface="Colby StBlk" pitchFamily="2" charset="77"/>
                <a:ea typeface="Colby StBlk" pitchFamily="2" charset="77"/>
                <a:cs typeface="Arial"/>
              </a:rPr>
              <a:t>- Sylvia, DR Congo</a:t>
            </a:r>
            <a:endParaRPr lang="en-GB" sz="1200" dirty="0">
              <a:solidFill>
                <a:schemeClr val="bg1"/>
              </a:solidFill>
              <a:latin typeface="Rubik" pitchFamily="2" charset="-79"/>
              <a:ea typeface="Colby StBlk" pitchFamily="2" charset="77"/>
              <a:cs typeface="Rubik" pitchFamily="2" charset="-79"/>
            </a:endParaRPr>
          </a:p>
        </p:txBody>
      </p:sp>
    </p:spTree>
    <p:extLst>
      <p:ext uri="{BB962C8B-B14F-4D97-AF65-F5344CB8AC3E}">
        <p14:creationId xmlns:p14="http://schemas.microsoft.com/office/powerpoint/2010/main" val="1129399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275150"/>
            <a:ext cx="4299857" cy="923330"/>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Farming training, tools and seeds £250</a:t>
            </a:r>
          </a:p>
        </p:txBody>
      </p:sp>
      <p:pic>
        <p:nvPicPr>
          <p:cNvPr id="6" name="Pictur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52569" y="1486759"/>
            <a:ext cx="5268365" cy="3505641"/>
          </a:xfrm>
          <a:prstGeom prst="rect">
            <a:avLst/>
          </a:prstGeom>
        </p:spPr>
      </p:pic>
      <p:pic>
        <p:nvPicPr>
          <p:cNvPr id="12" name="Picture 11">
            <a:extLst>
              <a:ext uri="{FF2B5EF4-FFF2-40B4-BE49-F238E27FC236}">
                <a16:creationId xmlns:a16="http://schemas.microsoft.com/office/drawing/2014/main" id="{87C7D8E4-80F8-6F4D-95C6-A0CCE9EF42FC}"/>
              </a:ext>
            </a:extLst>
          </p:cNvPr>
          <p:cNvPicPr>
            <a:picLocks noChangeAspect="1"/>
          </p:cNvPicPr>
          <p:nvPr/>
        </p:nvPicPr>
        <p:blipFill>
          <a:blip r:embed="rId6"/>
          <a:stretch>
            <a:fillRect/>
          </a:stretch>
        </p:blipFill>
        <p:spPr>
          <a:xfrm>
            <a:off x="227456" y="1486760"/>
            <a:ext cx="3098800" cy="3544830"/>
          </a:xfrm>
          <a:prstGeom prst="rect">
            <a:avLst/>
          </a:prstGeom>
        </p:spPr>
      </p:pic>
      <p:sp>
        <p:nvSpPr>
          <p:cNvPr id="13" name="TextBox 12">
            <a:extLst>
              <a:ext uri="{FF2B5EF4-FFF2-40B4-BE49-F238E27FC236}">
                <a16:creationId xmlns:a16="http://schemas.microsoft.com/office/drawing/2014/main" id="{1CDB2F2F-2017-B44C-A23F-AEF7C1EA7B5F}"/>
              </a:ext>
            </a:extLst>
          </p:cNvPr>
          <p:cNvSpPr txBox="1"/>
          <p:nvPr/>
        </p:nvSpPr>
        <p:spPr>
          <a:xfrm>
            <a:off x="394740" y="1606141"/>
            <a:ext cx="2764232" cy="3293209"/>
          </a:xfrm>
          <a:prstGeom prst="rect">
            <a:avLst/>
          </a:prstGeom>
          <a:noFill/>
        </p:spPr>
        <p:txBody>
          <a:bodyPr wrap="square" rtlCol="0">
            <a:spAutoFit/>
          </a:bodyPr>
          <a:lstStyle/>
          <a:p>
            <a:pPr algn="ctr"/>
            <a:r>
              <a:rPr lang="en-GB" sz="2600" b="1" dirty="0">
                <a:solidFill>
                  <a:srgbClr val="12375A"/>
                </a:solidFill>
                <a:latin typeface="Colby StBlk" pitchFamily="2" charset="77"/>
                <a:ea typeface="Colby StBlk" pitchFamily="2" charset="77"/>
              </a:rPr>
              <a:t>Seeds, training and basic tools are essential for farming families to be able to grow enough food. </a:t>
            </a:r>
          </a:p>
        </p:txBody>
      </p:sp>
      <p:sp>
        <p:nvSpPr>
          <p:cNvPr id="2" name="Rectangle 1"/>
          <p:cNvSpPr/>
          <p:nvPr/>
        </p:nvSpPr>
        <p:spPr>
          <a:xfrm>
            <a:off x="226314" y="5298464"/>
            <a:ext cx="8594620" cy="1292662"/>
          </a:xfrm>
          <a:prstGeom prst="rect">
            <a:avLst/>
          </a:prstGeom>
        </p:spPr>
        <p:txBody>
          <a:bodyPr wrap="square">
            <a:spAutoFit/>
          </a:bodyPr>
          <a:lstStyle/>
          <a:p>
            <a:pPr algn="ctr"/>
            <a:r>
              <a:rPr lang="en-GB" sz="1600" dirty="0">
                <a:solidFill>
                  <a:srgbClr val="3A5382"/>
                </a:solidFill>
                <a:latin typeface="Rubik" pitchFamily="2" charset="-79"/>
                <a:ea typeface="Colby StBlk" panose="00000A00000000000000" charset="0"/>
                <a:cs typeface="Rubik" pitchFamily="2" charset="-79"/>
              </a:rPr>
              <a:t>“After I got involved in the SCIAF project, I learnt about farming and how to eat a balanced meal. We now grow vegetables and take them to the market to sell them. I now have school materials for the children too.”</a:t>
            </a:r>
          </a:p>
          <a:p>
            <a:pPr algn="ctr"/>
            <a:endParaRPr lang="en-GB" sz="1600" dirty="0">
              <a:solidFill>
                <a:srgbClr val="3A5382"/>
              </a:solidFill>
              <a:latin typeface="Rubik" pitchFamily="2" charset="-79"/>
              <a:ea typeface="Colby StBlk" panose="00000A00000000000000" charset="0"/>
              <a:cs typeface="Rubik" pitchFamily="2" charset="-79"/>
            </a:endParaRPr>
          </a:p>
          <a:p>
            <a:r>
              <a:rPr lang="en-GB" sz="1400" dirty="0">
                <a:solidFill>
                  <a:srgbClr val="3A5382"/>
                </a:solidFill>
                <a:latin typeface="Rubik" pitchFamily="2" charset="-79"/>
                <a:ea typeface="Colby StBlk" panose="00000A00000000000000" charset="0"/>
                <a:cs typeface="Rubik" pitchFamily="2" charset="-79"/>
              </a:rPr>
              <a:t>- Claire </a:t>
            </a:r>
            <a:r>
              <a:rPr lang="en-GB" sz="1400" dirty="0" err="1">
                <a:solidFill>
                  <a:srgbClr val="3A5382"/>
                </a:solidFill>
                <a:latin typeface="Rubik" pitchFamily="2" charset="-79"/>
                <a:ea typeface="Colby StBlk" panose="00000A00000000000000" charset="0"/>
                <a:cs typeface="Rubik" pitchFamily="2" charset="-79"/>
              </a:rPr>
              <a:t>Kayitesi</a:t>
            </a:r>
            <a:r>
              <a:rPr lang="en-GB" sz="1400" dirty="0">
                <a:solidFill>
                  <a:srgbClr val="3A5382"/>
                </a:solidFill>
                <a:latin typeface="Rubik" pitchFamily="2" charset="-79"/>
                <a:ea typeface="Colby StBlk" panose="00000A00000000000000" charset="0"/>
                <a:cs typeface="Rubik" pitchFamily="2" charset="-79"/>
              </a:rPr>
              <a:t>, Rwanda</a:t>
            </a:r>
          </a:p>
        </p:txBody>
      </p:sp>
    </p:spTree>
    <p:extLst>
      <p:ext uri="{BB962C8B-B14F-4D97-AF65-F5344CB8AC3E}">
        <p14:creationId xmlns:p14="http://schemas.microsoft.com/office/powerpoint/2010/main" val="2246807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7C7D8E4-80F8-6F4D-95C6-A0CCE9EF42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00" y="3365921"/>
            <a:ext cx="3136392" cy="2998597"/>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598713"/>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Beekeeping Kit £117</a:t>
            </a:r>
          </a:p>
        </p:txBody>
      </p:sp>
      <p:sp>
        <p:nvSpPr>
          <p:cNvPr id="8" name="TextBox 7">
            <a:extLst>
              <a:ext uri="{FF2B5EF4-FFF2-40B4-BE49-F238E27FC236}">
                <a16:creationId xmlns:a16="http://schemas.microsoft.com/office/drawing/2014/main" id="{1CDB2F2F-2017-B44C-A23F-AEF7C1EA7B5F}"/>
              </a:ext>
            </a:extLst>
          </p:cNvPr>
          <p:cNvSpPr txBox="1"/>
          <p:nvPr/>
        </p:nvSpPr>
        <p:spPr>
          <a:xfrm>
            <a:off x="344042" y="3528256"/>
            <a:ext cx="2904463" cy="2585323"/>
          </a:xfrm>
          <a:prstGeom prst="rect">
            <a:avLst/>
          </a:prstGeom>
          <a:noFill/>
        </p:spPr>
        <p:txBody>
          <a:bodyPr wrap="square" rtlCol="0">
            <a:spAutoFit/>
          </a:bodyPr>
          <a:lstStyle/>
          <a:p>
            <a:pPr algn="ctr"/>
            <a:r>
              <a:rPr lang="en-GB" sz="2700" b="1" dirty="0">
                <a:solidFill>
                  <a:srgbClr val="12375A"/>
                </a:solidFill>
                <a:latin typeface="Colby StBlk" pitchFamily="2" charset="77"/>
                <a:ea typeface="Colby StBlk" pitchFamily="2" charset="77"/>
              </a:rPr>
              <a:t>Bees help to keep the forest healthy by pollinating flowering plants.</a:t>
            </a:r>
          </a:p>
        </p:txBody>
      </p:sp>
      <p:pic>
        <p:nvPicPr>
          <p:cNvPr id="5" name="Picture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475963" y="3049589"/>
            <a:ext cx="5323994" cy="3542658"/>
          </a:xfrm>
          <a:prstGeom prst="rect">
            <a:avLst/>
          </a:prstGeom>
        </p:spPr>
      </p:pic>
      <p:sp>
        <p:nvSpPr>
          <p:cNvPr id="6" name="Rectangle 5"/>
          <p:cNvSpPr/>
          <p:nvPr/>
        </p:nvSpPr>
        <p:spPr>
          <a:xfrm>
            <a:off x="228600" y="1533612"/>
            <a:ext cx="8592334" cy="1338828"/>
          </a:xfrm>
          <a:prstGeom prst="rect">
            <a:avLst/>
          </a:prstGeom>
        </p:spPr>
        <p:txBody>
          <a:bodyPr wrap="square">
            <a:spAutoFit/>
          </a:bodyPr>
          <a:lstStyle/>
          <a:p>
            <a:pPr algn="ctr"/>
            <a:r>
              <a:rPr lang="en-GB" sz="2700" b="1">
                <a:solidFill>
                  <a:srgbClr val="12375A"/>
                </a:solidFill>
                <a:latin typeface="Colby StBlk" pitchFamily="2" charset="77"/>
                <a:ea typeface="Colby StBlk" pitchFamily="2" charset="77"/>
              </a:rPr>
              <a:t>This Real Gift provides beekeeping equipment which whole communities can use in shared forest spaces.</a:t>
            </a:r>
          </a:p>
        </p:txBody>
      </p:sp>
    </p:spTree>
    <p:extLst>
      <p:ext uri="{BB962C8B-B14F-4D97-AF65-F5344CB8AC3E}">
        <p14:creationId xmlns:p14="http://schemas.microsoft.com/office/powerpoint/2010/main" val="2062276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BC945B-82A9-2785-01EC-9577910A3D3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23057" y="1705257"/>
            <a:ext cx="5574415" cy="4648203"/>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598713"/>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Beekeeping Kit £117</a:t>
            </a:r>
          </a:p>
        </p:txBody>
      </p:sp>
      <p:sp>
        <p:nvSpPr>
          <p:cNvPr id="8" name="TextBox 7">
            <a:extLst>
              <a:ext uri="{FF2B5EF4-FFF2-40B4-BE49-F238E27FC236}">
                <a16:creationId xmlns:a16="http://schemas.microsoft.com/office/drawing/2014/main" id="{1CDB2F2F-2017-B44C-A23F-AEF7C1EA7B5F}"/>
              </a:ext>
            </a:extLst>
          </p:cNvPr>
          <p:cNvSpPr txBox="1"/>
          <p:nvPr/>
        </p:nvSpPr>
        <p:spPr>
          <a:xfrm>
            <a:off x="228600" y="2477105"/>
            <a:ext cx="2667000" cy="3000821"/>
          </a:xfrm>
          <a:prstGeom prst="rect">
            <a:avLst/>
          </a:prstGeom>
          <a:noFill/>
        </p:spPr>
        <p:txBody>
          <a:bodyPr wrap="square" rtlCol="0">
            <a:spAutoFit/>
          </a:bodyPr>
          <a:lstStyle/>
          <a:p>
            <a:pPr algn="ctr"/>
            <a:r>
              <a:rPr lang="en-GB" sz="2700" b="1" dirty="0">
                <a:solidFill>
                  <a:srgbClr val="12375A"/>
                </a:solidFill>
                <a:latin typeface="Colby StBlk" pitchFamily="2" charset="77"/>
                <a:ea typeface="Colby StBlk" pitchFamily="2" charset="77"/>
              </a:rPr>
              <a:t>Bees also produce honey which can be eaten or sold to benefit the community.</a:t>
            </a:r>
          </a:p>
        </p:txBody>
      </p:sp>
      <p:pic>
        <p:nvPicPr>
          <p:cNvPr id="2" name="Picture 1"/>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483233" y="2142428"/>
            <a:ext cx="4922983" cy="3924819"/>
          </a:xfrm>
          <a:prstGeom prst="rect">
            <a:avLst/>
          </a:prstGeom>
        </p:spPr>
      </p:pic>
    </p:spTree>
    <p:extLst>
      <p:ext uri="{BB962C8B-B14F-4D97-AF65-F5344CB8AC3E}">
        <p14:creationId xmlns:p14="http://schemas.microsoft.com/office/powerpoint/2010/main" val="645477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hape, rectangle&#10;&#10;Description automatically generated">
            <a:extLst>
              <a:ext uri="{FF2B5EF4-FFF2-40B4-BE49-F238E27FC236}">
                <a16:creationId xmlns:a16="http://schemas.microsoft.com/office/drawing/2014/main" id="{159D2A4A-9A93-A458-C64F-5C8233536E38}"/>
              </a:ext>
            </a:extLst>
          </p:cNvPr>
          <p:cNvPicPr>
            <a:picLocks noChangeAspect="1"/>
          </p:cNvPicPr>
          <p:nvPr/>
        </p:nvPicPr>
        <p:blipFill>
          <a:blip r:embed="rId3"/>
          <a:stretch>
            <a:fillRect/>
          </a:stretch>
        </p:blipFill>
        <p:spPr>
          <a:xfrm>
            <a:off x="209802" y="1645690"/>
            <a:ext cx="4965192" cy="3157958"/>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461260"/>
            <a:ext cx="6511247" cy="507831"/>
          </a:xfrm>
          <a:prstGeom prst="rect">
            <a:avLst/>
          </a:prstGeom>
          <a:noFill/>
        </p:spPr>
        <p:txBody>
          <a:bodyPr wrap="square" rtlCol="0">
            <a:spAutoFit/>
          </a:bodyPr>
          <a:lstStyle/>
          <a:p>
            <a:r>
              <a:rPr lang="en-GB" sz="2700" b="1" dirty="0">
                <a:solidFill>
                  <a:srgbClr val="D9443C"/>
                </a:solidFill>
                <a:latin typeface="Colby StBlk" pitchFamily="2" charset="77"/>
                <a:ea typeface="Colby StBlk" pitchFamily="2" charset="77"/>
              </a:rPr>
              <a:t>Emergency Response £50</a:t>
            </a:r>
          </a:p>
        </p:txBody>
      </p:sp>
      <p:sp>
        <p:nvSpPr>
          <p:cNvPr id="5" name="Rectangle 4"/>
          <p:cNvSpPr/>
          <p:nvPr/>
        </p:nvSpPr>
        <p:spPr>
          <a:xfrm>
            <a:off x="413001" y="1796806"/>
            <a:ext cx="4521201" cy="2862322"/>
          </a:xfrm>
          <a:prstGeom prst="rect">
            <a:avLst/>
          </a:prstGeom>
        </p:spPr>
        <p:txBody>
          <a:bodyPr wrap="square">
            <a:spAutoFit/>
          </a:bodyPr>
          <a:lstStyle/>
          <a:p>
            <a:pPr>
              <a:spcBef>
                <a:spcPct val="0"/>
              </a:spcBef>
              <a:buFontTx/>
              <a:buNone/>
            </a:pPr>
            <a:r>
              <a:rPr lang="en-GB" sz="2000" b="1" dirty="0">
                <a:solidFill>
                  <a:schemeClr val="bg1"/>
                </a:solidFill>
                <a:latin typeface="Colby StBlk" panose="00000A00000000000000" charset="0"/>
                <a:ea typeface="Colby StBlk" panose="00000A00000000000000" charset="0"/>
                <a:cs typeface="Rubik" pitchFamily="2" charset="-79"/>
              </a:rPr>
              <a:t>Emergency Response Real Gift</a:t>
            </a:r>
          </a:p>
          <a:p>
            <a:pPr>
              <a:spcBef>
                <a:spcPct val="0"/>
              </a:spcBef>
              <a:buFontTx/>
              <a:buNone/>
            </a:pPr>
            <a:endParaRPr lang="en-GB" sz="2000" b="1" dirty="0">
              <a:solidFill>
                <a:srgbClr val="A1CA5E"/>
              </a:solidFill>
              <a:latin typeface="Colby StBlk" panose="00000A00000000000000" charset="0"/>
              <a:ea typeface="Colby StBlk" panose="00000A00000000000000" charset="0"/>
              <a:cs typeface="Rubik" pitchFamily="2" charset="-79"/>
            </a:endParaRPr>
          </a:p>
          <a:p>
            <a:pPr>
              <a:spcBef>
                <a:spcPct val="0"/>
              </a:spcBef>
              <a:buFontTx/>
              <a:buNone/>
            </a:pPr>
            <a:r>
              <a:rPr lang="en-GB" sz="2000" dirty="0">
                <a:solidFill>
                  <a:schemeClr val="bg1"/>
                </a:solidFill>
                <a:latin typeface="Rubik" pitchFamily="2" charset="-79"/>
                <a:ea typeface="Colby StBlk" panose="00000A00000000000000" charset="0"/>
                <a:cs typeface="Rubik" pitchFamily="2" charset="-79"/>
              </a:rPr>
              <a:t>Families caught up in humanitarian crises, whether natural disasters or conflict, need urgent help. </a:t>
            </a:r>
          </a:p>
          <a:p>
            <a:pPr>
              <a:spcBef>
                <a:spcPct val="0"/>
              </a:spcBef>
              <a:buFontTx/>
              <a:buNone/>
            </a:pPr>
            <a:endParaRPr lang="en-GB" sz="2000" dirty="0">
              <a:solidFill>
                <a:schemeClr val="bg1"/>
              </a:solidFill>
              <a:latin typeface="Rubik" pitchFamily="2" charset="-79"/>
              <a:ea typeface="Colby StBlk" panose="00000A00000000000000" charset="0"/>
              <a:cs typeface="Rubik" pitchFamily="2" charset="-79"/>
            </a:endParaRPr>
          </a:p>
          <a:p>
            <a:pPr>
              <a:spcBef>
                <a:spcPct val="0"/>
              </a:spcBef>
              <a:buFontTx/>
              <a:buNone/>
            </a:pPr>
            <a:r>
              <a:rPr lang="en-GB" sz="2000" dirty="0">
                <a:solidFill>
                  <a:schemeClr val="bg1"/>
                </a:solidFill>
                <a:latin typeface="Rubik" pitchFamily="2" charset="-79"/>
                <a:ea typeface="Colby StBlk" panose="00000A00000000000000" charset="0"/>
                <a:cs typeface="Rubik" pitchFamily="2" charset="-79"/>
              </a:rPr>
              <a:t>Thanks to this gift, you are standing with people in their hour of need. </a:t>
            </a:r>
          </a:p>
          <a:p>
            <a:pPr>
              <a:spcBef>
                <a:spcPct val="0"/>
              </a:spcBef>
              <a:buFontTx/>
              <a:buNone/>
            </a:pPr>
            <a:endParaRPr lang="en-GB" sz="2000" b="1" dirty="0">
              <a:solidFill>
                <a:srgbClr val="A1CA5E"/>
              </a:solidFill>
              <a:latin typeface="Rubik" pitchFamily="2" charset="-79"/>
              <a:ea typeface="Colby StBlk" pitchFamily="2" charset="77"/>
              <a:cs typeface="Rubik" pitchFamily="2" charset="-79"/>
            </a:endParaRPr>
          </a:p>
        </p:txBody>
      </p:sp>
      <p:sp>
        <p:nvSpPr>
          <p:cNvPr id="20" name="Rectangle 19"/>
          <p:cNvSpPr/>
          <p:nvPr/>
        </p:nvSpPr>
        <p:spPr>
          <a:xfrm>
            <a:off x="707136" y="5102123"/>
            <a:ext cx="3801451" cy="1138773"/>
          </a:xfrm>
          <a:prstGeom prst="rect">
            <a:avLst/>
          </a:prstGeom>
        </p:spPr>
        <p:txBody>
          <a:bodyPr wrap="square">
            <a:spAutoFit/>
          </a:bodyPr>
          <a:lstStyle/>
          <a:p>
            <a:pPr algn="ctr"/>
            <a:r>
              <a:rPr lang="en-GB" sz="2000" dirty="0">
                <a:solidFill>
                  <a:srgbClr val="3A5382"/>
                </a:solidFill>
                <a:latin typeface="Rubik" pitchFamily="2" charset="-79"/>
                <a:ea typeface="Colby StBlk" pitchFamily="2" charset="77"/>
                <a:cs typeface="Rubik" pitchFamily="2" charset="-79"/>
              </a:rPr>
              <a:t>Last year we helped over </a:t>
            </a:r>
            <a:r>
              <a:rPr lang="en-GB" sz="2800" b="1" dirty="0">
                <a:solidFill>
                  <a:srgbClr val="E43B2F"/>
                </a:solidFill>
                <a:latin typeface="Colby StBlk" pitchFamily="2" charset="77"/>
                <a:ea typeface="Colby StBlk" pitchFamily="2" charset="77"/>
                <a:cs typeface="Rubik" panose="00000500000000000000" pitchFamily="2" charset="-79"/>
              </a:rPr>
              <a:t>34,000 people </a:t>
            </a:r>
          </a:p>
          <a:p>
            <a:pPr algn="ctr"/>
            <a:r>
              <a:rPr lang="en-GB" sz="2000" dirty="0">
                <a:solidFill>
                  <a:srgbClr val="3A5382"/>
                </a:solidFill>
                <a:latin typeface="Rubik" pitchFamily="2" charset="-79"/>
                <a:ea typeface="Colby StBlk" pitchFamily="2" charset="77"/>
                <a:cs typeface="Rubik" pitchFamily="2" charset="-79"/>
              </a:rPr>
              <a:t>with emergency relief</a:t>
            </a:r>
          </a:p>
        </p:txBody>
      </p:sp>
      <p:pic>
        <p:nvPicPr>
          <p:cNvPr id="6" name="Picture 5"/>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262498" y="1578719"/>
            <a:ext cx="3468501" cy="4818021"/>
          </a:xfrm>
          <a:prstGeom prst="rect">
            <a:avLst/>
          </a:prstGeom>
        </p:spPr>
      </p:pic>
    </p:spTree>
    <p:extLst>
      <p:ext uri="{BB962C8B-B14F-4D97-AF65-F5344CB8AC3E}">
        <p14:creationId xmlns:p14="http://schemas.microsoft.com/office/powerpoint/2010/main" val="4213432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52553" y="4055018"/>
            <a:ext cx="2305533" cy="2579249"/>
          </a:xfrm>
          <a:prstGeom prst="rect">
            <a:avLst/>
          </a:prstGeom>
        </p:spPr>
      </p:pic>
      <p:pic>
        <p:nvPicPr>
          <p:cNvPr id="2" name="Picture 1" descr="Shape, rectangle&#10;&#10;Description automatically generated">
            <a:extLst>
              <a:ext uri="{FF2B5EF4-FFF2-40B4-BE49-F238E27FC236}">
                <a16:creationId xmlns:a16="http://schemas.microsoft.com/office/drawing/2014/main" id="{9211AD04-FE5E-68F8-D252-9F0EC3A4A1BC}"/>
              </a:ext>
            </a:extLst>
          </p:cNvPr>
          <p:cNvPicPr>
            <a:picLocks noChangeAspect="1"/>
          </p:cNvPicPr>
          <p:nvPr/>
        </p:nvPicPr>
        <p:blipFill>
          <a:blip r:embed="rId4"/>
          <a:stretch>
            <a:fillRect/>
          </a:stretch>
        </p:blipFill>
        <p:spPr>
          <a:xfrm>
            <a:off x="2372945" y="4729387"/>
            <a:ext cx="3198799" cy="1768106"/>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599" y="211943"/>
            <a:ext cx="6511247" cy="923330"/>
          </a:xfrm>
          <a:prstGeom prst="rect">
            <a:avLst/>
          </a:prstGeom>
          <a:noFill/>
        </p:spPr>
        <p:txBody>
          <a:bodyPr wrap="square" rtlCol="0">
            <a:spAutoFit/>
          </a:bodyPr>
          <a:lstStyle/>
          <a:p>
            <a:r>
              <a:rPr lang="en-GB" sz="2700" b="1" dirty="0">
                <a:solidFill>
                  <a:srgbClr val="D9443C"/>
                </a:solidFill>
                <a:latin typeface="Colby StBlk" pitchFamily="2" charset="77"/>
                <a:ea typeface="Colby StBlk" pitchFamily="2" charset="77"/>
              </a:rPr>
              <a:t>Shelter for a family £32</a:t>
            </a:r>
          </a:p>
          <a:p>
            <a:r>
              <a:rPr lang="en-GB" sz="2700" b="1" dirty="0">
                <a:solidFill>
                  <a:srgbClr val="D9443C"/>
                </a:solidFill>
                <a:latin typeface="Colby StBlk" pitchFamily="2" charset="77"/>
                <a:ea typeface="Colby StBlk" pitchFamily="2" charset="77"/>
              </a:rPr>
              <a:t>Warm blankets £18</a:t>
            </a:r>
          </a:p>
        </p:txBody>
      </p:sp>
      <p:sp>
        <p:nvSpPr>
          <p:cNvPr id="9" name="Rectangle 8"/>
          <p:cNvSpPr/>
          <p:nvPr/>
        </p:nvSpPr>
        <p:spPr>
          <a:xfrm>
            <a:off x="228599" y="1612543"/>
            <a:ext cx="5612479" cy="2246769"/>
          </a:xfrm>
          <a:prstGeom prst="rect">
            <a:avLst/>
          </a:prstGeom>
        </p:spPr>
        <p:txBody>
          <a:bodyPr wrap="square">
            <a:spAutoFit/>
          </a:bodyPr>
          <a:lstStyle/>
          <a:p>
            <a:r>
              <a:rPr lang="en-GB" sz="2000" b="1" dirty="0">
                <a:solidFill>
                  <a:srgbClr val="E43B2F"/>
                </a:solidFill>
                <a:latin typeface="Colby StBlk" panose="00000A00000000000000" charset="0"/>
                <a:ea typeface="Colby StBlk" panose="00000A00000000000000" charset="0"/>
                <a:cs typeface="Rubik" panose="00000500000000000000" pitchFamily="2" charset="-79"/>
              </a:rPr>
              <a:t>War and natural disasters, like hurricanes, earthquakes and floods, often leave families homeless.</a:t>
            </a:r>
          </a:p>
          <a:p>
            <a:endParaRPr lang="en-GB" sz="2000" b="1" dirty="0">
              <a:solidFill>
                <a:srgbClr val="E43B2F"/>
              </a:solidFill>
              <a:latin typeface="Colby StBlk" panose="00000A00000000000000" charset="0"/>
              <a:ea typeface="Colby StBlk" panose="00000A00000000000000" charset="0"/>
              <a:cs typeface="Rubik" panose="00000500000000000000" pitchFamily="2" charset="-79"/>
            </a:endParaRPr>
          </a:p>
          <a:p>
            <a:r>
              <a:rPr lang="en-GB" sz="2000" b="1" dirty="0">
                <a:solidFill>
                  <a:srgbClr val="E43B2F"/>
                </a:solidFill>
                <a:latin typeface="Colby StBlk" panose="00000A00000000000000" charset="0"/>
                <a:ea typeface="Colby StBlk" panose="00000A00000000000000" charset="0"/>
                <a:cs typeface="Rubik" panose="00000500000000000000" pitchFamily="2" charset="-79"/>
              </a:rPr>
              <a:t>This Real Gift will help a family have shelter until a permanent home can be found.</a:t>
            </a:r>
          </a:p>
        </p:txBody>
      </p:sp>
      <p:pic>
        <p:nvPicPr>
          <p:cNvPr id="5" name="Picture 4"/>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5841078" y="1612543"/>
            <a:ext cx="3083625" cy="4884950"/>
          </a:xfrm>
          <a:prstGeom prst="rect">
            <a:avLst/>
          </a:prstGeom>
        </p:spPr>
      </p:pic>
      <p:sp>
        <p:nvSpPr>
          <p:cNvPr id="14" name="TextBox 13">
            <a:extLst>
              <a:ext uri="{FF2B5EF4-FFF2-40B4-BE49-F238E27FC236}">
                <a16:creationId xmlns:a16="http://schemas.microsoft.com/office/drawing/2014/main" id="{1CDB2F2F-2017-B44C-A23F-AEF7C1EA7B5F}"/>
              </a:ext>
            </a:extLst>
          </p:cNvPr>
          <p:cNvSpPr txBox="1"/>
          <p:nvPr/>
        </p:nvSpPr>
        <p:spPr>
          <a:xfrm>
            <a:off x="2686102" y="4951720"/>
            <a:ext cx="2757626" cy="1323439"/>
          </a:xfrm>
          <a:prstGeom prst="rect">
            <a:avLst/>
          </a:prstGeom>
          <a:noFill/>
        </p:spPr>
        <p:txBody>
          <a:bodyPr wrap="square" rtlCol="0">
            <a:spAutoFit/>
          </a:bodyPr>
          <a:lstStyle/>
          <a:p>
            <a:r>
              <a:rPr lang="en-GB" sz="2000" dirty="0">
                <a:solidFill>
                  <a:schemeClr val="bg1"/>
                </a:solidFill>
                <a:latin typeface="Rubik" pitchFamily="2" charset="-79"/>
                <a:ea typeface="Colby StBlk" pitchFamily="2" charset="77"/>
                <a:cs typeface="Rubik" pitchFamily="2" charset="-79"/>
              </a:rPr>
              <a:t>Warm blankets are essential for families living in temporary shelters</a:t>
            </a:r>
          </a:p>
        </p:txBody>
      </p:sp>
    </p:spTree>
    <p:extLst>
      <p:ext uri="{BB962C8B-B14F-4D97-AF65-F5344CB8AC3E}">
        <p14:creationId xmlns:p14="http://schemas.microsoft.com/office/powerpoint/2010/main" val="3063436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hape, rectangle&#10;&#10;Description automatically generated">
            <a:extLst>
              <a:ext uri="{FF2B5EF4-FFF2-40B4-BE49-F238E27FC236}">
                <a16:creationId xmlns:a16="http://schemas.microsoft.com/office/drawing/2014/main" id="{63B3C72B-D68C-85B6-190A-8F978B4AC3F5}"/>
              </a:ext>
            </a:extLst>
          </p:cNvPr>
          <p:cNvPicPr>
            <a:picLocks noChangeAspect="1"/>
          </p:cNvPicPr>
          <p:nvPr/>
        </p:nvPicPr>
        <p:blipFill>
          <a:blip r:embed="rId3"/>
          <a:stretch>
            <a:fillRect/>
          </a:stretch>
        </p:blipFill>
        <p:spPr>
          <a:xfrm>
            <a:off x="228599" y="4796191"/>
            <a:ext cx="6935092" cy="1459624"/>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461260"/>
            <a:ext cx="6511247" cy="507831"/>
          </a:xfrm>
          <a:prstGeom prst="rect">
            <a:avLst/>
          </a:prstGeom>
          <a:noFill/>
        </p:spPr>
        <p:txBody>
          <a:bodyPr wrap="square" rtlCol="0">
            <a:spAutoFit/>
          </a:bodyPr>
          <a:lstStyle/>
          <a:p>
            <a:r>
              <a:rPr lang="en-GB" sz="2700" b="1">
                <a:solidFill>
                  <a:srgbClr val="D9443C"/>
                </a:solidFill>
                <a:latin typeface="Colby StBlk" pitchFamily="2" charset="77"/>
                <a:ea typeface="Colby StBlk" pitchFamily="2" charset="77"/>
              </a:rPr>
              <a:t>Emergency Response</a:t>
            </a:r>
          </a:p>
        </p:txBody>
      </p:sp>
      <p:pic>
        <p:nvPicPr>
          <p:cNvPr id="6" name="Picture 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380201">
            <a:off x="6498976" y="2184400"/>
            <a:ext cx="2321957" cy="1741468"/>
          </a:xfrm>
          <a:prstGeom prst="rect">
            <a:avLst/>
          </a:prstGeom>
        </p:spPr>
      </p:pic>
      <p:sp>
        <p:nvSpPr>
          <p:cNvPr id="15" name="Rectangle 14"/>
          <p:cNvSpPr/>
          <p:nvPr/>
        </p:nvSpPr>
        <p:spPr>
          <a:xfrm>
            <a:off x="516297" y="5004564"/>
            <a:ext cx="7070004" cy="1015663"/>
          </a:xfrm>
          <a:prstGeom prst="rect">
            <a:avLst/>
          </a:prstGeom>
        </p:spPr>
        <p:txBody>
          <a:bodyPr wrap="square">
            <a:spAutoFit/>
          </a:bodyPr>
          <a:lstStyle/>
          <a:p>
            <a:pPr>
              <a:spcBef>
                <a:spcPct val="0"/>
              </a:spcBef>
              <a:buFontTx/>
              <a:buNone/>
            </a:pPr>
            <a:r>
              <a:rPr lang="en-GB" sz="2000" dirty="0">
                <a:solidFill>
                  <a:schemeClr val="bg1"/>
                </a:solidFill>
                <a:latin typeface="Rubik" pitchFamily="2" charset="-79"/>
                <a:ea typeface="Colby StBlk" pitchFamily="2" charset="77"/>
                <a:cs typeface="Rubik" pitchFamily="2" charset="-79"/>
              </a:rPr>
              <a:t>Find our more in  SCIAF’s</a:t>
            </a:r>
          </a:p>
          <a:p>
            <a:pPr>
              <a:spcBef>
                <a:spcPct val="0"/>
              </a:spcBef>
              <a:buFontTx/>
              <a:buNone/>
            </a:pPr>
            <a:r>
              <a:rPr lang="en-GB" sz="2000" dirty="0">
                <a:solidFill>
                  <a:schemeClr val="bg1"/>
                </a:solidFill>
                <a:latin typeface="Rubik" pitchFamily="2" charset="-79"/>
                <a:ea typeface="Colby StBlk" pitchFamily="2" charset="77"/>
                <a:cs typeface="Rubik" pitchFamily="2" charset="-79"/>
              </a:rPr>
              <a:t>Emergency Response Resource </a:t>
            </a:r>
          </a:p>
          <a:p>
            <a:pPr>
              <a:spcBef>
                <a:spcPct val="0"/>
              </a:spcBef>
              <a:buFontTx/>
              <a:buNone/>
            </a:pPr>
            <a:r>
              <a:rPr lang="en-GB" sz="2000" dirty="0">
                <a:solidFill>
                  <a:schemeClr val="bg1"/>
                </a:solidFill>
                <a:latin typeface="Rubik" pitchFamily="2" charset="-79"/>
                <a:ea typeface="Colby StBlk" pitchFamily="2" charset="77"/>
                <a:cs typeface="Rubik" pitchFamily="2" charset="-79"/>
              </a:rPr>
              <a:t>for Primary and Secondary Schools</a:t>
            </a:r>
          </a:p>
        </p:txBody>
      </p:sp>
      <p:pic>
        <p:nvPicPr>
          <p:cNvPr id="2" name="Picture 1"/>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rot="20575639">
            <a:off x="6453079" y="3763090"/>
            <a:ext cx="2266445" cy="2593640"/>
          </a:xfrm>
          <a:prstGeom prst="rect">
            <a:avLst/>
          </a:prstGeom>
        </p:spPr>
      </p:pic>
      <p:sp>
        <p:nvSpPr>
          <p:cNvPr id="9" name="Rectangle 8"/>
          <p:cNvSpPr/>
          <p:nvPr/>
        </p:nvSpPr>
        <p:spPr>
          <a:xfrm>
            <a:off x="380110" y="1640597"/>
            <a:ext cx="5283201" cy="2677656"/>
          </a:xfrm>
          <a:prstGeom prst="rect">
            <a:avLst/>
          </a:prstGeom>
        </p:spPr>
        <p:txBody>
          <a:bodyPr wrap="square">
            <a:spAutoFit/>
          </a:bodyPr>
          <a:lstStyle/>
          <a:p>
            <a:r>
              <a:rPr lang="en-GB" sz="2400" b="1" dirty="0">
                <a:solidFill>
                  <a:srgbClr val="E43B2F"/>
                </a:solidFill>
                <a:latin typeface="Colby StBlk" panose="00000A00000000000000" charset="0"/>
                <a:ea typeface="Colby StBlk" panose="00000A00000000000000" charset="0"/>
                <a:cs typeface="Rubik" panose="00000500000000000000" pitchFamily="2" charset="-79"/>
              </a:rPr>
              <a:t>When disaster strikes we are there to provide emergency food, shelter, water and access to healthcare. </a:t>
            </a:r>
          </a:p>
          <a:p>
            <a:endParaRPr lang="en-GB" sz="2400" b="1" dirty="0">
              <a:solidFill>
                <a:srgbClr val="E43B2F"/>
              </a:solidFill>
              <a:latin typeface="Colby StBlk" panose="00000A00000000000000" charset="0"/>
              <a:ea typeface="Colby StBlk" panose="00000A00000000000000" charset="0"/>
              <a:cs typeface="Rubik" panose="00000500000000000000" pitchFamily="2" charset="-79"/>
            </a:endParaRPr>
          </a:p>
          <a:p>
            <a:r>
              <a:rPr lang="en-GB" sz="2400" b="1" dirty="0">
                <a:solidFill>
                  <a:srgbClr val="E43B2F"/>
                </a:solidFill>
                <a:latin typeface="Colby StBlk" panose="00000A00000000000000" charset="0"/>
                <a:ea typeface="Colby StBlk" panose="00000A00000000000000" charset="0"/>
                <a:cs typeface="Rubik" panose="00000500000000000000" pitchFamily="2" charset="-79"/>
              </a:rPr>
              <a:t>And, we will be there long after others have left.</a:t>
            </a:r>
          </a:p>
        </p:txBody>
      </p:sp>
    </p:spTree>
    <p:extLst>
      <p:ext uri="{BB962C8B-B14F-4D97-AF65-F5344CB8AC3E}">
        <p14:creationId xmlns:p14="http://schemas.microsoft.com/office/powerpoint/2010/main" val="490950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504540"/>
            <a:ext cx="4299857" cy="507831"/>
          </a:xfrm>
          <a:prstGeom prst="rect">
            <a:avLst/>
          </a:prstGeom>
          <a:noFill/>
        </p:spPr>
        <p:txBody>
          <a:bodyPr wrap="square" rtlCol="0">
            <a:spAutoFit/>
          </a:bodyPr>
          <a:lstStyle/>
          <a:p>
            <a:r>
              <a:rPr lang="en-GB" sz="2700" b="1" dirty="0">
                <a:solidFill>
                  <a:srgbClr val="D9443C"/>
                </a:solidFill>
                <a:latin typeface="Colby StBlk" pitchFamily="2" charset="77"/>
                <a:ea typeface="Colby StBlk" pitchFamily="2" charset="77"/>
              </a:rPr>
              <a:t>Emergency water £37</a:t>
            </a:r>
          </a:p>
        </p:txBody>
      </p:sp>
      <p:sp>
        <p:nvSpPr>
          <p:cNvPr id="5" name="Rectangle 4"/>
          <p:cNvSpPr/>
          <p:nvPr/>
        </p:nvSpPr>
        <p:spPr>
          <a:xfrm>
            <a:off x="3835400" y="1552386"/>
            <a:ext cx="5156200" cy="830997"/>
          </a:xfrm>
          <a:prstGeom prst="rect">
            <a:avLst/>
          </a:prstGeom>
        </p:spPr>
        <p:txBody>
          <a:bodyPr wrap="square">
            <a:spAutoFit/>
          </a:bodyPr>
          <a:lstStyle/>
          <a:p>
            <a:r>
              <a:rPr lang="en-GB" sz="2400" b="1" dirty="0">
                <a:solidFill>
                  <a:srgbClr val="FF0000"/>
                </a:solidFill>
                <a:latin typeface="Colby StBlk" pitchFamily="2" charset="77"/>
                <a:ea typeface="Colby StBlk" pitchFamily="2" charset="77"/>
              </a:rPr>
              <a:t>This real gift provides  emergency clean water.</a:t>
            </a:r>
          </a:p>
        </p:txBody>
      </p:sp>
      <p:sp>
        <p:nvSpPr>
          <p:cNvPr id="8" name="Rectangle 7"/>
          <p:cNvSpPr/>
          <p:nvPr/>
        </p:nvSpPr>
        <p:spPr>
          <a:xfrm>
            <a:off x="3835400" y="2563947"/>
            <a:ext cx="5065358" cy="2677656"/>
          </a:xfrm>
          <a:prstGeom prst="rect">
            <a:avLst/>
          </a:prstGeom>
        </p:spPr>
        <p:txBody>
          <a:bodyPr wrap="square">
            <a:spAutoFit/>
          </a:bodyPr>
          <a:lstStyle/>
          <a:p>
            <a:r>
              <a:rPr lang="en-GB" sz="2100" dirty="0">
                <a:solidFill>
                  <a:srgbClr val="E43B2F"/>
                </a:solidFill>
                <a:latin typeface="Rubik" pitchFamily="2" charset="-79"/>
                <a:ea typeface="Colby StBlk" panose="00000A00000000000000" charset="0"/>
                <a:cs typeface="Rubik" pitchFamily="2" charset="-79"/>
              </a:rPr>
              <a:t>Water is a precious resource. </a:t>
            </a:r>
          </a:p>
          <a:p>
            <a:endParaRPr lang="en-GB" sz="2100" dirty="0">
              <a:solidFill>
                <a:srgbClr val="E43B2F"/>
              </a:solidFill>
              <a:latin typeface="Rubik" pitchFamily="2" charset="-79"/>
              <a:ea typeface="Colby StBlk" panose="00000A00000000000000" charset="0"/>
              <a:cs typeface="Rubik" pitchFamily="2" charset="-79"/>
            </a:endParaRPr>
          </a:p>
          <a:p>
            <a:r>
              <a:rPr lang="en-GB" sz="2100" dirty="0">
                <a:solidFill>
                  <a:srgbClr val="E43B2F"/>
                </a:solidFill>
                <a:latin typeface="Rubik" pitchFamily="2" charset="-79"/>
                <a:ea typeface="Colby StBlk" panose="00000A00000000000000" charset="0"/>
                <a:cs typeface="Rubik" pitchFamily="2" charset="-79"/>
              </a:rPr>
              <a:t>We need water to drink and wash ourselves. And, to grow and cook food. </a:t>
            </a:r>
          </a:p>
          <a:p>
            <a:endParaRPr lang="en-GB" sz="2100" dirty="0">
              <a:solidFill>
                <a:srgbClr val="E43B2F"/>
              </a:solidFill>
              <a:latin typeface="Rubik" pitchFamily="2" charset="-79"/>
              <a:ea typeface="Colby StBlk" panose="00000A00000000000000" charset="0"/>
              <a:cs typeface="Rubik" pitchFamily="2" charset="-79"/>
            </a:endParaRPr>
          </a:p>
          <a:p>
            <a:r>
              <a:rPr lang="en-GB" sz="2100" dirty="0">
                <a:solidFill>
                  <a:srgbClr val="E43B2F"/>
                </a:solidFill>
                <a:latin typeface="Rubik" pitchFamily="2" charset="-79"/>
                <a:ea typeface="Colby StBlk" panose="00000A00000000000000" charset="0"/>
                <a:cs typeface="Rubik" pitchFamily="2" charset="-79"/>
              </a:rPr>
              <a:t>During emergencies like </a:t>
            </a:r>
          </a:p>
          <a:p>
            <a:r>
              <a:rPr lang="en-GB" sz="2100" dirty="0">
                <a:solidFill>
                  <a:srgbClr val="E43B2F"/>
                </a:solidFill>
                <a:latin typeface="Rubik" pitchFamily="2" charset="-79"/>
                <a:ea typeface="Colby StBlk" panose="00000A00000000000000" charset="0"/>
                <a:cs typeface="Rubik" pitchFamily="2" charset="-79"/>
              </a:rPr>
              <a:t>droughts water is one </a:t>
            </a:r>
          </a:p>
          <a:p>
            <a:r>
              <a:rPr lang="en-GB" sz="2100" dirty="0">
                <a:solidFill>
                  <a:srgbClr val="E43B2F"/>
                </a:solidFill>
                <a:latin typeface="Rubik" pitchFamily="2" charset="-79"/>
                <a:ea typeface="Colby StBlk" panose="00000A00000000000000" charset="0"/>
                <a:cs typeface="Rubik" pitchFamily="2" charset="-79"/>
              </a:rPr>
              <a:t>of the most basic needs.</a:t>
            </a:r>
          </a:p>
        </p:txBody>
      </p:sp>
      <p:pic>
        <p:nvPicPr>
          <p:cNvPr id="10" name="Picture 9"/>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999340">
            <a:off x="7400684" y="4661237"/>
            <a:ext cx="1318167" cy="1892129"/>
          </a:xfrm>
          <a:prstGeom prst="rect">
            <a:avLst/>
          </a:prstGeom>
        </p:spPr>
      </p:pic>
      <p:pic>
        <p:nvPicPr>
          <p:cNvPr id="2" name="Picture 1"/>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44184" y="1455663"/>
            <a:ext cx="3330850" cy="5027699"/>
          </a:xfrm>
          <a:prstGeom prst="rect">
            <a:avLst/>
          </a:prstGeom>
        </p:spPr>
      </p:pic>
      <p:pic>
        <p:nvPicPr>
          <p:cNvPr id="9" name="Picture 8" descr="Shape, rectangle&#10;&#10;Description automatically generated">
            <a:extLst>
              <a:ext uri="{FF2B5EF4-FFF2-40B4-BE49-F238E27FC236}">
                <a16:creationId xmlns:a16="http://schemas.microsoft.com/office/drawing/2014/main" id="{387161AB-121E-CD9C-27BA-0DE73AB98754}"/>
              </a:ext>
            </a:extLst>
          </p:cNvPr>
          <p:cNvPicPr>
            <a:picLocks noChangeAspect="1"/>
          </p:cNvPicPr>
          <p:nvPr/>
        </p:nvPicPr>
        <p:blipFill>
          <a:blip r:embed="rId7"/>
          <a:stretch>
            <a:fillRect/>
          </a:stretch>
        </p:blipFill>
        <p:spPr>
          <a:xfrm>
            <a:off x="291797" y="5606833"/>
            <a:ext cx="5804203" cy="1165881"/>
          </a:xfrm>
          <a:prstGeom prst="rect">
            <a:avLst/>
          </a:prstGeom>
        </p:spPr>
      </p:pic>
      <p:sp>
        <p:nvSpPr>
          <p:cNvPr id="6" name="Rectangle 5"/>
          <p:cNvSpPr/>
          <p:nvPr/>
        </p:nvSpPr>
        <p:spPr>
          <a:xfrm>
            <a:off x="621157" y="5760812"/>
            <a:ext cx="3621482" cy="830997"/>
          </a:xfrm>
          <a:prstGeom prst="rect">
            <a:avLst/>
          </a:prstGeom>
        </p:spPr>
        <p:txBody>
          <a:bodyPr wrap="square">
            <a:spAutoFit/>
          </a:bodyPr>
          <a:lstStyle/>
          <a:p>
            <a:r>
              <a:rPr lang="en-GB" sz="1600" dirty="0">
                <a:solidFill>
                  <a:schemeClr val="bg1"/>
                </a:solidFill>
                <a:latin typeface="Rubik" pitchFamily="2" charset="-79"/>
                <a:cs typeface="Rubik" pitchFamily="2" charset="-79"/>
              </a:rPr>
              <a:t>Find out more in SCIAF’s Resource for Primary Schools </a:t>
            </a:r>
          </a:p>
          <a:p>
            <a:r>
              <a:rPr lang="en-GB" sz="1600" dirty="0">
                <a:solidFill>
                  <a:schemeClr val="bg1"/>
                </a:solidFill>
                <a:latin typeface="Rubik" pitchFamily="2" charset="-79"/>
                <a:cs typeface="Rubik" pitchFamily="2" charset="-79"/>
              </a:rPr>
              <a:t>Water Is Life</a:t>
            </a:r>
          </a:p>
        </p:txBody>
      </p:sp>
    </p:spTree>
    <p:extLst>
      <p:ext uri="{BB962C8B-B14F-4D97-AF65-F5344CB8AC3E}">
        <p14:creationId xmlns:p14="http://schemas.microsoft.com/office/powerpoint/2010/main" val="1925016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504540"/>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Chickens £14</a:t>
            </a:r>
          </a:p>
        </p:txBody>
      </p:sp>
      <p:pic>
        <p:nvPicPr>
          <p:cNvPr id="13" name="Picture 12">
            <a:extLst>
              <a:ext uri="{FF2B5EF4-FFF2-40B4-BE49-F238E27FC236}">
                <a16:creationId xmlns:a16="http://schemas.microsoft.com/office/drawing/2014/main" id="{87C7D8E4-80F8-6F4D-95C6-A0CCE9EF42FC}"/>
              </a:ext>
            </a:extLst>
          </p:cNvPr>
          <p:cNvPicPr>
            <a:picLocks noChangeAspect="1"/>
          </p:cNvPicPr>
          <p:nvPr/>
        </p:nvPicPr>
        <p:blipFill>
          <a:blip r:embed="rId5"/>
          <a:stretch>
            <a:fillRect/>
          </a:stretch>
        </p:blipFill>
        <p:spPr>
          <a:xfrm>
            <a:off x="228600" y="4558591"/>
            <a:ext cx="4394771" cy="1462066"/>
          </a:xfrm>
          <a:prstGeom prst="rect">
            <a:avLst/>
          </a:prstGeom>
        </p:spPr>
      </p:pic>
      <p:sp>
        <p:nvSpPr>
          <p:cNvPr id="5" name="Rectangle 4"/>
          <p:cNvSpPr/>
          <p:nvPr/>
        </p:nvSpPr>
        <p:spPr>
          <a:xfrm>
            <a:off x="344185" y="1638423"/>
            <a:ext cx="4279186" cy="2585323"/>
          </a:xfrm>
          <a:prstGeom prst="rect">
            <a:avLst/>
          </a:prstGeom>
        </p:spPr>
        <p:txBody>
          <a:bodyPr wrap="square">
            <a:spAutoFit/>
          </a:bodyPr>
          <a:lstStyle/>
          <a:p>
            <a:r>
              <a:rPr lang="en-GB" sz="2700" b="1" dirty="0">
                <a:solidFill>
                  <a:srgbClr val="12375A"/>
                </a:solidFill>
                <a:latin typeface="Colby StBlk" pitchFamily="2" charset="77"/>
                <a:ea typeface="Colby StBlk" pitchFamily="2" charset="77"/>
              </a:rPr>
              <a:t>The gift of chickens will give a family a nutritious supply of eggs to help keep their children happy and healthy. </a:t>
            </a:r>
          </a:p>
        </p:txBody>
      </p:sp>
      <p:sp>
        <p:nvSpPr>
          <p:cNvPr id="6" name="Rectangle 5"/>
          <p:cNvSpPr/>
          <p:nvPr/>
        </p:nvSpPr>
        <p:spPr>
          <a:xfrm>
            <a:off x="512061" y="4709006"/>
            <a:ext cx="3638699" cy="1077218"/>
          </a:xfrm>
          <a:prstGeom prst="rect">
            <a:avLst/>
          </a:prstGeom>
        </p:spPr>
        <p:txBody>
          <a:bodyPr wrap="square">
            <a:spAutoFit/>
          </a:bodyPr>
          <a:lstStyle/>
          <a:p>
            <a:r>
              <a:rPr lang="en-GB" sz="1600" dirty="0">
                <a:solidFill>
                  <a:srgbClr val="3A5382"/>
                </a:solidFill>
                <a:latin typeface="Rubik" panose="00000500000000000000" pitchFamily="2" charset="-79"/>
                <a:cs typeface="Rubik" panose="00000500000000000000" pitchFamily="2" charset="-79"/>
              </a:rPr>
              <a:t>When the chickens breed, the family can sell the chicks to earn money for other essentials like vegetables, so the family have a healthier diet.</a:t>
            </a:r>
          </a:p>
        </p:txBody>
      </p:sp>
      <p:pic>
        <p:nvPicPr>
          <p:cNvPr id="12" name="Picture 1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35352" y="1521724"/>
            <a:ext cx="3885582" cy="4966138"/>
          </a:xfrm>
          <a:prstGeom prst="rect">
            <a:avLst/>
          </a:prstGeom>
        </p:spPr>
      </p:pic>
    </p:spTree>
    <p:extLst>
      <p:ext uri="{BB962C8B-B14F-4D97-AF65-F5344CB8AC3E}">
        <p14:creationId xmlns:p14="http://schemas.microsoft.com/office/powerpoint/2010/main" val="4112030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504540"/>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Vegetable garden £25</a:t>
            </a:r>
          </a:p>
        </p:txBody>
      </p:sp>
      <p:pic>
        <p:nvPicPr>
          <p:cNvPr id="13" name="Picture 12">
            <a:extLst>
              <a:ext uri="{FF2B5EF4-FFF2-40B4-BE49-F238E27FC236}">
                <a16:creationId xmlns:a16="http://schemas.microsoft.com/office/drawing/2014/main" id="{87C7D8E4-80F8-6F4D-95C6-A0CCE9EF42FC}"/>
              </a:ext>
            </a:extLst>
          </p:cNvPr>
          <p:cNvPicPr>
            <a:picLocks noChangeAspect="1"/>
          </p:cNvPicPr>
          <p:nvPr/>
        </p:nvPicPr>
        <p:blipFill>
          <a:blip r:embed="rId5"/>
          <a:stretch>
            <a:fillRect/>
          </a:stretch>
        </p:blipFill>
        <p:spPr>
          <a:xfrm>
            <a:off x="239158" y="1516911"/>
            <a:ext cx="5747114" cy="5106201"/>
          </a:xfrm>
          <a:prstGeom prst="rect">
            <a:avLst/>
          </a:prstGeom>
        </p:spPr>
      </p:pic>
      <p:sp>
        <p:nvSpPr>
          <p:cNvPr id="5" name="Rectangle 4"/>
          <p:cNvSpPr/>
          <p:nvPr/>
        </p:nvSpPr>
        <p:spPr>
          <a:xfrm>
            <a:off x="6091720" y="2081202"/>
            <a:ext cx="2729214" cy="3416320"/>
          </a:xfrm>
          <a:prstGeom prst="rect">
            <a:avLst/>
          </a:prstGeom>
        </p:spPr>
        <p:txBody>
          <a:bodyPr wrap="square">
            <a:spAutoFit/>
          </a:bodyPr>
          <a:lstStyle/>
          <a:p>
            <a:pPr algn="ctr"/>
            <a:r>
              <a:rPr lang="en-GB" sz="2400" b="1" dirty="0">
                <a:solidFill>
                  <a:srgbClr val="12375A"/>
                </a:solidFill>
                <a:latin typeface="Colby StBlk" pitchFamily="2" charset="77"/>
                <a:ea typeface="Colby StBlk" pitchFamily="2" charset="77"/>
              </a:rPr>
              <a:t>This gift gives people the seeds and training they need to grow their own vegetables in a small garden at home.</a:t>
            </a:r>
          </a:p>
        </p:txBody>
      </p:sp>
      <p:sp>
        <p:nvSpPr>
          <p:cNvPr id="6" name="Rectangle 5"/>
          <p:cNvSpPr/>
          <p:nvPr/>
        </p:nvSpPr>
        <p:spPr>
          <a:xfrm>
            <a:off x="511802" y="5737151"/>
            <a:ext cx="4973646" cy="646331"/>
          </a:xfrm>
          <a:prstGeom prst="rect">
            <a:avLst/>
          </a:prstGeom>
        </p:spPr>
        <p:txBody>
          <a:bodyPr wrap="square">
            <a:spAutoFit/>
          </a:bodyPr>
          <a:lstStyle/>
          <a:p>
            <a:r>
              <a:rPr lang="en-GB" dirty="0">
                <a:solidFill>
                  <a:srgbClr val="3A5382"/>
                </a:solidFill>
                <a:latin typeface="Rubik" pitchFamily="2" charset="-79"/>
                <a:cs typeface="Rubik" pitchFamily="2" charset="-79"/>
              </a:rPr>
              <a:t>Families are able to eat nutritious, chemical free food they’ve grown themselves.</a:t>
            </a:r>
          </a:p>
        </p:txBody>
      </p:sp>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1802" y="1998983"/>
            <a:ext cx="5111917" cy="3498538"/>
          </a:xfrm>
          <a:prstGeom prst="rect">
            <a:avLst/>
          </a:prstGeom>
        </p:spPr>
      </p:pic>
    </p:spTree>
    <p:extLst>
      <p:ext uri="{BB962C8B-B14F-4D97-AF65-F5344CB8AC3E}">
        <p14:creationId xmlns:p14="http://schemas.microsoft.com/office/powerpoint/2010/main" val="1458703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7C7D8E4-80F8-6F4D-95C6-A0CCE9EF42FC}"/>
              </a:ext>
            </a:extLst>
          </p:cNvPr>
          <p:cNvPicPr>
            <a:picLocks noChangeAspect="1"/>
          </p:cNvPicPr>
          <p:nvPr/>
        </p:nvPicPr>
        <p:blipFill>
          <a:blip r:embed="rId3"/>
          <a:stretch>
            <a:fillRect/>
          </a:stretch>
        </p:blipFill>
        <p:spPr>
          <a:xfrm>
            <a:off x="228600" y="3592980"/>
            <a:ext cx="6695409" cy="2615096"/>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598713"/>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Rugby for Peace £15</a:t>
            </a:r>
          </a:p>
        </p:txBody>
      </p:sp>
      <p:sp>
        <p:nvSpPr>
          <p:cNvPr id="6" name="Rectangle 5"/>
          <p:cNvSpPr/>
          <p:nvPr/>
        </p:nvSpPr>
        <p:spPr>
          <a:xfrm>
            <a:off x="529400" y="3943224"/>
            <a:ext cx="3877499" cy="1938992"/>
          </a:xfrm>
          <a:prstGeom prst="rect">
            <a:avLst/>
          </a:prstGeom>
        </p:spPr>
        <p:txBody>
          <a:bodyPr wrap="square">
            <a:spAutoFit/>
          </a:bodyPr>
          <a:lstStyle/>
          <a:p>
            <a:pPr algn="ctr"/>
            <a:r>
              <a:rPr lang="en-GB" sz="2400" dirty="0">
                <a:solidFill>
                  <a:srgbClr val="12375A"/>
                </a:solidFill>
                <a:latin typeface="Rubik" pitchFamily="2" charset="-79"/>
                <a:ea typeface="Colby StBlk" pitchFamily="2" charset="77"/>
                <a:cs typeface="Rubik" pitchFamily="2" charset="-79"/>
              </a:rPr>
              <a:t>Sport teaches us how to work together.  We also learn about the importance of </a:t>
            </a:r>
            <a:r>
              <a:rPr lang="en-GB" sz="2400" dirty="0">
                <a:solidFill>
                  <a:schemeClr val="bg1"/>
                </a:solidFill>
                <a:latin typeface="Rubik" pitchFamily="2" charset="-79"/>
                <a:ea typeface="Colby StBlk" pitchFamily="2" charset="77"/>
                <a:cs typeface="Rubik" pitchFamily="2" charset="-79"/>
              </a:rPr>
              <a:t>honesty</a:t>
            </a:r>
            <a:r>
              <a:rPr lang="en-GB" sz="2400" dirty="0">
                <a:solidFill>
                  <a:srgbClr val="12375A"/>
                </a:solidFill>
                <a:latin typeface="Rubik" pitchFamily="2" charset="-79"/>
                <a:ea typeface="Colby StBlk" pitchFamily="2" charset="77"/>
                <a:cs typeface="Rubik" pitchFamily="2" charset="-79"/>
              </a:rPr>
              <a:t> and how to </a:t>
            </a:r>
            <a:r>
              <a:rPr lang="en-GB" sz="2400" dirty="0">
                <a:solidFill>
                  <a:schemeClr val="bg1"/>
                </a:solidFill>
                <a:latin typeface="Rubik" pitchFamily="2" charset="-79"/>
                <a:ea typeface="Colby StBlk" pitchFamily="2" charset="77"/>
                <a:cs typeface="Rubik" pitchFamily="2" charset="-79"/>
              </a:rPr>
              <a:t>play fairly</a:t>
            </a:r>
            <a:r>
              <a:rPr lang="en-GB" sz="2400" dirty="0">
                <a:solidFill>
                  <a:srgbClr val="12375A"/>
                </a:solidFill>
                <a:latin typeface="Rubik" pitchFamily="2" charset="-79"/>
                <a:ea typeface="Colby StBlk" pitchFamily="2" charset="77"/>
                <a:cs typeface="Rubik" pitchFamily="2" charset="-79"/>
              </a:rPr>
              <a:t>.</a:t>
            </a:r>
          </a:p>
        </p:txBody>
      </p:sp>
      <p:sp>
        <p:nvSpPr>
          <p:cNvPr id="5" name="Rectangle 4"/>
          <p:cNvSpPr/>
          <p:nvPr/>
        </p:nvSpPr>
        <p:spPr>
          <a:xfrm>
            <a:off x="228600" y="1685268"/>
            <a:ext cx="4089400" cy="1569660"/>
          </a:xfrm>
          <a:prstGeom prst="rect">
            <a:avLst/>
          </a:prstGeom>
        </p:spPr>
        <p:txBody>
          <a:bodyPr wrap="square">
            <a:spAutoFit/>
          </a:bodyPr>
          <a:lstStyle/>
          <a:p>
            <a:pPr algn="ctr"/>
            <a:r>
              <a:rPr lang="en-GB" sz="2400" b="1" dirty="0">
                <a:solidFill>
                  <a:srgbClr val="12375A"/>
                </a:solidFill>
                <a:latin typeface="Colby StBlk" pitchFamily="2" charset="77"/>
                <a:ea typeface="Colby StBlk" pitchFamily="2" charset="77"/>
              </a:rPr>
              <a:t>This gift provides uniforms and training kits for young rugby players in Colombia</a:t>
            </a:r>
            <a:r>
              <a:rPr lang="en-GB" sz="2000" b="1" dirty="0">
                <a:solidFill>
                  <a:srgbClr val="12375A"/>
                </a:solidFill>
                <a:latin typeface="Colby StBlk" pitchFamily="2" charset="77"/>
                <a:ea typeface="Colby StBlk" pitchFamily="2" charset="77"/>
              </a:rPr>
              <a:t>.</a:t>
            </a:r>
          </a:p>
        </p:txBody>
      </p:sp>
      <p:pic>
        <p:nvPicPr>
          <p:cNvPr id="9" name="Picture 8"/>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737103" y="1808476"/>
            <a:ext cx="3898287" cy="4643121"/>
          </a:xfrm>
          <a:prstGeom prst="rect">
            <a:avLst/>
          </a:prstGeom>
        </p:spPr>
      </p:pic>
    </p:spTree>
    <p:extLst>
      <p:ext uri="{BB962C8B-B14F-4D97-AF65-F5344CB8AC3E}">
        <p14:creationId xmlns:p14="http://schemas.microsoft.com/office/powerpoint/2010/main" val="578501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7C7D8E4-80F8-6F4D-95C6-A0CCE9EF42FC}"/>
              </a:ext>
            </a:extLst>
          </p:cNvPr>
          <p:cNvPicPr>
            <a:picLocks noChangeAspect="1"/>
          </p:cNvPicPr>
          <p:nvPr/>
        </p:nvPicPr>
        <p:blipFill>
          <a:blip r:embed="rId3"/>
          <a:stretch>
            <a:fillRect/>
          </a:stretch>
        </p:blipFill>
        <p:spPr>
          <a:xfrm>
            <a:off x="4201441" y="1597269"/>
            <a:ext cx="4497201" cy="3378785"/>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598713"/>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Rugby for Peace £15</a:t>
            </a:r>
          </a:p>
        </p:txBody>
      </p:sp>
      <p:sp>
        <p:nvSpPr>
          <p:cNvPr id="8" name="TextBox 7">
            <a:extLst>
              <a:ext uri="{FF2B5EF4-FFF2-40B4-BE49-F238E27FC236}">
                <a16:creationId xmlns:a16="http://schemas.microsoft.com/office/drawing/2014/main" id="{1CDB2F2F-2017-B44C-A23F-AEF7C1EA7B5F}"/>
              </a:ext>
            </a:extLst>
          </p:cNvPr>
          <p:cNvSpPr txBox="1"/>
          <p:nvPr/>
        </p:nvSpPr>
        <p:spPr>
          <a:xfrm>
            <a:off x="4353184" y="1893972"/>
            <a:ext cx="4193713" cy="2785378"/>
          </a:xfrm>
          <a:prstGeom prst="rect">
            <a:avLst/>
          </a:prstGeom>
          <a:noFill/>
        </p:spPr>
        <p:txBody>
          <a:bodyPr wrap="square" rtlCol="0">
            <a:spAutoFit/>
          </a:bodyPr>
          <a:lstStyle/>
          <a:p>
            <a:pPr algn="ctr"/>
            <a:r>
              <a:rPr lang="en-GB" sz="2500" b="1" dirty="0" err="1">
                <a:solidFill>
                  <a:srgbClr val="12375A"/>
                </a:solidFill>
                <a:latin typeface="Colby StBlk" pitchFamily="2" charset="77"/>
                <a:ea typeface="Colby StBlk" pitchFamily="2" charset="77"/>
              </a:rPr>
              <a:t>Jhonathan</a:t>
            </a:r>
            <a:r>
              <a:rPr lang="en-GB" sz="2500" b="1" dirty="0">
                <a:solidFill>
                  <a:srgbClr val="12375A"/>
                </a:solidFill>
                <a:latin typeface="Colby StBlk" pitchFamily="2" charset="77"/>
                <a:ea typeface="Colby StBlk" pitchFamily="2" charset="77"/>
              </a:rPr>
              <a:t> and his teammates have had a difficult start in life. </a:t>
            </a:r>
          </a:p>
          <a:p>
            <a:pPr algn="ctr"/>
            <a:endParaRPr lang="en-GB" sz="2500" b="1" dirty="0">
              <a:solidFill>
                <a:srgbClr val="12375A"/>
              </a:solidFill>
              <a:latin typeface="Colby StBlk" pitchFamily="2" charset="77"/>
              <a:ea typeface="Colby StBlk" pitchFamily="2" charset="77"/>
            </a:endParaRPr>
          </a:p>
          <a:p>
            <a:pPr algn="ctr"/>
            <a:r>
              <a:rPr lang="en-GB" sz="2500" b="1" dirty="0">
                <a:solidFill>
                  <a:srgbClr val="12375A"/>
                </a:solidFill>
                <a:latin typeface="Colby StBlk" pitchFamily="2" charset="77"/>
                <a:ea typeface="Colby StBlk" pitchFamily="2" charset="77"/>
              </a:rPr>
              <a:t>But, things are starting to change, one pass at a time.</a:t>
            </a:r>
          </a:p>
        </p:txBody>
      </p:sp>
      <p:sp>
        <p:nvSpPr>
          <p:cNvPr id="11" name="Rectangle 10"/>
          <p:cNvSpPr/>
          <p:nvPr/>
        </p:nvSpPr>
        <p:spPr>
          <a:xfrm>
            <a:off x="4353184" y="5316862"/>
            <a:ext cx="4657514" cy="1200329"/>
          </a:xfrm>
          <a:prstGeom prst="rect">
            <a:avLst/>
          </a:prstGeom>
        </p:spPr>
        <p:txBody>
          <a:bodyPr wrap="square">
            <a:spAutoFit/>
          </a:bodyPr>
          <a:lstStyle/>
          <a:p>
            <a:r>
              <a:rPr lang="en-GB" dirty="0">
                <a:solidFill>
                  <a:srgbClr val="3A5382"/>
                </a:solidFill>
                <a:latin typeface="Rubik" pitchFamily="2" charset="-79"/>
                <a:ea typeface="Colby StBlk" pitchFamily="2" charset="77"/>
                <a:cs typeface="Rubik" pitchFamily="2" charset="-79"/>
              </a:rPr>
              <a:t>“In sport, as in life, competing for the result is important but playing well and fairly is even more important.” </a:t>
            </a:r>
          </a:p>
          <a:p>
            <a:r>
              <a:rPr lang="en-GB" dirty="0">
                <a:solidFill>
                  <a:srgbClr val="3A5382"/>
                </a:solidFill>
                <a:latin typeface="Rubik" pitchFamily="2" charset="-79"/>
                <a:ea typeface="Colby StBlk" pitchFamily="2" charset="77"/>
                <a:cs typeface="Rubik" pitchFamily="2" charset="-79"/>
              </a:rPr>
              <a:t>- Pope Francis</a:t>
            </a:r>
          </a:p>
        </p:txBody>
      </p:sp>
      <p:pic>
        <p:nvPicPr>
          <p:cNvPr id="5" name="Picture 4" descr="A person holding a football ball&#10;&#10;Description automatically generated with medium confidence">
            <a:extLst>
              <a:ext uri="{FF2B5EF4-FFF2-40B4-BE49-F238E27FC236}">
                <a16:creationId xmlns:a16="http://schemas.microsoft.com/office/drawing/2014/main" id="{8055849C-186A-1F92-B7A2-B19D16773B17}"/>
              </a:ext>
            </a:extLst>
          </p:cNvPr>
          <p:cNvPicPr>
            <a:picLocks noChangeAspect="1"/>
          </p:cNvPicPr>
          <p:nvPr/>
        </p:nvPicPr>
        <p:blipFill rotWithShape="1">
          <a:blip r:embed="rId6"/>
          <a:srcRect t="7946"/>
          <a:stretch/>
        </p:blipFill>
        <p:spPr>
          <a:xfrm>
            <a:off x="353578" y="1705257"/>
            <a:ext cx="3495429" cy="4814755"/>
          </a:xfrm>
          <a:prstGeom prst="rect">
            <a:avLst/>
          </a:prstGeom>
        </p:spPr>
      </p:pic>
    </p:spTree>
    <p:extLst>
      <p:ext uri="{BB962C8B-B14F-4D97-AF65-F5344CB8AC3E}">
        <p14:creationId xmlns:p14="http://schemas.microsoft.com/office/powerpoint/2010/main" val="2687545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2A66447-CB23-4506-AE85-99CC2A44896A}"/>
              </a:ext>
            </a:extLst>
          </p:cNvPr>
          <p:cNvPicPr>
            <a:picLocks noChangeAspect="1"/>
          </p:cNvPicPr>
          <p:nvPr/>
        </p:nvPicPr>
        <p:blipFill>
          <a:blip r:embed="rId3"/>
          <a:srcRect/>
          <a:stretch/>
        </p:blipFill>
        <p:spPr>
          <a:xfrm>
            <a:off x="4521752" y="1640114"/>
            <a:ext cx="4299182" cy="4806252"/>
          </a:xfrm>
          <a:prstGeom prst="rect">
            <a:avLst/>
          </a:prstGeom>
        </p:spPr>
      </p:pic>
      <p:pic>
        <p:nvPicPr>
          <p:cNvPr id="9" name="Picture 8"/>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865290">
            <a:off x="6730589" y="2291918"/>
            <a:ext cx="1624543" cy="3007155"/>
          </a:xfrm>
          <a:prstGeom prst="rect">
            <a:avLst/>
          </a:prstGeom>
          <a:effectLst>
            <a:outerShdw blurRad="50800" dist="38100" dir="2700000" algn="tl" rotWithShape="0">
              <a:prstClr val="black">
                <a:alpha val="40000"/>
              </a:prstClr>
            </a:outerShdw>
          </a:effectLst>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225228"/>
            <a:ext cx="5575300" cy="923330"/>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Real Gift of seeds £4</a:t>
            </a:r>
          </a:p>
          <a:p>
            <a:r>
              <a:rPr lang="en-GB" sz="2700" b="1" dirty="0">
                <a:solidFill>
                  <a:srgbClr val="12375A"/>
                </a:solidFill>
                <a:latin typeface="Colby StBlk" pitchFamily="2" charset="77"/>
                <a:ea typeface="Colby StBlk" pitchFamily="2" charset="77"/>
              </a:rPr>
              <a:t>Real Gift of an eco stove £6</a:t>
            </a:r>
          </a:p>
        </p:txBody>
      </p:sp>
      <p:sp>
        <p:nvSpPr>
          <p:cNvPr id="11" name="TextBox 10">
            <a:extLst>
              <a:ext uri="{FF2B5EF4-FFF2-40B4-BE49-F238E27FC236}">
                <a16:creationId xmlns:a16="http://schemas.microsoft.com/office/drawing/2014/main" id="{1CDB2F2F-2017-B44C-A23F-AEF7C1EA7B5F}"/>
              </a:ext>
            </a:extLst>
          </p:cNvPr>
          <p:cNvSpPr txBox="1"/>
          <p:nvPr/>
        </p:nvSpPr>
        <p:spPr>
          <a:xfrm>
            <a:off x="222261" y="1981200"/>
            <a:ext cx="3964299" cy="2769989"/>
          </a:xfrm>
          <a:prstGeom prst="rect">
            <a:avLst/>
          </a:prstGeom>
          <a:noFill/>
        </p:spPr>
        <p:txBody>
          <a:bodyPr wrap="square" rtlCol="0">
            <a:spAutoFit/>
          </a:bodyPr>
          <a:lstStyle/>
          <a:p>
            <a:pPr algn="ctr"/>
            <a:r>
              <a:rPr lang="en-GB" sz="3200" b="1" dirty="0">
                <a:solidFill>
                  <a:srgbClr val="A1CA5E"/>
                </a:solidFill>
                <a:latin typeface="Colby StBlk" pitchFamily="2" charset="77"/>
                <a:ea typeface="Colby StBlk" pitchFamily="2" charset="77"/>
              </a:rPr>
              <a:t>Bookmarks would make great stocking fillers this Christmas!</a:t>
            </a:r>
          </a:p>
          <a:p>
            <a:endParaRPr lang="en-GB" sz="1400" b="1" dirty="0">
              <a:solidFill>
                <a:srgbClr val="12375A"/>
              </a:solidFill>
              <a:latin typeface="Colby StBlk" pitchFamily="2" charset="77"/>
              <a:ea typeface="Colby StBlk" pitchFamily="2" charset="77"/>
            </a:endParaRPr>
          </a:p>
        </p:txBody>
      </p:sp>
      <p:pic>
        <p:nvPicPr>
          <p:cNvPr id="8" name="Picture 7"/>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rot="20121556">
            <a:off x="4584433" y="2095839"/>
            <a:ext cx="2049612" cy="4008410"/>
          </a:xfrm>
          <a:prstGeom prst="rect">
            <a:avLst/>
          </a:prstGeom>
          <a:effectLst>
            <a:outerShdw blurRad="50800" dist="38100" dir="2700000" algn="tl" rotWithShape="0">
              <a:prstClr val="black">
                <a:alpha val="40000"/>
              </a:prstClr>
            </a:outerShdw>
          </a:effectLst>
        </p:spPr>
      </p:pic>
      <p:pic>
        <p:nvPicPr>
          <p:cNvPr id="19" name="Picture 18"/>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228600" y="4876800"/>
            <a:ext cx="1811783" cy="1732435"/>
          </a:xfrm>
          <a:prstGeom prst="rect">
            <a:avLst/>
          </a:prstGeom>
        </p:spPr>
      </p:pic>
    </p:spTree>
    <p:extLst>
      <p:ext uri="{BB962C8B-B14F-4D97-AF65-F5344CB8AC3E}">
        <p14:creationId xmlns:p14="http://schemas.microsoft.com/office/powerpoint/2010/main" val="3342807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2A66447-CB23-4506-AE85-99CC2A44896A}"/>
              </a:ext>
            </a:extLst>
          </p:cNvPr>
          <p:cNvPicPr>
            <a:picLocks noChangeAspect="1"/>
          </p:cNvPicPr>
          <p:nvPr/>
        </p:nvPicPr>
        <p:blipFill>
          <a:blip r:embed="rId3"/>
          <a:srcRect/>
          <a:stretch/>
        </p:blipFill>
        <p:spPr>
          <a:xfrm>
            <a:off x="4628399" y="1592936"/>
            <a:ext cx="4118203" cy="4874986"/>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4" name="TextBox 3">
            <a:extLst>
              <a:ext uri="{FF2B5EF4-FFF2-40B4-BE49-F238E27FC236}">
                <a16:creationId xmlns:a16="http://schemas.microsoft.com/office/drawing/2014/main" id="{A943A2E8-02E8-A046-81E2-E279D6501BDF}"/>
              </a:ext>
            </a:extLst>
          </p:cNvPr>
          <p:cNvSpPr txBox="1"/>
          <p:nvPr/>
        </p:nvSpPr>
        <p:spPr>
          <a:xfrm>
            <a:off x="228600" y="504540"/>
            <a:ext cx="4299857" cy="507831"/>
          </a:xfrm>
          <a:prstGeom prst="rect">
            <a:avLst/>
          </a:prstGeom>
          <a:noFill/>
        </p:spPr>
        <p:txBody>
          <a:bodyPr wrap="square" rtlCol="0">
            <a:spAutoFit/>
          </a:bodyPr>
          <a:lstStyle/>
          <a:p>
            <a:r>
              <a:rPr lang="en-GB" sz="2700" b="1">
                <a:solidFill>
                  <a:srgbClr val="12375A"/>
                </a:solidFill>
                <a:latin typeface="Colby StBlk" pitchFamily="2" charset="77"/>
                <a:ea typeface="Colby StBlk" pitchFamily="2" charset="77"/>
              </a:rPr>
              <a:t>Real Gifts</a:t>
            </a:r>
          </a:p>
        </p:txBody>
      </p:sp>
      <p:sp>
        <p:nvSpPr>
          <p:cNvPr id="11" name="TextBox 10">
            <a:extLst>
              <a:ext uri="{FF2B5EF4-FFF2-40B4-BE49-F238E27FC236}">
                <a16:creationId xmlns:a16="http://schemas.microsoft.com/office/drawing/2014/main" id="{1CDB2F2F-2017-B44C-A23F-AEF7C1EA7B5F}"/>
              </a:ext>
            </a:extLst>
          </p:cNvPr>
          <p:cNvSpPr txBox="1"/>
          <p:nvPr/>
        </p:nvSpPr>
        <p:spPr>
          <a:xfrm>
            <a:off x="284077" y="1640114"/>
            <a:ext cx="4150759" cy="1554272"/>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Make a donation in someone's name this Christmas.</a:t>
            </a:r>
          </a:p>
          <a:p>
            <a:endParaRPr lang="en-GB" sz="1400" b="1" dirty="0">
              <a:solidFill>
                <a:srgbClr val="12375A"/>
              </a:solidFill>
              <a:latin typeface="Colby StBlk" pitchFamily="2" charset="77"/>
              <a:ea typeface="Colby StBlk" pitchFamily="2" charset="77"/>
            </a:endParaRPr>
          </a:p>
        </p:txBody>
      </p:sp>
      <p:pic>
        <p:nvPicPr>
          <p:cNvPr id="13" name="Picture 12">
            <a:extLst>
              <a:ext uri="{FF2B5EF4-FFF2-40B4-BE49-F238E27FC236}">
                <a16:creationId xmlns:a16="http://schemas.microsoft.com/office/drawing/2014/main" id="{E7FEDEF8-9C30-4CFD-AFFA-9B5BD6688C4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38772" y="4707396"/>
            <a:ext cx="1617811" cy="1610563"/>
          </a:xfrm>
          <a:prstGeom prst="rect">
            <a:avLst/>
          </a:prstGeom>
        </p:spPr>
      </p:pic>
      <p:sp>
        <p:nvSpPr>
          <p:cNvPr id="5" name="Rectangle 4"/>
          <p:cNvSpPr/>
          <p:nvPr/>
        </p:nvSpPr>
        <p:spPr>
          <a:xfrm>
            <a:off x="711200" y="3644382"/>
            <a:ext cx="1003300" cy="923330"/>
          </a:xfrm>
          <a:prstGeom prst="rect">
            <a:avLst/>
          </a:prstGeom>
        </p:spPr>
        <p:txBody>
          <a:bodyPr wrap="square">
            <a:spAutoFit/>
          </a:bodyPr>
          <a:lstStyle/>
          <a:p>
            <a:r>
              <a:rPr lang="en-GB" sz="5400" b="1">
                <a:solidFill>
                  <a:schemeClr val="bg1"/>
                </a:solidFill>
                <a:latin typeface="Colby StBlk" pitchFamily="2" charset="77"/>
                <a:ea typeface="Colby StBlk" pitchFamily="2" charset="77"/>
              </a:rPr>
              <a:t>£1</a:t>
            </a:r>
          </a:p>
        </p:txBody>
      </p:sp>
      <p:pic>
        <p:nvPicPr>
          <p:cNvPr id="14" name="Picture 13">
            <a:extLst>
              <a:ext uri="{FF2B5EF4-FFF2-40B4-BE49-F238E27FC236}">
                <a16:creationId xmlns:a16="http://schemas.microsoft.com/office/drawing/2014/main" id="{E7FEDEF8-9C30-4CFD-AFFA-9B5BD6688C4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2853" y="2839100"/>
            <a:ext cx="1617811" cy="1610563"/>
          </a:xfrm>
          <a:prstGeom prst="rect">
            <a:avLst/>
          </a:prstGeom>
        </p:spPr>
      </p:pic>
      <p:sp>
        <p:nvSpPr>
          <p:cNvPr id="15" name="Rectangle 14"/>
          <p:cNvSpPr/>
          <p:nvPr/>
        </p:nvSpPr>
        <p:spPr>
          <a:xfrm>
            <a:off x="2946028" y="3054482"/>
            <a:ext cx="1003300" cy="923330"/>
          </a:xfrm>
          <a:prstGeom prst="rect">
            <a:avLst/>
          </a:prstGeom>
        </p:spPr>
        <p:txBody>
          <a:bodyPr wrap="square">
            <a:spAutoFit/>
          </a:bodyPr>
          <a:lstStyle/>
          <a:p>
            <a:r>
              <a:rPr lang="en-GB" sz="5400" b="1">
                <a:solidFill>
                  <a:schemeClr val="bg1"/>
                </a:solidFill>
                <a:latin typeface="Colby StBlk" pitchFamily="2" charset="77"/>
                <a:ea typeface="Colby StBlk" pitchFamily="2" charset="77"/>
              </a:rPr>
              <a:t>£2</a:t>
            </a:r>
          </a:p>
        </p:txBody>
      </p:sp>
      <p:pic>
        <p:nvPicPr>
          <p:cNvPr id="16" name="Picture 15">
            <a:extLst>
              <a:ext uri="{FF2B5EF4-FFF2-40B4-BE49-F238E27FC236}">
                <a16:creationId xmlns:a16="http://schemas.microsoft.com/office/drawing/2014/main" id="{E7FEDEF8-9C30-4CFD-AFFA-9B5BD6688C4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0425" y="3581400"/>
            <a:ext cx="1617811" cy="1610563"/>
          </a:xfrm>
          <a:prstGeom prst="rect">
            <a:avLst/>
          </a:prstGeom>
        </p:spPr>
      </p:pic>
      <p:sp>
        <p:nvSpPr>
          <p:cNvPr id="17" name="Rectangle 16"/>
          <p:cNvSpPr/>
          <p:nvPr/>
        </p:nvSpPr>
        <p:spPr>
          <a:xfrm>
            <a:off x="903554" y="3770848"/>
            <a:ext cx="1003300" cy="923330"/>
          </a:xfrm>
          <a:prstGeom prst="rect">
            <a:avLst/>
          </a:prstGeom>
        </p:spPr>
        <p:txBody>
          <a:bodyPr wrap="square">
            <a:spAutoFit/>
          </a:bodyPr>
          <a:lstStyle/>
          <a:p>
            <a:r>
              <a:rPr lang="en-GB" sz="5400" b="1">
                <a:solidFill>
                  <a:schemeClr val="bg1"/>
                </a:solidFill>
                <a:latin typeface="Colby StBlk" pitchFamily="2" charset="77"/>
                <a:ea typeface="Colby StBlk" pitchFamily="2" charset="77"/>
              </a:rPr>
              <a:t>£1</a:t>
            </a:r>
          </a:p>
        </p:txBody>
      </p:sp>
      <p:sp>
        <p:nvSpPr>
          <p:cNvPr id="18" name="Rectangle 17"/>
          <p:cNvSpPr/>
          <p:nvPr/>
        </p:nvSpPr>
        <p:spPr>
          <a:xfrm>
            <a:off x="2909342" y="4902157"/>
            <a:ext cx="1003300" cy="923330"/>
          </a:xfrm>
          <a:prstGeom prst="rect">
            <a:avLst/>
          </a:prstGeom>
        </p:spPr>
        <p:txBody>
          <a:bodyPr wrap="square">
            <a:spAutoFit/>
          </a:bodyPr>
          <a:lstStyle/>
          <a:p>
            <a:r>
              <a:rPr lang="en-GB" sz="5400" b="1" dirty="0">
                <a:solidFill>
                  <a:schemeClr val="bg1"/>
                </a:solidFill>
                <a:latin typeface="Colby StBlk" pitchFamily="2" charset="77"/>
                <a:ea typeface="Colby StBlk" pitchFamily="2" charset="77"/>
              </a:rPr>
              <a:t>£5</a:t>
            </a:r>
          </a:p>
        </p:txBody>
      </p:sp>
      <p:pic>
        <p:nvPicPr>
          <p:cNvPr id="6" name="Picture 5"/>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994118" y="1941807"/>
            <a:ext cx="3425256" cy="4185307"/>
          </a:xfrm>
          <a:prstGeom prst="rect">
            <a:avLst/>
          </a:prstGeom>
        </p:spPr>
      </p:pic>
    </p:spTree>
    <p:extLst>
      <p:ext uri="{BB962C8B-B14F-4D97-AF65-F5344CB8AC3E}">
        <p14:creationId xmlns:p14="http://schemas.microsoft.com/office/powerpoint/2010/main" val="126401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4227" r="3105" b="10419"/>
          <a:stretch/>
        </p:blipFill>
        <p:spPr>
          <a:xfrm>
            <a:off x="4186148" y="1956815"/>
            <a:ext cx="4402159" cy="2844800"/>
          </a:xfrm>
          <a:prstGeom prst="rect">
            <a:avLst/>
          </a:prstGeom>
        </p:spPr>
      </p:pic>
      <p:pic>
        <p:nvPicPr>
          <p:cNvPr id="6" name="Picture 5">
            <a:extLst>
              <a:ext uri="{FF2B5EF4-FFF2-40B4-BE49-F238E27FC236}">
                <a16:creationId xmlns:a16="http://schemas.microsoft.com/office/drawing/2014/main" id="{910C37C0-2F69-D68A-D3CC-E85B6CFBE45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63955" y="4542950"/>
            <a:ext cx="2069295" cy="2060025"/>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8" name="TextBox 7">
            <a:extLst>
              <a:ext uri="{FF2B5EF4-FFF2-40B4-BE49-F238E27FC236}">
                <a16:creationId xmlns:a16="http://schemas.microsoft.com/office/drawing/2014/main" id="{1CDB2F2F-2017-B44C-A23F-AEF7C1EA7B5F}"/>
              </a:ext>
            </a:extLst>
          </p:cNvPr>
          <p:cNvSpPr txBox="1"/>
          <p:nvPr/>
        </p:nvSpPr>
        <p:spPr>
          <a:xfrm>
            <a:off x="312644" y="4074911"/>
            <a:ext cx="3318955" cy="2169825"/>
          </a:xfrm>
          <a:prstGeom prst="rect">
            <a:avLst/>
          </a:prstGeom>
          <a:noFill/>
        </p:spPr>
        <p:txBody>
          <a:bodyPr wrap="square" rtlCol="0">
            <a:spAutoFit/>
          </a:bodyPr>
          <a:lstStyle/>
          <a:p>
            <a:r>
              <a:rPr lang="en-GB" sz="2700" b="1" dirty="0">
                <a:solidFill>
                  <a:srgbClr val="A1CA5E"/>
                </a:solidFill>
                <a:latin typeface="Colby StBlk" pitchFamily="2" charset="77"/>
                <a:ea typeface="Colby StBlk" pitchFamily="2" charset="77"/>
              </a:rPr>
              <a:t>Sell Real Gifts, raise money for SCIAF and make a real difference in the world. </a:t>
            </a:r>
            <a:endParaRPr lang="en-GB" sz="1400" b="1" dirty="0">
              <a:solidFill>
                <a:srgbClr val="A1CA5E"/>
              </a:solidFill>
              <a:latin typeface="Colby StBlk" pitchFamily="2" charset="77"/>
              <a:ea typeface="Colby StBlk" pitchFamily="2" charset="77"/>
            </a:endParaRPr>
          </a:p>
        </p:txBody>
      </p:sp>
      <p:sp>
        <p:nvSpPr>
          <p:cNvPr id="13" name="TextBox 12">
            <a:extLst>
              <a:ext uri="{FF2B5EF4-FFF2-40B4-BE49-F238E27FC236}">
                <a16:creationId xmlns:a16="http://schemas.microsoft.com/office/drawing/2014/main" id="{D28B35E1-F1B9-BB4B-9BA2-486D7ABAAAD2}"/>
              </a:ext>
            </a:extLst>
          </p:cNvPr>
          <p:cNvSpPr txBox="1"/>
          <p:nvPr/>
        </p:nvSpPr>
        <p:spPr>
          <a:xfrm>
            <a:off x="228600" y="609599"/>
            <a:ext cx="4299857" cy="507831"/>
          </a:xfrm>
          <a:prstGeom prst="rect">
            <a:avLst/>
          </a:prstGeom>
          <a:noFill/>
        </p:spPr>
        <p:txBody>
          <a:bodyPr wrap="square" rtlCol="0">
            <a:spAutoFit/>
          </a:bodyPr>
          <a:lstStyle/>
          <a:p>
            <a:r>
              <a:rPr lang="en-GB" sz="2700" b="1" dirty="0">
                <a:solidFill>
                  <a:srgbClr val="12375A"/>
                </a:solidFill>
                <a:latin typeface="Colby StBlk" pitchFamily="2" charset="77"/>
                <a:ea typeface="Colby StBlk" pitchFamily="2" charset="77"/>
              </a:rPr>
              <a:t>Sell Real Gifts</a:t>
            </a:r>
          </a:p>
        </p:txBody>
      </p:sp>
      <p:sp>
        <p:nvSpPr>
          <p:cNvPr id="9" name="TextBox 8">
            <a:extLst>
              <a:ext uri="{FF2B5EF4-FFF2-40B4-BE49-F238E27FC236}">
                <a16:creationId xmlns:a16="http://schemas.microsoft.com/office/drawing/2014/main" id="{C9BCEB25-F0DF-EC49-8007-55C151FBA28E}"/>
              </a:ext>
            </a:extLst>
          </p:cNvPr>
          <p:cNvSpPr txBox="1"/>
          <p:nvPr/>
        </p:nvSpPr>
        <p:spPr>
          <a:xfrm rot="832141">
            <a:off x="6127879" y="4909217"/>
            <a:ext cx="2388186" cy="1200329"/>
          </a:xfrm>
          <a:prstGeom prst="rect">
            <a:avLst/>
          </a:prstGeom>
          <a:noFill/>
        </p:spPr>
        <p:txBody>
          <a:bodyPr wrap="square" rtlCol="0">
            <a:spAutoFit/>
          </a:bodyPr>
          <a:lstStyle/>
          <a:p>
            <a:pPr algn="ctr"/>
            <a:r>
              <a:rPr lang="en-GB" sz="2400" b="1" dirty="0">
                <a:solidFill>
                  <a:srgbClr val="12375A"/>
                </a:solidFill>
                <a:latin typeface="Colby StBlk" pitchFamily="2" charset="77"/>
                <a:ea typeface="Colby StBlk" pitchFamily="2" charset="77"/>
                <a:cs typeface="Rubik" pitchFamily="2" charset="-79"/>
              </a:rPr>
              <a:t>Get </a:t>
            </a:r>
          </a:p>
          <a:p>
            <a:pPr algn="ctr"/>
            <a:r>
              <a:rPr lang="en-GB" sz="2400" b="1" dirty="0">
                <a:solidFill>
                  <a:srgbClr val="12375A"/>
                </a:solidFill>
                <a:latin typeface="Colby StBlk" pitchFamily="2" charset="77"/>
                <a:ea typeface="Colby StBlk" pitchFamily="2" charset="77"/>
                <a:cs typeface="Rubik" pitchFamily="2" charset="-79"/>
              </a:rPr>
              <a:t>involved today!</a:t>
            </a:r>
          </a:p>
        </p:txBody>
      </p:sp>
      <p:sp>
        <p:nvSpPr>
          <p:cNvPr id="4" name="Rectangle 3"/>
          <p:cNvSpPr/>
          <p:nvPr/>
        </p:nvSpPr>
        <p:spPr>
          <a:xfrm>
            <a:off x="312644" y="1787734"/>
            <a:ext cx="3660924" cy="2169825"/>
          </a:xfrm>
          <a:prstGeom prst="rect">
            <a:avLst/>
          </a:prstGeom>
        </p:spPr>
        <p:txBody>
          <a:bodyPr wrap="square">
            <a:spAutoFit/>
          </a:bodyPr>
          <a:lstStyle/>
          <a:p>
            <a:r>
              <a:rPr lang="en-GB" sz="2700" b="1" dirty="0">
                <a:solidFill>
                  <a:srgbClr val="12375A"/>
                </a:solidFill>
                <a:latin typeface="Colby StBlk" pitchFamily="2" charset="77"/>
                <a:ea typeface="Colby StBlk" pitchFamily="2" charset="77"/>
              </a:rPr>
              <a:t>Our Sale or Return packs help you to set up a stall in your  school or parish.</a:t>
            </a:r>
          </a:p>
        </p:txBody>
      </p:sp>
    </p:spTree>
    <p:extLst>
      <p:ext uri="{BB962C8B-B14F-4D97-AF65-F5344CB8AC3E}">
        <p14:creationId xmlns:p14="http://schemas.microsoft.com/office/powerpoint/2010/main" val="19263299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8" name="TextBox 7">
            <a:extLst>
              <a:ext uri="{FF2B5EF4-FFF2-40B4-BE49-F238E27FC236}">
                <a16:creationId xmlns:a16="http://schemas.microsoft.com/office/drawing/2014/main" id="{1CDB2F2F-2017-B44C-A23F-AEF7C1EA7B5F}"/>
              </a:ext>
            </a:extLst>
          </p:cNvPr>
          <p:cNvSpPr txBox="1"/>
          <p:nvPr/>
        </p:nvSpPr>
        <p:spPr>
          <a:xfrm>
            <a:off x="233293" y="3775050"/>
            <a:ext cx="4128534" cy="1077218"/>
          </a:xfrm>
          <a:prstGeom prst="rect">
            <a:avLst/>
          </a:prstGeom>
          <a:noFill/>
        </p:spPr>
        <p:txBody>
          <a:bodyPr wrap="square" rtlCol="0">
            <a:spAutoFit/>
          </a:bodyPr>
          <a:lstStyle/>
          <a:p>
            <a:r>
              <a:rPr lang="en-GB" sz="1600" dirty="0">
                <a:solidFill>
                  <a:srgbClr val="12375A"/>
                </a:solidFill>
                <a:latin typeface="Rubik" pitchFamily="2" charset="-79"/>
                <a:ea typeface="Colby StBlk" pitchFamily="2" charset="77"/>
                <a:cs typeface="Rubik" pitchFamily="2" charset="-79"/>
              </a:rPr>
              <a:t>There are so many ways to get involved with our work, and reach out with love and compassion to those who are less fortunate than ourselves.</a:t>
            </a:r>
          </a:p>
        </p:txBody>
      </p:sp>
      <p:pic>
        <p:nvPicPr>
          <p:cNvPr id="4" name="Picture 3">
            <a:extLst>
              <a:ext uri="{FF2B5EF4-FFF2-40B4-BE49-F238E27FC236}">
                <a16:creationId xmlns:a16="http://schemas.microsoft.com/office/drawing/2014/main" id="{2BC4CCBF-8B8B-9C46-BE16-1E22E9C731A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1356" y="1997911"/>
            <a:ext cx="4078973" cy="1573952"/>
          </a:xfrm>
          <a:prstGeom prst="rect">
            <a:avLst/>
          </a:prstGeom>
        </p:spPr>
      </p:pic>
      <p:pic>
        <p:nvPicPr>
          <p:cNvPr id="6" name="Picture 5">
            <a:extLst>
              <a:ext uri="{FF2B5EF4-FFF2-40B4-BE49-F238E27FC236}">
                <a16:creationId xmlns:a16="http://schemas.microsoft.com/office/drawing/2014/main" id="{BEE6E306-C809-6A4F-83A7-C1426A8DCAE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05465" y="1337911"/>
            <a:ext cx="4094155" cy="5452712"/>
          </a:xfrm>
          <a:prstGeom prst="rect">
            <a:avLst/>
          </a:prstGeom>
        </p:spPr>
      </p:pic>
      <p:pic>
        <p:nvPicPr>
          <p:cNvPr id="11" name="Picture 10">
            <a:extLst>
              <a:ext uri="{FF2B5EF4-FFF2-40B4-BE49-F238E27FC236}">
                <a16:creationId xmlns:a16="http://schemas.microsoft.com/office/drawing/2014/main" id="{05A72D40-94B0-3D47-A93F-CD54E641251D}"/>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309592" y="5313144"/>
            <a:ext cx="3579655" cy="819432"/>
          </a:xfrm>
          <a:prstGeom prst="rect">
            <a:avLst/>
          </a:prstGeom>
        </p:spPr>
      </p:pic>
      <p:sp>
        <p:nvSpPr>
          <p:cNvPr id="12" name="TextBox 11">
            <a:extLst>
              <a:ext uri="{FF2B5EF4-FFF2-40B4-BE49-F238E27FC236}">
                <a16:creationId xmlns:a16="http://schemas.microsoft.com/office/drawing/2014/main" id="{C9BCEB25-F0DF-EC49-8007-55C151FBA28E}"/>
              </a:ext>
            </a:extLst>
          </p:cNvPr>
          <p:cNvSpPr txBox="1"/>
          <p:nvPr/>
        </p:nvSpPr>
        <p:spPr>
          <a:xfrm>
            <a:off x="406700" y="5430472"/>
            <a:ext cx="3080084" cy="584775"/>
          </a:xfrm>
          <a:prstGeom prst="rect">
            <a:avLst/>
          </a:prstGeom>
          <a:noFill/>
        </p:spPr>
        <p:txBody>
          <a:bodyPr wrap="square" rtlCol="0">
            <a:spAutoFit/>
          </a:bodyPr>
          <a:lstStyle/>
          <a:p>
            <a:r>
              <a:rPr lang="en-GB" sz="1600" b="1" dirty="0">
                <a:solidFill>
                  <a:srgbClr val="12375A"/>
                </a:solidFill>
                <a:latin typeface="Rubik" pitchFamily="2" charset="-79"/>
                <a:ea typeface="Colby StBlk" pitchFamily="2" charset="77"/>
                <a:cs typeface="Rubik" pitchFamily="2" charset="-79"/>
              </a:rPr>
              <a:t>Get involved today!</a:t>
            </a:r>
            <a:endParaRPr lang="en-GB" sz="1600" dirty="0">
              <a:solidFill>
                <a:srgbClr val="12375A"/>
              </a:solidFill>
              <a:latin typeface="Rubik" pitchFamily="2" charset="-79"/>
              <a:ea typeface="Colby StBlk" pitchFamily="2" charset="77"/>
              <a:cs typeface="Rubik" pitchFamily="2" charset="-79"/>
            </a:endParaRPr>
          </a:p>
          <a:p>
            <a:r>
              <a:rPr lang="en-GB" sz="1600" dirty="0" err="1">
                <a:solidFill>
                  <a:srgbClr val="12375A"/>
                </a:solidFill>
                <a:latin typeface="Rubik" pitchFamily="2" charset="-79"/>
                <a:ea typeface="Colby StBlk" pitchFamily="2" charset="77"/>
                <a:cs typeface="Rubik" pitchFamily="2" charset="-79"/>
              </a:rPr>
              <a:t>sciaf.org.uk</a:t>
            </a:r>
            <a:r>
              <a:rPr lang="en-GB" sz="1600" dirty="0">
                <a:solidFill>
                  <a:srgbClr val="12375A"/>
                </a:solidFill>
                <a:latin typeface="Rubik" pitchFamily="2" charset="-79"/>
                <a:ea typeface="Colby StBlk" pitchFamily="2" charset="77"/>
                <a:cs typeface="Rubik" pitchFamily="2" charset="-79"/>
              </a:rPr>
              <a:t>/get-involved</a:t>
            </a:r>
          </a:p>
        </p:txBody>
      </p:sp>
      <p:sp>
        <p:nvSpPr>
          <p:cNvPr id="13" name="TextBox 12">
            <a:extLst>
              <a:ext uri="{FF2B5EF4-FFF2-40B4-BE49-F238E27FC236}">
                <a16:creationId xmlns:a16="http://schemas.microsoft.com/office/drawing/2014/main" id="{2F67FCA6-9D4F-C847-9038-48C99C191F90}"/>
              </a:ext>
            </a:extLst>
          </p:cNvPr>
          <p:cNvSpPr txBox="1"/>
          <p:nvPr/>
        </p:nvSpPr>
        <p:spPr>
          <a:xfrm>
            <a:off x="228600" y="609599"/>
            <a:ext cx="4299857" cy="507831"/>
          </a:xfrm>
          <a:prstGeom prst="rect">
            <a:avLst/>
          </a:prstGeom>
          <a:noFill/>
        </p:spPr>
        <p:txBody>
          <a:bodyPr wrap="square" rtlCol="0">
            <a:spAutoFit/>
          </a:bodyPr>
          <a:lstStyle/>
          <a:p>
            <a:r>
              <a:rPr lang="en-GB" sz="2700" b="1">
                <a:solidFill>
                  <a:srgbClr val="12375A"/>
                </a:solidFill>
                <a:latin typeface="Colby StBlk" pitchFamily="2" charset="77"/>
                <a:ea typeface="Colby StBlk" pitchFamily="2" charset="77"/>
              </a:rPr>
              <a:t>Get involved today!</a:t>
            </a:r>
          </a:p>
        </p:txBody>
      </p:sp>
    </p:spTree>
    <p:extLst>
      <p:ext uri="{BB962C8B-B14F-4D97-AF65-F5344CB8AC3E}">
        <p14:creationId xmlns:p14="http://schemas.microsoft.com/office/powerpoint/2010/main" val="1976431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37FE0A9-3F37-CB49-A89F-89E529374345}"/>
              </a:ext>
            </a:extLst>
          </p:cNvPr>
          <p:cNvPicPr>
            <a:picLocks noChangeAspect="1"/>
          </p:cNvPicPr>
          <p:nvPr/>
        </p:nvPicPr>
        <p:blipFill>
          <a:blip r:embed="rId3"/>
          <a:srcRect/>
          <a:stretch/>
        </p:blipFill>
        <p:spPr>
          <a:xfrm>
            <a:off x="5352842" y="1752563"/>
            <a:ext cx="3701530" cy="4976261"/>
          </a:xfrm>
          <a:prstGeom prst="rect">
            <a:avLst/>
          </a:prstGeom>
        </p:spPr>
      </p:pic>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pic>
        <p:nvPicPr>
          <p:cNvPr id="16" name="Picture 15" descr="A picture containing person&#10;&#10;Description automatically generated">
            <a:extLst>
              <a:ext uri="{FF2B5EF4-FFF2-40B4-BE49-F238E27FC236}">
                <a16:creationId xmlns:a16="http://schemas.microsoft.com/office/drawing/2014/main" id="{E781DA1B-64B7-0C43-B2A9-A5F9FB6FF11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64423" y="1619956"/>
            <a:ext cx="3802638" cy="5241474"/>
          </a:xfrm>
          <a:prstGeom prst="rect">
            <a:avLst/>
          </a:prstGeom>
        </p:spPr>
      </p:pic>
      <p:sp>
        <p:nvSpPr>
          <p:cNvPr id="18" name="TextBox 17">
            <a:extLst>
              <a:ext uri="{FF2B5EF4-FFF2-40B4-BE49-F238E27FC236}">
                <a16:creationId xmlns:a16="http://schemas.microsoft.com/office/drawing/2014/main" id="{92A3597C-BD34-8F4B-B9F5-F220796032E8}"/>
              </a:ext>
            </a:extLst>
          </p:cNvPr>
          <p:cNvSpPr txBox="1"/>
          <p:nvPr/>
        </p:nvSpPr>
        <p:spPr>
          <a:xfrm>
            <a:off x="228600" y="609599"/>
            <a:ext cx="4299857" cy="507831"/>
          </a:xfrm>
          <a:prstGeom prst="rect">
            <a:avLst/>
          </a:prstGeom>
          <a:noFill/>
        </p:spPr>
        <p:txBody>
          <a:bodyPr wrap="square" rtlCol="0">
            <a:spAutoFit/>
          </a:bodyPr>
          <a:lstStyle/>
          <a:p>
            <a:r>
              <a:rPr lang="en-GB" sz="2700" b="1">
                <a:solidFill>
                  <a:srgbClr val="12375A"/>
                </a:solidFill>
                <a:latin typeface="Colby StBlk" pitchFamily="2" charset="77"/>
                <a:ea typeface="Colby StBlk" pitchFamily="2" charset="77"/>
              </a:rPr>
              <a:t>Let us pray</a:t>
            </a:r>
          </a:p>
        </p:txBody>
      </p:sp>
      <p:sp>
        <p:nvSpPr>
          <p:cNvPr id="8" name="Rectangle 7"/>
          <p:cNvSpPr/>
          <p:nvPr/>
        </p:nvSpPr>
        <p:spPr>
          <a:xfrm>
            <a:off x="228599" y="1424539"/>
            <a:ext cx="4745737" cy="5078313"/>
          </a:xfrm>
          <a:prstGeom prst="rect">
            <a:avLst/>
          </a:prstGeom>
        </p:spPr>
        <p:txBody>
          <a:bodyPr wrap="square">
            <a:spAutoFit/>
          </a:bodyPr>
          <a:lstStyle/>
          <a:p>
            <a:r>
              <a:rPr lang="en-GB" b="1" dirty="0">
                <a:solidFill>
                  <a:srgbClr val="ED9838"/>
                </a:solidFill>
                <a:latin typeface="Colby StBlk" pitchFamily="2" charset="77"/>
                <a:ea typeface="Colby StBlk" pitchFamily="2" charset="77"/>
              </a:rPr>
              <a:t>Loving Father,</a:t>
            </a:r>
          </a:p>
          <a:p>
            <a:endParaRPr lang="en-GB" sz="1600" dirty="0">
              <a:solidFill>
                <a:srgbClr val="12375A"/>
              </a:solidFill>
              <a:latin typeface="Rubik" pitchFamily="2" charset="-79"/>
              <a:ea typeface="Colby StBlk" pitchFamily="2" charset="77"/>
              <a:cs typeface="Rubik" pitchFamily="2" charset="-79"/>
            </a:endParaRPr>
          </a:p>
          <a:p>
            <a:r>
              <a:rPr lang="en-GB" sz="1600" dirty="0">
                <a:solidFill>
                  <a:srgbClr val="12375A"/>
                </a:solidFill>
                <a:latin typeface="Rubik" pitchFamily="2" charset="-79"/>
                <a:ea typeface="Colby StBlk" pitchFamily="2" charset="77"/>
                <a:cs typeface="Rubik" pitchFamily="2" charset="-79"/>
              </a:rPr>
              <a:t>We thank you for the gift of Jesus,</a:t>
            </a:r>
          </a:p>
          <a:p>
            <a:r>
              <a:rPr lang="en-GB" sz="1600" dirty="0">
                <a:solidFill>
                  <a:srgbClr val="12375A"/>
                </a:solidFill>
                <a:latin typeface="Rubik" pitchFamily="2" charset="-79"/>
                <a:ea typeface="Colby StBlk" pitchFamily="2" charset="77"/>
                <a:cs typeface="Rubik" pitchFamily="2" charset="-79"/>
              </a:rPr>
              <a:t>given freely to us from your gracious hands.</a:t>
            </a:r>
          </a:p>
          <a:p>
            <a:endParaRPr lang="en-GB" sz="1600" dirty="0">
              <a:solidFill>
                <a:srgbClr val="12375A"/>
              </a:solidFill>
              <a:latin typeface="Rubik" pitchFamily="2" charset="-79"/>
              <a:ea typeface="Colby StBlk" pitchFamily="2" charset="77"/>
              <a:cs typeface="Rubik" pitchFamily="2" charset="-79"/>
            </a:endParaRPr>
          </a:p>
          <a:p>
            <a:r>
              <a:rPr lang="en-GB" sz="1600" dirty="0">
                <a:solidFill>
                  <a:srgbClr val="12375A"/>
                </a:solidFill>
                <a:latin typeface="Rubik" pitchFamily="2" charset="-79"/>
                <a:ea typeface="Colby StBlk" pitchFamily="2" charset="77"/>
                <a:cs typeface="Rubik" pitchFamily="2" charset="-79"/>
              </a:rPr>
              <a:t>We thank you for the many gifts that we benefit from.</a:t>
            </a:r>
          </a:p>
          <a:p>
            <a:endParaRPr lang="en-GB" sz="1600" dirty="0">
              <a:solidFill>
                <a:srgbClr val="12375A"/>
              </a:solidFill>
              <a:latin typeface="Rubik" pitchFamily="2" charset="-79"/>
              <a:ea typeface="Colby StBlk" pitchFamily="2" charset="77"/>
              <a:cs typeface="Rubik" pitchFamily="2" charset="-79"/>
            </a:endParaRPr>
          </a:p>
          <a:p>
            <a:r>
              <a:rPr lang="en-GB" sz="1600" dirty="0">
                <a:solidFill>
                  <a:srgbClr val="12375A"/>
                </a:solidFill>
                <a:latin typeface="Rubik" pitchFamily="2" charset="-79"/>
                <a:ea typeface="Colby StBlk" pitchFamily="2" charset="77"/>
                <a:cs typeface="Rubik" pitchFamily="2" charset="-79"/>
              </a:rPr>
              <a:t>Gifts of food, water, warmth, an education and more.</a:t>
            </a:r>
          </a:p>
          <a:p>
            <a:endParaRPr lang="en-GB" sz="1600" dirty="0">
              <a:solidFill>
                <a:srgbClr val="12375A"/>
              </a:solidFill>
              <a:latin typeface="Rubik" pitchFamily="2" charset="-79"/>
              <a:ea typeface="Colby StBlk" pitchFamily="2" charset="77"/>
              <a:cs typeface="Rubik" pitchFamily="2" charset="-79"/>
            </a:endParaRPr>
          </a:p>
          <a:p>
            <a:r>
              <a:rPr lang="en-GB" sz="1600" dirty="0">
                <a:solidFill>
                  <a:srgbClr val="12375A"/>
                </a:solidFill>
                <a:latin typeface="Rubik" pitchFamily="2" charset="-79"/>
                <a:ea typeface="Colby StBlk" pitchFamily="2" charset="77"/>
                <a:cs typeface="Rubik" pitchFamily="2" charset="-79"/>
              </a:rPr>
              <a:t>Help us to be grateful for what we have, </a:t>
            </a:r>
          </a:p>
          <a:p>
            <a:r>
              <a:rPr lang="en-GB" sz="1600" dirty="0">
                <a:solidFill>
                  <a:srgbClr val="12375A"/>
                </a:solidFill>
                <a:latin typeface="Rubik" pitchFamily="2" charset="-79"/>
                <a:ea typeface="Colby StBlk" pitchFamily="2" charset="77"/>
                <a:cs typeface="Rubik" pitchFamily="2" charset="-79"/>
              </a:rPr>
              <a:t>and to help others when we can.</a:t>
            </a:r>
          </a:p>
          <a:p>
            <a:endParaRPr lang="en-GB" sz="1600" dirty="0">
              <a:solidFill>
                <a:srgbClr val="12375A"/>
              </a:solidFill>
              <a:latin typeface="Rubik" pitchFamily="2" charset="-79"/>
              <a:ea typeface="Colby StBlk" pitchFamily="2" charset="77"/>
              <a:cs typeface="Rubik" pitchFamily="2" charset="-79"/>
            </a:endParaRPr>
          </a:p>
          <a:p>
            <a:r>
              <a:rPr lang="en-GB" sz="1600" dirty="0">
                <a:solidFill>
                  <a:srgbClr val="12375A"/>
                </a:solidFill>
                <a:latin typeface="Rubik" pitchFamily="2" charset="-79"/>
                <a:ea typeface="Colby StBlk" pitchFamily="2" charset="77"/>
                <a:cs typeface="Rubik" pitchFamily="2" charset="-79"/>
              </a:rPr>
              <a:t>Help us to see our sisters and brothers through your eyes.</a:t>
            </a:r>
          </a:p>
          <a:p>
            <a:endParaRPr lang="en-GB" sz="1600" dirty="0">
              <a:solidFill>
                <a:srgbClr val="12375A"/>
              </a:solidFill>
              <a:latin typeface="Rubik" pitchFamily="2" charset="-79"/>
              <a:ea typeface="Colby StBlk" pitchFamily="2" charset="77"/>
              <a:cs typeface="Rubik" pitchFamily="2" charset="-79"/>
            </a:endParaRPr>
          </a:p>
          <a:p>
            <a:r>
              <a:rPr lang="en-GB" sz="1600" dirty="0">
                <a:solidFill>
                  <a:srgbClr val="12375A"/>
                </a:solidFill>
                <a:latin typeface="Rubik" pitchFamily="2" charset="-79"/>
                <a:ea typeface="Colby StBlk" pitchFamily="2" charset="77"/>
                <a:cs typeface="Rubik" pitchFamily="2" charset="-79"/>
              </a:rPr>
              <a:t>In Jesus name, </a:t>
            </a:r>
          </a:p>
          <a:p>
            <a:endParaRPr lang="en-GB" sz="1600" b="1" dirty="0">
              <a:solidFill>
                <a:srgbClr val="12375A"/>
              </a:solidFill>
              <a:latin typeface="Colby StBlk" pitchFamily="2" charset="77"/>
              <a:ea typeface="Colby StBlk" pitchFamily="2" charset="77"/>
            </a:endParaRPr>
          </a:p>
          <a:p>
            <a:r>
              <a:rPr lang="en-GB" b="1" dirty="0">
                <a:solidFill>
                  <a:srgbClr val="ED9838"/>
                </a:solidFill>
                <a:latin typeface="Colby StBlk" pitchFamily="2" charset="77"/>
                <a:ea typeface="Colby StBlk" pitchFamily="2" charset="77"/>
              </a:rPr>
              <a:t>Amen</a:t>
            </a:r>
          </a:p>
        </p:txBody>
      </p:sp>
      <p:pic>
        <p:nvPicPr>
          <p:cNvPr id="9" name="Picture 8"/>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514709" y="5333122"/>
            <a:ext cx="1459627" cy="1395702"/>
          </a:xfrm>
          <a:prstGeom prst="rect">
            <a:avLst/>
          </a:prstGeom>
        </p:spPr>
      </p:pic>
    </p:spTree>
    <p:extLst>
      <p:ext uri="{BB962C8B-B14F-4D97-AF65-F5344CB8AC3E}">
        <p14:creationId xmlns:p14="http://schemas.microsoft.com/office/powerpoint/2010/main" val="1098786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Shape&#10;&#10;Description automatically generated">
            <a:extLst>
              <a:ext uri="{FF2B5EF4-FFF2-40B4-BE49-F238E27FC236}">
                <a16:creationId xmlns:a16="http://schemas.microsoft.com/office/drawing/2014/main" id="{2871B93A-C85A-1942-AFC6-CC9C4CEE26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134721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F5FC458-6504-D848-AB98-A219E9FA2EC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298603" y="461260"/>
            <a:ext cx="1522331" cy="551111"/>
          </a:xfrm>
          <a:prstGeom prst="rect">
            <a:avLst/>
          </a:prstGeom>
        </p:spPr>
      </p:pic>
      <p:sp>
        <p:nvSpPr>
          <p:cNvPr id="16" name="TextBox 15">
            <a:extLst>
              <a:ext uri="{FF2B5EF4-FFF2-40B4-BE49-F238E27FC236}">
                <a16:creationId xmlns:a16="http://schemas.microsoft.com/office/drawing/2014/main" id="{F24FBD76-10B1-3247-AEAD-471277B1FA60}"/>
              </a:ext>
            </a:extLst>
          </p:cNvPr>
          <p:cNvSpPr txBox="1"/>
          <p:nvPr/>
        </p:nvSpPr>
        <p:spPr>
          <a:xfrm>
            <a:off x="291511" y="1758720"/>
            <a:ext cx="5565279" cy="1754326"/>
          </a:xfrm>
          <a:prstGeom prst="rect">
            <a:avLst/>
          </a:prstGeom>
          <a:noFill/>
        </p:spPr>
        <p:txBody>
          <a:bodyPr wrap="square" rtlCol="0">
            <a:spAutoFit/>
          </a:bodyPr>
          <a:lstStyle/>
          <a:p>
            <a:pPr>
              <a:spcBef>
                <a:spcPct val="0"/>
              </a:spcBef>
              <a:buFontTx/>
              <a:buNone/>
            </a:pPr>
            <a:r>
              <a:rPr lang="en-GB" altLang="en-US" sz="2700" b="1">
                <a:solidFill>
                  <a:srgbClr val="A1CA5E"/>
                </a:solidFill>
                <a:latin typeface="Colby StBlk" pitchFamily="2" charset="77"/>
                <a:ea typeface="Colby StBlk" pitchFamily="2" charset="77"/>
                <a:cs typeface="Rubik" pitchFamily="2" charset="-79"/>
              </a:rPr>
              <a:t>A just world, free of poverty, where we flourish and live </a:t>
            </a:r>
          </a:p>
          <a:p>
            <a:pPr>
              <a:spcBef>
                <a:spcPct val="0"/>
              </a:spcBef>
              <a:buFontTx/>
              <a:buNone/>
            </a:pPr>
            <a:r>
              <a:rPr lang="en-GB" altLang="en-US" sz="2700" b="1">
                <a:solidFill>
                  <a:srgbClr val="A1CA5E"/>
                </a:solidFill>
                <a:latin typeface="Colby StBlk" pitchFamily="2" charset="77"/>
                <a:ea typeface="Colby StBlk" pitchFamily="2" charset="77"/>
                <a:cs typeface="Rubik" pitchFamily="2" charset="-79"/>
              </a:rPr>
              <a:t>in harmony with each other and all creation.</a:t>
            </a:r>
            <a:endParaRPr lang="en-GB" sz="2700" b="1">
              <a:solidFill>
                <a:srgbClr val="A1CA5E"/>
              </a:solidFill>
              <a:latin typeface="Colby StBlk" pitchFamily="2" charset="77"/>
              <a:ea typeface="Colby StBlk" pitchFamily="2" charset="77"/>
              <a:cs typeface="Rubik" pitchFamily="2" charset="-79"/>
            </a:endParaRPr>
          </a:p>
        </p:txBody>
      </p:sp>
      <p:sp>
        <p:nvSpPr>
          <p:cNvPr id="12" name="TextBox 11">
            <a:extLst>
              <a:ext uri="{FF2B5EF4-FFF2-40B4-BE49-F238E27FC236}">
                <a16:creationId xmlns:a16="http://schemas.microsoft.com/office/drawing/2014/main" id="{7A02DF43-587F-7A4E-82B8-7242E85360F5}"/>
              </a:ext>
            </a:extLst>
          </p:cNvPr>
          <p:cNvSpPr txBox="1"/>
          <p:nvPr/>
        </p:nvSpPr>
        <p:spPr>
          <a:xfrm>
            <a:off x="270658" y="5263757"/>
            <a:ext cx="6624686" cy="1261884"/>
          </a:xfrm>
          <a:prstGeom prst="rect">
            <a:avLst/>
          </a:prstGeom>
          <a:noFill/>
        </p:spPr>
        <p:txBody>
          <a:bodyPr wrap="square" rtlCol="0">
            <a:spAutoFit/>
          </a:bodyPr>
          <a:lstStyle/>
          <a:p>
            <a:pPr>
              <a:spcBef>
                <a:spcPct val="0"/>
              </a:spcBef>
              <a:buFontTx/>
              <a:buNone/>
            </a:pPr>
            <a:r>
              <a:rPr lang="en-GB" altLang="en-US" sz="1200" b="1">
                <a:solidFill>
                  <a:srgbClr val="12375A"/>
                </a:solidFill>
                <a:latin typeface="Rubik" pitchFamily="2" charset="-79"/>
                <a:ea typeface="Colby StBlk" pitchFamily="2" charset="77"/>
                <a:cs typeface="Rubik" pitchFamily="2" charset="-79"/>
              </a:rPr>
              <a:t>Scottish Catholic International Aid Fund</a:t>
            </a:r>
          </a:p>
          <a:p>
            <a:pPr>
              <a:spcBef>
                <a:spcPct val="0"/>
              </a:spcBef>
              <a:buFontTx/>
              <a:buNone/>
            </a:pPr>
            <a:r>
              <a:rPr lang="en-GB" altLang="en-US" sz="1200">
                <a:solidFill>
                  <a:srgbClr val="12375A"/>
                </a:solidFill>
                <a:latin typeface="Rubik" pitchFamily="2" charset="-79"/>
                <a:ea typeface="Colby StBlk" pitchFamily="2" charset="77"/>
                <a:cs typeface="Rubik" pitchFamily="2" charset="-79"/>
              </a:rPr>
              <a:t>SCIAF is the official relief and development agency of the Catholic Church in Scotland </a:t>
            </a:r>
          </a:p>
          <a:p>
            <a:pPr>
              <a:spcBef>
                <a:spcPct val="0"/>
              </a:spcBef>
              <a:buFontTx/>
              <a:buNone/>
            </a:pPr>
            <a:r>
              <a:rPr lang="en-GB" altLang="en-US" sz="1200">
                <a:solidFill>
                  <a:srgbClr val="12375A"/>
                </a:solidFill>
                <a:latin typeface="Rubik" pitchFamily="2" charset="-79"/>
                <a:ea typeface="Colby StBlk" pitchFamily="2" charset="77"/>
                <a:cs typeface="Rubik" pitchFamily="2" charset="-79"/>
              </a:rPr>
              <a:t>and a proud member of the Caritas family. 7 West Nile Street, Glasgow G1 2PR. </a:t>
            </a:r>
          </a:p>
          <a:p>
            <a:pPr>
              <a:spcBef>
                <a:spcPct val="0"/>
              </a:spcBef>
              <a:buFontTx/>
              <a:buNone/>
            </a:pPr>
            <a:r>
              <a:rPr lang="en-GB" altLang="en-US" sz="1200">
                <a:solidFill>
                  <a:srgbClr val="12375A"/>
                </a:solidFill>
                <a:latin typeface="Rubik" pitchFamily="2" charset="-79"/>
                <a:ea typeface="Colby StBlk" pitchFamily="2" charset="77"/>
                <a:cs typeface="Rubik" pitchFamily="2" charset="-79"/>
              </a:rPr>
              <a:t>Tel: 0141 354 5555. Scottish Charity No: SC012302. Company No: SC197327.</a:t>
            </a:r>
          </a:p>
          <a:p>
            <a:pPr>
              <a:spcBef>
                <a:spcPct val="0"/>
              </a:spcBef>
              <a:buFontTx/>
              <a:buNone/>
            </a:pPr>
            <a:endParaRPr lang="en-GB" sz="1200">
              <a:solidFill>
                <a:srgbClr val="12375A"/>
              </a:solidFill>
              <a:latin typeface="Rubik" pitchFamily="2" charset="-79"/>
              <a:ea typeface="Colby StBlk" pitchFamily="2" charset="77"/>
              <a:cs typeface="Rubik" pitchFamily="2" charset="-79"/>
            </a:endParaRPr>
          </a:p>
          <a:p>
            <a:pPr>
              <a:spcBef>
                <a:spcPct val="0"/>
              </a:spcBef>
              <a:buFontTx/>
              <a:buNone/>
            </a:pPr>
            <a:r>
              <a:rPr lang="en-GB" sz="1600" err="1">
                <a:solidFill>
                  <a:srgbClr val="12375A"/>
                </a:solidFill>
                <a:latin typeface="Rubik" pitchFamily="2" charset="-79"/>
                <a:ea typeface="Colby StBlk" pitchFamily="2" charset="77"/>
                <a:cs typeface="Rubik" pitchFamily="2" charset="-79"/>
              </a:rPr>
              <a:t>sciaf@sciaf.org.uk</a:t>
            </a:r>
            <a:endParaRPr lang="en-GB" sz="1600">
              <a:solidFill>
                <a:srgbClr val="12375A"/>
              </a:solidFill>
              <a:latin typeface="Rubik" pitchFamily="2" charset="-79"/>
              <a:ea typeface="Colby StBlk" pitchFamily="2" charset="77"/>
              <a:cs typeface="Rubik" pitchFamily="2" charset="-79"/>
            </a:endParaRPr>
          </a:p>
        </p:txBody>
      </p:sp>
      <p:sp>
        <p:nvSpPr>
          <p:cNvPr id="15" name="TextBox 14">
            <a:extLst>
              <a:ext uri="{FF2B5EF4-FFF2-40B4-BE49-F238E27FC236}">
                <a16:creationId xmlns:a16="http://schemas.microsoft.com/office/drawing/2014/main" id="{7A4DE433-A200-6448-946B-E4805F88A11F}"/>
              </a:ext>
            </a:extLst>
          </p:cNvPr>
          <p:cNvSpPr txBox="1"/>
          <p:nvPr/>
        </p:nvSpPr>
        <p:spPr>
          <a:xfrm>
            <a:off x="228600" y="609599"/>
            <a:ext cx="4299857" cy="507831"/>
          </a:xfrm>
          <a:prstGeom prst="rect">
            <a:avLst/>
          </a:prstGeom>
          <a:noFill/>
        </p:spPr>
        <p:txBody>
          <a:bodyPr wrap="square" rtlCol="0">
            <a:spAutoFit/>
          </a:bodyPr>
          <a:lstStyle/>
          <a:p>
            <a:r>
              <a:rPr lang="en-GB" sz="2700" b="1">
                <a:solidFill>
                  <a:srgbClr val="12375A"/>
                </a:solidFill>
                <a:latin typeface="Colby StBlk" pitchFamily="2" charset="77"/>
                <a:ea typeface="Colby StBlk" pitchFamily="2" charset="77"/>
              </a:rPr>
              <a:t>Thank you</a:t>
            </a:r>
          </a:p>
        </p:txBody>
      </p:sp>
    </p:spTree>
    <p:extLst>
      <p:ext uri="{BB962C8B-B14F-4D97-AF65-F5344CB8AC3E}">
        <p14:creationId xmlns:p14="http://schemas.microsoft.com/office/powerpoint/2010/main" val="377644893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aeeed41-e4f7-4dc0-b6a5-f015b25a8391">
      <Terms xmlns="http://schemas.microsoft.com/office/infopath/2007/PartnerControls"/>
    </lcf76f155ced4ddcb4097134ff3c332f>
    <TaxCatchAll xmlns="4fdb592e-eed0-45ab-8ab1-beea036d36b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9CDBB180FF70E4F9AAF3F4A24B4682B" ma:contentTypeVersion="16" ma:contentTypeDescription="Create a new document." ma:contentTypeScope="" ma:versionID="39aa4f3c8cdc773c11c998542596d834">
  <xsd:schema xmlns:xsd="http://www.w3.org/2001/XMLSchema" xmlns:xs="http://www.w3.org/2001/XMLSchema" xmlns:p="http://schemas.microsoft.com/office/2006/metadata/properties" xmlns:ns2="3aeeed41-e4f7-4dc0-b6a5-f015b25a8391" xmlns:ns3="4fdb592e-eed0-45ab-8ab1-beea036d36b1" targetNamespace="http://schemas.microsoft.com/office/2006/metadata/properties" ma:root="true" ma:fieldsID="4bc066f7e385577a15c773b445f6d4c9" ns2:_="" ns3:_="">
    <xsd:import namespace="3aeeed41-e4f7-4dc0-b6a5-f015b25a8391"/>
    <xsd:import namespace="4fdb592e-eed0-45ab-8ab1-beea036d36b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eeed41-e4f7-4dc0-b6a5-f015b25a83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d4a124e-ca87-4357-b891-080022d937d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fdb592e-eed0-45ab-8ab1-beea036d36b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384a3d3-b28d-4e47-a5e7-7bb8ea089f40}" ma:internalName="TaxCatchAll" ma:showField="CatchAllData" ma:web="4fdb592e-eed0-45ab-8ab1-beea036d36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314622B-B15F-4CFB-8002-C459A798B1EC}">
  <ds:schemaRefs>
    <ds:schemaRef ds:uri="http://schemas.microsoft.com/office/2006/documentManagement/types"/>
    <ds:schemaRef ds:uri="http://schemas.microsoft.com/office/infopath/2007/PartnerControls"/>
    <ds:schemaRef ds:uri="http://purl.org/dc/terms/"/>
    <ds:schemaRef ds:uri="4fdb592e-eed0-45ab-8ab1-beea036d36b1"/>
    <ds:schemaRef ds:uri="http://purl.org/dc/elements/1.1/"/>
    <ds:schemaRef ds:uri="http://purl.org/dc/dcmitype/"/>
    <ds:schemaRef ds:uri="http://schemas.microsoft.com/office/2006/metadata/properties"/>
    <ds:schemaRef ds:uri="http://schemas.openxmlformats.org/package/2006/metadata/core-properties"/>
    <ds:schemaRef ds:uri="3aeeed41-e4f7-4dc0-b6a5-f015b25a8391"/>
    <ds:schemaRef ds:uri="http://www.w3.org/XML/1998/namespace"/>
  </ds:schemaRefs>
</ds:datastoreItem>
</file>

<file path=customXml/itemProps2.xml><?xml version="1.0" encoding="utf-8"?>
<ds:datastoreItem xmlns:ds="http://schemas.openxmlformats.org/officeDocument/2006/customXml" ds:itemID="{F6F57341-9C56-4DEB-BD23-9D501C5A41F7}">
  <ds:schemaRefs>
    <ds:schemaRef ds:uri="3aeeed41-e4f7-4dc0-b6a5-f015b25a8391"/>
    <ds:schemaRef ds:uri="4fdb592e-eed0-45ab-8ab1-beea036d36b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5778BD8-5885-499D-97F6-C8AA0F498E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168</TotalTime>
  <Words>1418</Words>
  <Application>Microsoft Office PowerPoint</Application>
  <PresentationFormat>On-screen Show (4:3)</PresentationFormat>
  <Paragraphs>154</Paragraphs>
  <Slides>21</Slides>
  <Notes>18</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Iain Lindsay</dc:creator>
  <cp:lastModifiedBy>James Cave</cp:lastModifiedBy>
  <cp:revision>14</cp:revision>
  <dcterms:created xsi:type="dcterms:W3CDTF">2021-07-26T14:29:33Z</dcterms:created>
  <dcterms:modified xsi:type="dcterms:W3CDTF">2022-10-19T14:43:55Z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0x010100F9CDBB180FF70E4F9AAF3F4A24B4682B</vt:lpwstr>
  </property>
  <property fmtid="{D5CDD505-2E9C-101B-9397-08002B2CF9AE}" pid="3" name="MediaServiceImageTags">
    <vt:lpwstr/>
  </property>
</Properties>
</file>