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6"/>
  </p:notesMasterIdLst>
  <p:sldIdLst>
    <p:sldId id="317" r:id="rId5"/>
    <p:sldId id="263" r:id="rId6"/>
    <p:sldId id="298" r:id="rId7"/>
    <p:sldId id="299" r:id="rId8"/>
    <p:sldId id="300" r:id="rId9"/>
    <p:sldId id="301" r:id="rId10"/>
    <p:sldId id="316" r:id="rId11"/>
    <p:sldId id="302" r:id="rId12"/>
    <p:sldId id="303" r:id="rId13"/>
    <p:sldId id="304" r:id="rId14"/>
    <p:sldId id="305" r:id="rId15"/>
    <p:sldId id="313" r:id="rId16"/>
    <p:sldId id="306" r:id="rId17"/>
    <p:sldId id="312" r:id="rId18"/>
    <p:sldId id="307" r:id="rId19"/>
    <p:sldId id="308" r:id="rId20"/>
    <p:sldId id="314" r:id="rId21"/>
    <p:sldId id="310" r:id="rId22"/>
    <p:sldId id="309" r:id="rId23"/>
    <p:sldId id="311" r:id="rId24"/>
    <p:sldId id="270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olby StBlk" pitchFamily="2" charset="77"/>
      <p:bold r:id="rId33"/>
    </p:embeddedFont>
    <p:embeddedFont>
      <p:font typeface="Rubik" pitchFamily="2" charset="-79"/>
      <p:regular r:id="rId34"/>
      <p:bold r:id="rId35"/>
      <p:italic r:id="rId36"/>
      <p:boldItalic r:id="rId37"/>
    </p:embeddedFont>
    <p:embeddedFont>
      <p:font typeface="Rubik Light" pitchFamily="2" charset="-79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75A"/>
    <a:srgbClr val="A1CA5E"/>
    <a:srgbClr val="ED9838"/>
    <a:srgbClr val="E53C30"/>
    <a:srgbClr val="669051"/>
    <a:srgbClr val="E36729"/>
    <a:srgbClr val="D9443C"/>
    <a:srgbClr val="00B1C2"/>
    <a:srgbClr val="3A5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5986" autoAdjust="0"/>
  </p:normalViewPr>
  <p:slideViewPr>
    <p:cSldViewPr snapToGrid="0">
      <p:cViewPr varScale="1">
        <p:scale>
          <a:sx n="109" d="100"/>
          <a:sy n="109" d="100"/>
        </p:scale>
        <p:origin x="22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1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9EDDE6E4-47A6-5A4D-954D-B6F4D43C699F}"/>
    <pc:docChg chg="modSld">
      <pc:chgData name="James Cave" userId="4087b8b8-337e-4db3-87c5-56598d9a69c0" providerId="ADAL" clId="{9EDDE6E4-47A6-5A4D-954D-B6F4D43C699F}" dt="2023-01-06T16:43:45.970" v="35" actId="207"/>
      <pc:docMkLst>
        <pc:docMk/>
      </pc:docMkLst>
      <pc:sldChg chg="modSp mod">
        <pc:chgData name="James Cave" userId="4087b8b8-337e-4db3-87c5-56598d9a69c0" providerId="ADAL" clId="{9EDDE6E4-47A6-5A4D-954D-B6F4D43C699F}" dt="2023-01-06T16:43:23.521" v="16" actId="207"/>
        <pc:sldMkLst>
          <pc:docMk/>
          <pc:sldMk cId="1558183278" sldId="304"/>
        </pc:sldMkLst>
        <pc:spChg chg="mod">
          <ac:chgData name="James Cave" userId="4087b8b8-337e-4db3-87c5-56598d9a69c0" providerId="ADAL" clId="{9EDDE6E4-47A6-5A4D-954D-B6F4D43C699F}" dt="2023-01-06T16:43:23.521" v="16" actId="207"/>
          <ac:spMkLst>
            <pc:docMk/>
            <pc:sldMk cId="1558183278" sldId="304"/>
            <ac:spMk id="9" creationId="{2BDDFF78-E0C7-4993-AAB3-73AB7D9112C5}"/>
          </ac:spMkLst>
        </pc:spChg>
        <pc:picChg chg="mod">
          <ac:chgData name="James Cave" userId="4087b8b8-337e-4db3-87c5-56598d9a69c0" providerId="ADAL" clId="{9EDDE6E4-47A6-5A4D-954D-B6F4D43C699F}" dt="2023-01-06T16:43:17.201" v="14" actId="14100"/>
          <ac:picMkLst>
            <pc:docMk/>
            <pc:sldMk cId="1558183278" sldId="304"/>
            <ac:picMk id="8" creationId="{87C7D8E4-80F8-6F4D-95C6-A0CCE9EF42FC}"/>
          </ac:picMkLst>
        </pc:picChg>
      </pc:sldChg>
      <pc:sldChg chg="modSp mod">
        <pc:chgData name="James Cave" userId="4087b8b8-337e-4db3-87c5-56598d9a69c0" providerId="ADAL" clId="{9EDDE6E4-47A6-5A4D-954D-B6F4D43C699F}" dt="2023-01-06T16:43:45.970" v="35" actId="207"/>
        <pc:sldMkLst>
          <pc:docMk/>
          <pc:sldMk cId="3127238040" sldId="314"/>
        </pc:sldMkLst>
        <pc:spChg chg="mod">
          <ac:chgData name="James Cave" userId="4087b8b8-337e-4db3-87c5-56598d9a69c0" providerId="ADAL" clId="{9EDDE6E4-47A6-5A4D-954D-B6F4D43C699F}" dt="2023-01-06T16:43:45.970" v="35" actId="207"/>
          <ac:spMkLst>
            <pc:docMk/>
            <pc:sldMk cId="3127238040" sldId="314"/>
            <ac:spMk id="9" creationId="{2BDDFF78-E0C7-4993-AAB3-73AB7D9112C5}"/>
          </ac:spMkLst>
        </pc:spChg>
        <pc:picChg chg="mod">
          <ac:chgData name="James Cave" userId="4087b8b8-337e-4db3-87c5-56598d9a69c0" providerId="ADAL" clId="{9EDDE6E4-47A6-5A4D-954D-B6F4D43C699F}" dt="2023-01-06T16:43:43.620" v="34" actId="14100"/>
          <ac:picMkLst>
            <pc:docMk/>
            <pc:sldMk cId="3127238040" sldId="314"/>
            <ac:picMk id="11" creationId="{87C7D8E4-80F8-6F4D-95C6-A0CCE9EF42F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9758-1DD2-4C2A-A587-A7F6993F2E36}" type="datetimeFigureOut">
              <a:rPr lang="en-GB" smtClean="0"/>
              <a:t>06/01/2023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15AB1-383C-469D-A6A1-D3806A4751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493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SCIAF is the Scottish Catholic International Aid Fund.</a:t>
            </a:r>
            <a:r>
              <a:rPr lang="en-GB" baseline="0"/>
              <a:t> They</a:t>
            </a:r>
            <a:r>
              <a:rPr lang="en-GB"/>
              <a:t> are part of the Catholic Church here in Scotland. They help</a:t>
            </a:r>
            <a:r>
              <a:rPr lang="en-GB" baseline="0"/>
              <a:t> communities in some of the poorest parts of the world. 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625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donations will help families with seeds, tools and training to start small vegetable gardens at home. 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758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And,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basic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tools like a spade and a hoe to help grow their own food.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339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donations will support families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livestock such as chickens, pigs and goats.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364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the help of local vets, families learn about animal care.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animals droppings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produce a free natural fertiliser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too!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075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And, help provide business training so families can sell their products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like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peanut butter, jam or cakes and scones at market.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938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WEE BOX donations will also help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set up savings and loans groups so that families can save what they earn.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547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1766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in Scotland, you can get involved in lots of ways including fundraising for SCIAF.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 are some ideas.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FF34-7F80-43E5-B606-4EC82639839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1013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808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Let us pray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FF34-7F80-43E5-B606-4EC82639839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603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Thanks to you, schools in Scotland raised an amazing £801,116 last Lent. Your love and compassion is changing lives. </a:t>
            </a:r>
            <a:endParaRPr lang="en-GB" baseline="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15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 Lent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SCIAF ask people to take part in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 WEE BOX, BIG CHANGE appeal by donating money and by offering up prayers for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our brothers and sisters around the world.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216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461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107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Right</a:t>
            </a:r>
            <a:r>
              <a:rPr lang="en-GB" baseline="0"/>
              <a:t> now, m</a:t>
            </a:r>
            <a:r>
              <a:rPr lang="en-GB"/>
              <a:t>illions</a:t>
            </a:r>
            <a:r>
              <a:rPr lang="en-GB" baseline="0"/>
              <a:t> of families in Zambia are struggling to grow enough to eat and are going hungry.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253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families can’t grow enough food to eat, they’re too tired to work in the fields. There’s nothing to eat, nothing to sell at market, and no income.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553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your donation, together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reach out in love and act against hunger.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966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Lent, use your WEE BOX to make a big change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Zambia and around the world.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345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0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97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21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66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6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8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28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35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6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5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CE124-D8C1-C947-A1F5-E00F3D539D55}" type="datetimeFigureOut">
              <a:rPr lang="en-US" smtClean="0"/>
              <a:t>1/6/23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owl of food&#10;&#10;Description automatically generated with medium confidence">
            <a:extLst>
              <a:ext uri="{FF2B5EF4-FFF2-40B4-BE49-F238E27FC236}">
                <a16:creationId xmlns:a16="http://schemas.microsoft.com/office/drawing/2014/main" id="{35BBB77A-6A87-B7D6-AEB8-735EC2273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9143999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3E5AD8-F013-AD4E-AC1D-E9A7B2A481A3}"/>
              </a:ext>
            </a:extLst>
          </p:cNvPr>
          <p:cNvSpPr txBox="1"/>
          <p:nvPr/>
        </p:nvSpPr>
        <p:spPr>
          <a:xfrm>
            <a:off x="391886" y="5267983"/>
            <a:ext cx="42998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WEE BOX</a:t>
            </a:r>
          </a:p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BIG CHANGE</a:t>
            </a:r>
          </a:p>
          <a:p>
            <a:r>
              <a:rPr lang="en-GB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Lent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31B9CC-827A-3232-36FC-93236ABFEF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92287" y="446512"/>
            <a:ext cx="1522331" cy="551111"/>
          </a:xfrm>
          <a:prstGeom prst="rect">
            <a:avLst/>
          </a:prstGeom>
        </p:spPr>
      </p:pic>
      <p:pic>
        <p:nvPicPr>
          <p:cNvPr id="12" name="Picture 11" descr="Shape, arrow&#10;&#10;Description automatically generated">
            <a:extLst>
              <a:ext uri="{FF2B5EF4-FFF2-40B4-BE49-F238E27FC236}">
                <a16:creationId xmlns:a16="http://schemas.microsoft.com/office/drawing/2014/main" id="{E66DF048-5A09-F21D-889E-EA3EC1AA8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124" y="4862439"/>
            <a:ext cx="2355272" cy="23552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5C2035-9DBC-CF60-60D5-DEB03DD9B048}"/>
              </a:ext>
            </a:extLst>
          </p:cNvPr>
          <p:cNvSpPr txBox="1"/>
          <p:nvPr/>
        </p:nvSpPr>
        <p:spPr>
          <a:xfrm>
            <a:off x="7144845" y="4302671"/>
            <a:ext cx="177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Ruth, </a:t>
            </a:r>
          </a:p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</a:t>
            </a:r>
          </a:p>
        </p:txBody>
      </p:sp>
    </p:spTree>
    <p:extLst>
      <p:ext uri="{BB962C8B-B14F-4D97-AF65-F5344CB8AC3E}">
        <p14:creationId xmlns:p14="http://schemas.microsoft.com/office/powerpoint/2010/main" val="1326344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1117432"/>
            <a:ext cx="9144000" cy="6096519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3849" y="6211669"/>
            <a:ext cx="2114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After class at </a:t>
            </a:r>
          </a:p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Likumbi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Secondary School,</a:t>
            </a:r>
          </a:p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408" y="2214206"/>
            <a:ext cx="3219237" cy="26977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88254" y="2214206"/>
            <a:ext cx="303461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Your </a:t>
            </a:r>
          </a:p>
          <a:p>
            <a:pPr algn="ctr"/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</a:t>
            </a:r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can make a </a:t>
            </a:r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BIG DIFFERENCE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83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1" y="287079"/>
            <a:ext cx="9187542" cy="6552364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2" y="1551479"/>
            <a:ext cx="3003696" cy="48013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03560"/>
            <a:ext cx="27275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Seeds, tools and training help families start small vegetable gardens at home.</a:t>
            </a:r>
          </a:p>
          <a:p>
            <a:endParaRPr lang="en-GB">
              <a:solidFill>
                <a:srgbClr val="12375A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1892" y="6073572"/>
            <a:ext cx="1173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Ruth, Zambia</a:t>
            </a:r>
          </a:p>
          <a:p>
            <a:endParaRPr lang="en-GB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8412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3459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253" y="6084541"/>
            <a:ext cx="3147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Ernest with his </a:t>
            </a:r>
          </a:p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farming tools, Zambia</a:t>
            </a:r>
          </a:p>
        </p:txBody>
      </p:sp>
    </p:spTree>
    <p:extLst>
      <p:ext uri="{BB962C8B-B14F-4D97-AF65-F5344CB8AC3E}">
        <p14:creationId xmlns:p14="http://schemas.microsoft.com/office/powerpoint/2010/main" val="2308230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ree, outdoor, person, bird&#10;&#10;Description automatically generated">
            <a:extLst>
              <a:ext uri="{FF2B5EF4-FFF2-40B4-BE49-F238E27FC236}">
                <a16:creationId xmlns:a16="http://schemas.microsoft.com/office/drawing/2014/main" id="{D95BAFE8-B009-3696-4729-8768FE6EA9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83" b="7430"/>
          <a:stretch/>
        </p:blipFill>
        <p:spPr>
          <a:xfrm>
            <a:off x="0" y="461262"/>
            <a:ext cx="9144000" cy="639673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CE7A3C-915D-60EB-4972-43A8DA2AF0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848" y="4554288"/>
            <a:ext cx="3265088" cy="21127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663007" y="4795045"/>
            <a:ext cx="30507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Chickens mean families have a nutritious supply of eggs.</a:t>
            </a:r>
            <a:endParaRPr lang="en-GB" sz="2500">
              <a:solidFill>
                <a:srgbClr val="12375A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B3B778-5241-6A2F-0632-3A2217F45DBF}"/>
              </a:ext>
            </a:extLst>
          </p:cNvPr>
          <p:cNvSpPr txBox="1"/>
          <p:nvPr/>
        </p:nvSpPr>
        <p:spPr>
          <a:xfrm>
            <a:off x="6887871" y="1587973"/>
            <a:ext cx="1933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Kabika</a:t>
            </a:r>
            <a:r>
              <a:rPr lang="en-US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shows off one of</a:t>
            </a:r>
          </a:p>
          <a:p>
            <a:pPr algn="r"/>
            <a:r>
              <a:rPr lang="en-US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her chickens, Zambia</a:t>
            </a:r>
          </a:p>
        </p:txBody>
      </p:sp>
    </p:spTree>
    <p:extLst>
      <p:ext uri="{BB962C8B-B14F-4D97-AF65-F5344CB8AC3E}">
        <p14:creationId xmlns:p14="http://schemas.microsoft.com/office/powerpoint/2010/main" val="2501917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4903"/>
            <a:ext cx="9197164" cy="580309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2" y="6259248"/>
            <a:ext cx="5066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Kabika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and Ernest with their goats, Zambia</a:t>
            </a:r>
          </a:p>
        </p:txBody>
      </p:sp>
      <p:pic>
        <p:nvPicPr>
          <p:cNvPr id="11" name="Picture 10" descr="Shape, circle&#10;&#10;Description automatically generated">
            <a:extLst>
              <a:ext uri="{FF2B5EF4-FFF2-40B4-BE49-F238E27FC236}">
                <a16:creationId xmlns:a16="http://schemas.microsoft.com/office/drawing/2014/main" id="{700FF952-F4AE-7640-D8FA-4B4ACABF9D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2983" y="1568350"/>
            <a:ext cx="2357953" cy="19240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 rot="719103">
            <a:off x="6316722" y="2022426"/>
            <a:ext cx="2652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Goats give families milk </a:t>
            </a:r>
          </a:p>
          <a:p>
            <a:pPr algn="ctr"/>
            <a:r>
              <a:rPr lang="en-US" sz="2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to drink.</a:t>
            </a:r>
            <a:endParaRPr lang="en-GB" sz="22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73459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8856" y="1587485"/>
            <a:ext cx="24657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Euronica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selling scones, Zambia</a:t>
            </a:r>
          </a:p>
        </p:txBody>
      </p:sp>
    </p:spTree>
    <p:extLst>
      <p:ext uri="{BB962C8B-B14F-4D97-AF65-F5344CB8AC3E}">
        <p14:creationId xmlns:p14="http://schemas.microsoft.com/office/powerpoint/2010/main" val="4133006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3459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9647CB-F5B7-4E97-7E78-2CF190924DB5}"/>
              </a:ext>
            </a:extLst>
          </p:cNvPr>
          <p:cNvSpPr txBox="1"/>
          <p:nvPr/>
        </p:nvSpPr>
        <p:spPr>
          <a:xfrm>
            <a:off x="148856" y="1587485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Aggrey, Zambia</a:t>
            </a:r>
          </a:p>
        </p:txBody>
      </p:sp>
    </p:spTree>
    <p:extLst>
      <p:ext uri="{BB962C8B-B14F-4D97-AF65-F5344CB8AC3E}">
        <p14:creationId xmlns:p14="http://schemas.microsoft.com/office/powerpoint/2010/main" val="2918487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1223512"/>
            <a:ext cx="9144000" cy="610262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6053" y="1453296"/>
            <a:ext cx="5702598" cy="14077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118339" y="1663932"/>
            <a:ext cx="57025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Your </a:t>
            </a:r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</a:t>
            </a:r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can make a </a:t>
            </a:r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BIG</a:t>
            </a:r>
            <a:r>
              <a:rPr lang="en-US" sz="32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 </a:t>
            </a:r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DIFFERENCE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2" y="6226767"/>
            <a:ext cx="1472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Elvis with some young shoots,</a:t>
            </a:r>
          </a:p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Zamba</a:t>
            </a:r>
            <a:endParaRPr lang="en-GB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27238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449857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Get involved!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130A46-3961-4C45-BBA4-974E2C1B0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77" y="1407544"/>
            <a:ext cx="5450455" cy="5450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746877" y="1551815"/>
            <a:ext cx="327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Fundraising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746877" y="2591084"/>
            <a:ext cx="3276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Sponsored Events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Challenge Events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Bake Sale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Talent Show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Fancy Dress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Online Fundraising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CC1472-F24F-4214-BA6B-2856EBDD620B}"/>
              </a:ext>
            </a:extLst>
          </p:cNvPr>
          <p:cNvSpPr/>
          <p:nvPr/>
        </p:nvSpPr>
        <p:spPr>
          <a:xfrm>
            <a:off x="435367" y="1721091"/>
            <a:ext cx="1896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>
                <a:solidFill>
                  <a:srgbClr val="1F497D"/>
                </a:solidFill>
                <a:latin typeface="Rubik Light" pitchFamily="2" charset="-79"/>
                <a:ea typeface="Calibri" panose="020F0502020204030204" pitchFamily="34" charset="0"/>
                <a:cs typeface="Rubik Light" pitchFamily="2" charset="-79"/>
              </a:rPr>
              <a:t>St Mungo’s Academy</a:t>
            </a:r>
          </a:p>
          <a:p>
            <a:r>
              <a:rPr lang="en-GB" sz="1400">
                <a:solidFill>
                  <a:srgbClr val="1F497D"/>
                </a:solidFill>
                <a:latin typeface="Rubik Light" pitchFamily="2" charset="-79"/>
                <a:ea typeface="Calibri" panose="020F0502020204030204" pitchFamily="34" charset="0"/>
                <a:cs typeface="Rubik Light" pitchFamily="2" charset="-79"/>
              </a:rPr>
              <a:t>Scotland </a:t>
            </a:r>
            <a:endParaRPr lang="en-GB" sz="1400">
              <a:latin typeface="Rubik Light" pitchFamily="2" charset="-79"/>
              <a:cs typeface="Rubik Light" pitchFamily="2" charset="-79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29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6144"/>
            <a:ext cx="9144000" cy="672185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284381" y="3294373"/>
            <a:ext cx="3739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“You pray for the hungry. </a:t>
            </a: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Then you feed them. That's how prayer works.”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8013" y="6287970"/>
            <a:ext cx="2242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Father Oscar </a:t>
            </a:r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Yamba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Zambia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284381" y="2665830"/>
            <a:ext cx="3536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Prayer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32841D-4B3D-D304-14AC-4EDF945A1FA8}"/>
              </a:ext>
            </a:extLst>
          </p:cNvPr>
          <p:cNvSpPr txBox="1"/>
          <p:nvPr/>
        </p:nvSpPr>
        <p:spPr>
          <a:xfrm>
            <a:off x="4717231" y="4649389"/>
            <a:ext cx="46708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Pope Francis</a:t>
            </a:r>
          </a:p>
        </p:txBody>
      </p:sp>
    </p:spTree>
    <p:extLst>
      <p:ext uri="{BB962C8B-B14F-4D97-AF65-F5344CB8AC3E}">
        <p14:creationId xmlns:p14="http://schemas.microsoft.com/office/powerpoint/2010/main" val="768246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61236"/>
            <a:ext cx="9175898" cy="6296764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374938" y="1913428"/>
            <a:ext cx="30700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SCIAF help communities in some of the poorest parts of the world.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833" y="6173653"/>
            <a:ext cx="1487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Catherine, Zambia</a:t>
            </a:r>
          </a:p>
        </p:txBody>
      </p:sp>
    </p:spTree>
    <p:extLst>
      <p:ext uri="{BB962C8B-B14F-4D97-AF65-F5344CB8AC3E}">
        <p14:creationId xmlns:p14="http://schemas.microsoft.com/office/powerpoint/2010/main" val="227551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FC83C0-3676-4640-97AB-638C4BFE9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463" b="6179"/>
          <a:stretch/>
        </p:blipFill>
        <p:spPr>
          <a:xfrm>
            <a:off x="3936478" y="1012373"/>
            <a:ext cx="5207522" cy="5845627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449857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Prayer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448764" y="1622223"/>
            <a:ext cx="84864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5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Loving Father,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You have given us an abundance through your creation,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yet many go hungry.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Forgive us for excluding our sisters and brothers from their share,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and help us to see each other in the light of the Gospel.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Help us to live in the way you want us to live.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To love our neighbour, to show mercy and to act in solidarity.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We ask this in the name of Jesus, our Lord.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sz="25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Amen 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32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4FBD76-10B1-3247-AEAD-471277B1FA60}"/>
              </a:ext>
            </a:extLst>
          </p:cNvPr>
          <p:cNvSpPr txBox="1"/>
          <p:nvPr/>
        </p:nvSpPr>
        <p:spPr>
          <a:xfrm>
            <a:off x="291513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>
              <a:solidFill>
                <a:srgbClr val="A1CA5E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02DF43-587F-7A4E-82B8-7242E85360F5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76448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599" y="602992"/>
            <a:ext cx="62253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Together, we reach out in love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228599" y="1513114"/>
            <a:ext cx="18832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In 2021…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BD4848-8D3A-0E48-BABB-768D0259CA97}"/>
              </a:ext>
            </a:extLst>
          </p:cNvPr>
          <p:cNvSpPr txBox="1"/>
          <p:nvPr/>
        </p:nvSpPr>
        <p:spPr>
          <a:xfrm>
            <a:off x="2688769" y="2286000"/>
            <a:ext cx="260836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We helped over</a:t>
            </a:r>
          </a:p>
          <a:p>
            <a:r>
              <a:rPr lang="en-GB" sz="32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900,000</a:t>
            </a:r>
          </a:p>
          <a:p>
            <a:r>
              <a:rPr lang="en-GB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people to have </a:t>
            </a:r>
          </a:p>
          <a:p>
            <a:r>
              <a:rPr lang="en-GB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brighter future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875EF8-34B0-5E44-80C3-F13235A0B0BE}"/>
              </a:ext>
            </a:extLst>
          </p:cNvPr>
          <p:cNvSpPr txBox="1"/>
          <p:nvPr/>
        </p:nvSpPr>
        <p:spPr>
          <a:xfrm>
            <a:off x="5553243" y="3854093"/>
            <a:ext cx="192910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D9443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We supported </a:t>
            </a:r>
          </a:p>
          <a:p>
            <a:r>
              <a:rPr lang="en-GB" b="1">
                <a:solidFill>
                  <a:srgbClr val="D9443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more than</a:t>
            </a:r>
          </a:p>
          <a:p>
            <a:r>
              <a:rPr lang="en-GB" sz="4800" b="1">
                <a:solidFill>
                  <a:srgbClr val="D9443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44</a:t>
            </a:r>
            <a:r>
              <a:rPr lang="en-GB" sz="3200" b="1">
                <a:solidFill>
                  <a:srgbClr val="D9443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 </a:t>
            </a:r>
          </a:p>
          <a:p>
            <a:r>
              <a:rPr lang="en-GB" b="1">
                <a:solidFill>
                  <a:srgbClr val="D9443C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emergency responses in 18 countries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2E6ECB-E32A-2F4F-81D3-06DFA2E96E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158" y="2321379"/>
            <a:ext cx="1562474" cy="15103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B2D8314-AF4A-D142-8E18-E41360D35438}"/>
              </a:ext>
            </a:extLst>
          </p:cNvPr>
          <p:cNvSpPr txBox="1"/>
          <p:nvPr/>
        </p:nvSpPr>
        <p:spPr>
          <a:xfrm>
            <a:off x="1170213" y="4146596"/>
            <a:ext cx="344697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E36729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We spent over</a:t>
            </a:r>
          </a:p>
          <a:p>
            <a:r>
              <a:rPr lang="en-GB" sz="3200" b="1">
                <a:solidFill>
                  <a:srgbClr val="E36729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£7 million</a:t>
            </a:r>
          </a:p>
          <a:p>
            <a:r>
              <a:rPr lang="en-GB" b="1">
                <a:solidFill>
                  <a:srgbClr val="E36729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on 91 projects,</a:t>
            </a:r>
          </a:p>
          <a:p>
            <a:r>
              <a:rPr lang="en-GB" b="1">
                <a:solidFill>
                  <a:srgbClr val="E36729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17 countries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C86F0F1-D24C-CA46-8A21-F958903F56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308" y="4146596"/>
            <a:ext cx="1660979" cy="188358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9C77A3-94BD-5640-B18F-55D1F1968C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3243" y="2381352"/>
            <a:ext cx="1363744" cy="137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9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36817"/>
            <a:ext cx="9144000" cy="609547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56" y="1670894"/>
            <a:ext cx="4373260" cy="48943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627321" y="1994397"/>
            <a:ext cx="404037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This year the </a:t>
            </a:r>
          </a:p>
          <a:p>
            <a:pPr algn="ctr"/>
            <a:r>
              <a:rPr lang="en-US" sz="40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WEE BOX, </a:t>
            </a:r>
          </a:p>
          <a:p>
            <a:pPr algn="ctr"/>
            <a:r>
              <a:rPr lang="en-US" sz="40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BIG CHANGE </a:t>
            </a:r>
            <a:r>
              <a:rPr lang="en-US" sz="36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appeal focuses on SCIAF’s work in Zambia.</a:t>
            </a:r>
          </a:p>
          <a:p>
            <a:endParaRPr lang="en-GB">
              <a:solidFill>
                <a:srgbClr val="12375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3815" y="1462570"/>
            <a:ext cx="16971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Mattias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age 12</a:t>
            </a:r>
          </a:p>
        </p:txBody>
      </p:sp>
    </p:spTree>
    <p:extLst>
      <p:ext uri="{BB962C8B-B14F-4D97-AF65-F5344CB8AC3E}">
        <p14:creationId xmlns:p14="http://schemas.microsoft.com/office/powerpoint/2010/main" val="2090845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964" y="2041981"/>
            <a:ext cx="8272989" cy="41212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C053EC-0D7E-D643-A249-8EEC735EFD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742" y="3658639"/>
            <a:ext cx="819682" cy="6930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B64BEC-EFF4-8E43-95BA-A768FB603A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970" y="5214609"/>
            <a:ext cx="2924258" cy="14270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3F8DDA-08C2-2A45-B3D6-65876B9C4F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99" y="4870384"/>
            <a:ext cx="1645853" cy="63526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6" name="Flowchart: Connector 5"/>
          <p:cNvSpPr/>
          <p:nvPr/>
        </p:nvSpPr>
        <p:spPr>
          <a:xfrm flipH="1">
            <a:off x="4928038" y="4603896"/>
            <a:ext cx="170121" cy="170121"/>
          </a:xfrm>
          <a:prstGeom prst="flowChartConnector">
            <a:avLst/>
          </a:prstGeom>
          <a:solidFill>
            <a:srgbClr val="1237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8E1889-6037-9C49-BC36-91BD25B3253A}"/>
              </a:ext>
            </a:extLst>
          </p:cNvPr>
          <p:cNvSpPr txBox="1"/>
          <p:nvPr/>
        </p:nvSpPr>
        <p:spPr>
          <a:xfrm>
            <a:off x="3611462" y="5241717"/>
            <a:ext cx="286433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Africa</a:t>
            </a:r>
          </a:p>
          <a:p>
            <a:endParaRPr lang="en-GB" sz="400">
              <a:solidFill>
                <a:srgbClr val="12375A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GB" sz="1000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Democratic Republic of Congo, Ethiopia, Malawi, Rwanda, South Sudan, </a:t>
            </a:r>
            <a:r>
              <a:rPr lang="en-GB" sz="5400" b="1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Zambia</a:t>
            </a:r>
            <a:endParaRPr lang="en-US" sz="5400" b="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BD4848-8D3A-0E48-BABB-768D0259CA97}"/>
              </a:ext>
            </a:extLst>
          </p:cNvPr>
          <p:cNvSpPr txBox="1"/>
          <p:nvPr/>
        </p:nvSpPr>
        <p:spPr>
          <a:xfrm>
            <a:off x="274331" y="4926407"/>
            <a:ext cx="176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Latin America</a:t>
            </a:r>
          </a:p>
          <a:p>
            <a:endParaRPr lang="en-GB" sz="400">
              <a:solidFill>
                <a:srgbClr val="12375A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GB" sz="1000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Colombia</a:t>
            </a:r>
            <a:endParaRPr lang="en-US" sz="1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B8478D-B4CC-D947-8035-7859570EC6C8}"/>
              </a:ext>
            </a:extLst>
          </p:cNvPr>
          <p:cNvSpPr txBox="1"/>
          <p:nvPr/>
        </p:nvSpPr>
        <p:spPr>
          <a:xfrm>
            <a:off x="7298605" y="3743539"/>
            <a:ext cx="795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Asia</a:t>
            </a:r>
          </a:p>
          <a:p>
            <a:endParaRPr lang="en-GB" sz="400">
              <a:solidFill>
                <a:srgbClr val="12375A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GB" sz="1000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Cambodia</a:t>
            </a:r>
            <a:endParaRPr lang="en-US" sz="1000"/>
          </a:p>
        </p:txBody>
      </p:sp>
      <p:sp>
        <p:nvSpPr>
          <p:cNvPr id="8" name="Rectangle 7"/>
          <p:cNvSpPr/>
          <p:nvPr/>
        </p:nvSpPr>
        <p:spPr>
          <a:xfrm>
            <a:off x="304735" y="1393826"/>
            <a:ext cx="865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Zambia is one of the eight countries across Africa, Asia and Latin America where we support communities living in poverty.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343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75"/>
          <a:stretch/>
        </p:blipFill>
        <p:spPr>
          <a:xfrm>
            <a:off x="0" y="435399"/>
            <a:ext cx="9144000" cy="6422602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08" y="1727033"/>
            <a:ext cx="3242599" cy="362119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59615" y="6396738"/>
            <a:ext cx="2203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Young Angel, Zambia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441416" y="2106468"/>
            <a:ext cx="29983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Zambia is a beautiful and vibrant country.</a:t>
            </a:r>
          </a:p>
        </p:txBody>
      </p:sp>
    </p:spTree>
    <p:extLst>
      <p:ext uri="{BB962C8B-B14F-4D97-AF65-F5344CB8AC3E}">
        <p14:creationId xmlns:p14="http://schemas.microsoft.com/office/powerpoint/2010/main" val="2113454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1248534"/>
            <a:ext cx="9144000" cy="560946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1" y="6079975"/>
            <a:ext cx="1929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Euronica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in her maize field,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1618403"/>
            <a:ext cx="2519104" cy="24128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6469626" y="1874727"/>
            <a:ext cx="24502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Millions of families are struggling to grow enough food to eat.</a:t>
            </a:r>
          </a:p>
        </p:txBody>
      </p:sp>
    </p:spTree>
    <p:extLst>
      <p:ext uri="{BB962C8B-B14F-4D97-AF65-F5344CB8AC3E}">
        <p14:creationId xmlns:p14="http://schemas.microsoft.com/office/powerpoint/2010/main" val="2005803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62000"/>
            <a:ext cx="9144000" cy="609600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977" y="6071191"/>
            <a:ext cx="2562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Patrick, Caritas </a:t>
            </a:r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Kabwe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Zambia</a:t>
            </a:r>
          </a:p>
        </p:txBody>
      </p:sp>
    </p:spTree>
    <p:extLst>
      <p:ext uri="{BB962C8B-B14F-4D97-AF65-F5344CB8AC3E}">
        <p14:creationId xmlns:p14="http://schemas.microsoft.com/office/powerpoint/2010/main" val="1454252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54687"/>
            <a:ext cx="9142857" cy="680331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2" y="6113721"/>
            <a:ext cx="2514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Neighbours and friends, Gertrude and </a:t>
            </a:r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Mwenya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2" y="1551479"/>
            <a:ext cx="3003696" cy="38592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17399"/>
            <a:ext cx="27275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This Lent, reach out in love and act against hunger</a:t>
            </a:r>
          </a:p>
          <a:p>
            <a:endParaRPr lang="en-GB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534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Props1.xml><?xml version="1.0" encoding="utf-8"?>
<ds:datastoreItem xmlns:ds="http://schemas.openxmlformats.org/officeDocument/2006/customXml" ds:itemID="{3F0D4E68-A7A8-42C3-A2A0-2C1062A26B5D}">
  <ds:schemaRefs>
    <ds:schemaRef ds:uri="3aeeed41-e4f7-4dc0-b6a5-f015b25a8391"/>
    <ds:schemaRef ds:uri="4fdb592e-eed0-45ab-8ab1-beea036d36b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3129853-C9F5-48F9-AE27-D4B830AAFF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857A12-42B5-4146-8246-B337B3C86FB2}">
  <ds:schemaRefs>
    <ds:schemaRef ds:uri="http://purl.org/dc/elements/1.1/"/>
    <ds:schemaRef ds:uri="4fdb592e-eed0-45ab-8ab1-beea036d36b1"/>
    <ds:schemaRef ds:uri="http://schemas.microsoft.com/office/2006/metadata/properties"/>
    <ds:schemaRef ds:uri="http://www.w3.org/XML/1998/namespace"/>
    <ds:schemaRef ds:uri="http://purl.org/dc/terms/"/>
    <ds:schemaRef ds:uri="3aeeed41-e4f7-4dc0-b6a5-f015b25a8391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893</Words>
  <Application>Microsoft Macintosh PowerPoint</Application>
  <PresentationFormat>On-screen Show (4:3)</PresentationFormat>
  <Paragraphs>159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Colby StBlk</vt:lpstr>
      <vt:lpstr>Rubik</vt:lpstr>
      <vt:lpstr>Calibri</vt:lpstr>
      <vt:lpstr>Rubik Light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4</cp:revision>
  <dcterms:created xsi:type="dcterms:W3CDTF">2021-07-26T14:29:33Z</dcterms:created>
  <dcterms:modified xsi:type="dcterms:W3CDTF">2023-01-06T16:43:48Z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