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3"/>
  </p:notesMasterIdLst>
  <p:sldIdLst>
    <p:sldId id="275" r:id="rId5"/>
    <p:sldId id="263"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7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7648E8-E690-C34F-B5BC-F4EF382BA178}" v="8" dt="2022-12-08T17:06:22.0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21" d="100"/>
          <a:sy n="121" d="100"/>
        </p:scale>
        <p:origin x="696" y="-1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Cave" userId="4087b8b8-337e-4db3-87c5-56598d9a69c0" providerId="ADAL" clId="{957648E8-E690-C34F-B5BC-F4EF382BA178}"/>
    <pc:docChg chg="undo custSel addSld delSld modSld sldOrd">
      <pc:chgData name="James Cave" userId="4087b8b8-337e-4db3-87c5-56598d9a69c0" providerId="ADAL" clId="{957648E8-E690-C34F-B5BC-F4EF382BA178}" dt="2022-12-08T17:06:22.080" v="74"/>
      <pc:docMkLst>
        <pc:docMk/>
      </pc:docMkLst>
      <pc:sldChg chg="addSp modSp">
        <pc:chgData name="James Cave" userId="4087b8b8-337e-4db3-87c5-56598d9a69c0" providerId="ADAL" clId="{957648E8-E690-C34F-B5BC-F4EF382BA178}" dt="2022-12-08T17:06:18.201" v="73"/>
        <pc:sldMkLst>
          <pc:docMk/>
          <pc:sldMk cId="227551832" sldId="263"/>
        </pc:sldMkLst>
        <pc:picChg chg="add mod">
          <ac:chgData name="James Cave" userId="4087b8b8-337e-4db3-87c5-56598d9a69c0" providerId="ADAL" clId="{957648E8-E690-C34F-B5BC-F4EF382BA178}" dt="2022-12-08T17:06:18.201" v="73"/>
          <ac:picMkLst>
            <pc:docMk/>
            <pc:sldMk cId="227551832" sldId="263"/>
            <ac:picMk id="5" creationId="{79DF34DF-505D-0E26-52DE-FAAA7D95DDF5}"/>
          </ac:picMkLst>
        </pc:picChg>
      </pc:sldChg>
      <pc:sldChg chg="addSp modSp add del mod ord">
        <pc:chgData name="James Cave" userId="4087b8b8-337e-4db3-87c5-56598d9a69c0" providerId="ADAL" clId="{957648E8-E690-C34F-B5BC-F4EF382BA178}" dt="2022-12-08T15:48:45.342" v="72" actId="20577"/>
        <pc:sldMkLst>
          <pc:docMk/>
          <pc:sldMk cId="145934669" sldId="275"/>
        </pc:sldMkLst>
        <pc:spChg chg="add mod">
          <ac:chgData name="James Cave" userId="4087b8b8-337e-4db3-87c5-56598d9a69c0" providerId="ADAL" clId="{957648E8-E690-C34F-B5BC-F4EF382BA178}" dt="2022-12-08T15:47:35.414" v="19" actId="20577"/>
          <ac:spMkLst>
            <pc:docMk/>
            <pc:sldMk cId="145934669" sldId="275"/>
            <ac:spMk id="2" creationId="{40A98B59-41DF-1DFC-2403-2E6C3E1D2D8E}"/>
          </ac:spMkLst>
        </pc:spChg>
        <pc:spChg chg="mod">
          <ac:chgData name="James Cave" userId="4087b8b8-337e-4db3-87c5-56598d9a69c0" providerId="ADAL" clId="{957648E8-E690-C34F-B5BC-F4EF382BA178}" dt="2022-12-08T15:48:45.342" v="72" actId="20577"/>
          <ac:spMkLst>
            <pc:docMk/>
            <pc:sldMk cId="145934669" sldId="275"/>
            <ac:spMk id="6" creationId="{230BD4A6-E6C8-BA4A-8C05-DE6566AE117A}"/>
          </ac:spMkLst>
        </pc:spChg>
      </pc:sldChg>
      <pc:sldChg chg="addSp modSp">
        <pc:chgData name="James Cave" userId="4087b8b8-337e-4db3-87c5-56598d9a69c0" providerId="ADAL" clId="{957648E8-E690-C34F-B5BC-F4EF382BA178}" dt="2022-12-08T17:06:22.080" v="74"/>
        <pc:sldMkLst>
          <pc:docMk/>
          <pc:sldMk cId="2065241533" sldId="296"/>
        </pc:sldMkLst>
        <pc:picChg chg="add mod">
          <ac:chgData name="James Cave" userId="4087b8b8-337e-4db3-87c5-56598d9a69c0" providerId="ADAL" clId="{957648E8-E690-C34F-B5BC-F4EF382BA178}" dt="2022-12-08T17:06:22.080" v="74"/>
          <ac:picMkLst>
            <pc:docMk/>
            <pc:sldMk cId="2065241533" sldId="296"/>
            <ac:picMk id="5" creationId="{93AE1E9D-0F02-EA26-5503-C1C2DBE674B9}"/>
          </ac:picMkLst>
        </pc:picChg>
      </pc:sldChg>
      <pc:sldMasterChg chg="delSldLayout">
        <pc:chgData name="James Cave" userId="4087b8b8-337e-4db3-87c5-56598d9a69c0" providerId="ADAL" clId="{957648E8-E690-C34F-B5BC-F4EF382BA178}" dt="2022-12-08T15:48:29.396" v="21" actId="2696"/>
        <pc:sldMasterMkLst>
          <pc:docMk/>
          <pc:sldMasterMk cId="3753698143" sldId="2147483660"/>
        </pc:sldMasterMkLst>
        <pc:sldLayoutChg chg="del">
          <pc:chgData name="James Cave" userId="4087b8b8-337e-4db3-87c5-56598d9a69c0" providerId="ADAL" clId="{957648E8-E690-C34F-B5BC-F4EF382BA178}" dt="2022-12-08T15:48:29.396" v="21" actId="2696"/>
          <pc:sldLayoutMkLst>
            <pc:docMk/>
            <pc:sldMasterMk cId="3753698143" sldId="2147483660"/>
            <pc:sldLayoutMk cId="1180319177" sldId="214748367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E04E9E-036D-9240-AD00-6493113B61C3}" type="datetimeFigureOut">
              <a:rPr lang="en-US" smtClean="0"/>
              <a:t>12/8/22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7BC398-507B-2945-BC0C-CC83BC1FFE65}" type="slidenum">
              <a:rPr lang="en-US" smtClean="0"/>
              <a:t>‹#›</a:t>
            </a:fld>
            <a:endParaRPr lang="en-US"/>
          </a:p>
        </p:txBody>
      </p:sp>
    </p:spTree>
    <p:extLst>
      <p:ext uri="{BB962C8B-B14F-4D97-AF65-F5344CB8AC3E}">
        <p14:creationId xmlns:p14="http://schemas.microsoft.com/office/powerpoint/2010/main" val="563135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First Station: Jesus is condemned to death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“Pilate wrote out a notice and had it fixed to the cross: it ran: ‘Jesus the Nazarene, King of the Jews’.” (John 19: 19)</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Even at his birth, Jesus seemed destined for this trial: hunted by Herod, threatened with death, forced into exile. Now he is finally in the hands of pitiless authority. Yet Pilate’s death sentence opens the path to our salvation. And atop his cross will be emblazoned the name given by the angel at his conception: Jesus, a name which means ‘God saves’. </a:t>
            </a:r>
          </a:p>
          <a:p>
            <a:pPr rtl="0" fontAlgn="base"/>
            <a:r>
              <a:rPr lang="en-GB" sz="1200" b="0" i="0" kern="1200" dirty="0">
                <a:solidFill>
                  <a:schemeClr val="tx1"/>
                </a:solidFill>
                <a:effectLst/>
                <a:latin typeface="+mn-lt"/>
                <a:ea typeface="+mn-ea"/>
                <a:cs typeface="+mn-cs"/>
              </a:rPr>
              <a:t>Lord Jesus, may no child experience the threat of violence, hunger or war. May their rights be upheld, and their dignity promoted by those in authority.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3</a:t>
            </a:fld>
            <a:endParaRPr lang="en-GB"/>
          </a:p>
        </p:txBody>
      </p:sp>
    </p:spTree>
    <p:extLst>
      <p:ext uri="{BB962C8B-B14F-4D97-AF65-F5344CB8AC3E}">
        <p14:creationId xmlns:p14="http://schemas.microsoft.com/office/powerpoint/2010/main" val="3303698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Tenth Station: Jesus is stripped of his clothing</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a:t>
            </a:r>
            <a:r>
              <a:rPr lang="en-GB" sz="1200" b="0" i="1" kern="1200" dirty="0">
                <a:solidFill>
                  <a:schemeClr val="tx1"/>
                </a:solidFill>
                <a:effectLst/>
                <a:latin typeface="+mn-lt"/>
                <a:ea typeface="+mn-ea"/>
                <a:cs typeface="+mn-cs"/>
              </a:rPr>
              <a:t>.</a:t>
            </a:r>
            <a:r>
              <a:rPr lang="en-GB" sz="1200" b="0" i="0" kern="1200" dirty="0">
                <a:solidFill>
                  <a:schemeClr val="tx1"/>
                </a:solidFill>
                <a:effectLst/>
                <a:latin typeface="+mn-lt"/>
                <a:ea typeface="+mn-ea"/>
                <a:cs typeface="+mn-cs"/>
              </a:rPr>
              <a:t>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“I assure you that not even Solomon in all his regalia was robed like one of these.” (Matthew 6:29)</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Do not worry about your life, Jesus had said. God clothes the flowers of the field with beauty greater than Solomon in his royal garments, how much more beautiful is the clothing he has given you? Here Jesus, stripped in humiliation, is clothed in the shining robes of the Word made flesh. </a:t>
            </a:r>
          </a:p>
          <a:p>
            <a:pPr rtl="0" fontAlgn="base"/>
            <a:r>
              <a:rPr lang="en-GB" sz="1200" b="0" i="0" kern="1200" dirty="0">
                <a:solidFill>
                  <a:schemeClr val="tx1"/>
                </a:solidFill>
                <a:effectLst/>
                <a:latin typeface="+mn-lt"/>
                <a:ea typeface="+mn-ea"/>
                <a:cs typeface="+mn-cs"/>
              </a:rPr>
              <a:t>Lord Jesus, we know that these weak mortal bodies of ours are God’s gift to us, made to shine with your risen glory when we rise again. Help us to treat our bodies, and those of others, with the dignity befitting the children of God.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12</a:t>
            </a:fld>
            <a:endParaRPr lang="en-GB"/>
          </a:p>
        </p:txBody>
      </p:sp>
    </p:spTree>
    <p:extLst>
      <p:ext uri="{BB962C8B-B14F-4D97-AF65-F5344CB8AC3E}">
        <p14:creationId xmlns:p14="http://schemas.microsoft.com/office/powerpoint/2010/main" val="234761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Eleventh Station: Jesus is crucified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“The Son of man must be lifted up.” (John 3:14)</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One of the most emotional moments of our church year is the veneration of the cross on Good Friday. The sight of young and old, even babies, coming to tenderly kiss the bare cross or the feet of the figure of Jesus, is profoundly moving. We join a procession of tenderness for the crucified Lord which began with Mary, Simon and Veronica, and which will continue to the end of the world. </a:t>
            </a:r>
          </a:p>
          <a:p>
            <a:pPr rtl="0" fontAlgn="base"/>
            <a:r>
              <a:rPr lang="en-GB" sz="1200" b="0" i="0" kern="1200" dirty="0">
                <a:solidFill>
                  <a:schemeClr val="tx1"/>
                </a:solidFill>
                <a:effectLst/>
                <a:latin typeface="+mn-lt"/>
                <a:ea typeface="+mn-ea"/>
                <a:cs typeface="+mn-cs"/>
              </a:rPr>
              <a:t>Lord Jesus, you said that if we showed compassion to the littlest of your brothers and sisters we showed it to you. Give us the grace to allow the tenderness of our Good Friday devotion flow outwards into our daily actions and attitudes.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13</a:t>
            </a:fld>
            <a:endParaRPr lang="en-GB"/>
          </a:p>
        </p:txBody>
      </p:sp>
    </p:spTree>
    <p:extLst>
      <p:ext uri="{BB962C8B-B14F-4D97-AF65-F5344CB8AC3E}">
        <p14:creationId xmlns:p14="http://schemas.microsoft.com/office/powerpoint/2010/main" val="487519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Twelfth Station: Jesus dies on the cross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a:t>
            </a:r>
            <a:r>
              <a:rPr lang="en-GB" sz="1200" b="0" i="1" kern="1200" dirty="0">
                <a:solidFill>
                  <a:schemeClr val="tx1"/>
                </a:solidFill>
                <a:effectLst/>
                <a:latin typeface="+mn-lt"/>
                <a:ea typeface="+mn-ea"/>
                <a:cs typeface="+mn-cs"/>
              </a:rPr>
              <a:t>.</a:t>
            </a:r>
            <a:r>
              <a:rPr lang="en-GB" sz="1200" b="0" i="0" kern="1200" dirty="0">
                <a:solidFill>
                  <a:schemeClr val="tx1"/>
                </a:solidFill>
                <a:effectLst/>
                <a:latin typeface="+mn-lt"/>
                <a:ea typeface="+mn-ea"/>
                <a:cs typeface="+mn-cs"/>
              </a:rPr>
              <a:t>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“One of the soldiers pierced Jesus’ side with a spear, bringing a sudden flow of blood and water.” (John 19:34)</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The Fathers of the Church have gifted us many mystical interpretations of the blood and water flowing from the side of Jesus: Baptism and Eucharist, humanity and divinity, death and life. As we mourn the death of Jesus, we ponder quietly the wonder of this sign and its meaning. </a:t>
            </a:r>
          </a:p>
          <a:p>
            <a:pPr rtl="0" fontAlgn="base"/>
            <a:r>
              <a:rPr lang="en-GB" sz="1200" b="0" i="0" kern="1200" dirty="0">
                <a:solidFill>
                  <a:schemeClr val="tx1"/>
                </a:solidFill>
                <a:effectLst/>
                <a:latin typeface="+mn-lt"/>
                <a:ea typeface="+mn-ea"/>
                <a:cs typeface="+mn-cs"/>
              </a:rPr>
              <a:t>Lord Jesus, we pray for the people of Zambia. May the mighty Zambezi River, from which the country takes its name, wash away hurts and sorrows, and irrigate a bright and abundant future.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14</a:t>
            </a:fld>
            <a:endParaRPr lang="en-GB"/>
          </a:p>
        </p:txBody>
      </p:sp>
    </p:spTree>
    <p:extLst>
      <p:ext uri="{BB962C8B-B14F-4D97-AF65-F5344CB8AC3E}">
        <p14:creationId xmlns:p14="http://schemas.microsoft.com/office/powerpoint/2010/main" val="3172856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Thirteenth Station: Jesus is taken down from the cross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“Jesus gave a loud cry and breathed his last.” (Mark 15:36)</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Anyone who has emptied the house of a loved one who has died knows the pain of this sacred duty. Familiar, beloved pictures and books are taken down from walls and shelves, and placed tenderly in boxes, as memories crowd in. Here, the Lord’s precious body is taken down lovingly from the cross by his family, to find its resting place in the tomb. </a:t>
            </a:r>
          </a:p>
          <a:p>
            <a:pPr rtl="0" fontAlgn="base"/>
            <a:r>
              <a:rPr lang="en-GB" sz="1200" b="0" i="0" kern="1200" dirty="0">
                <a:solidFill>
                  <a:schemeClr val="tx1"/>
                </a:solidFill>
                <a:effectLst/>
                <a:latin typeface="+mn-lt"/>
                <a:ea typeface="+mn-ea"/>
                <a:cs typeface="+mn-cs"/>
              </a:rPr>
              <a:t>Lord Jesus, help us to remember that pain is often the price of true love. Comfort all who have lost a loved one and mourn their absence.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15</a:t>
            </a:fld>
            <a:endParaRPr lang="en-GB"/>
          </a:p>
        </p:txBody>
      </p:sp>
    </p:spTree>
    <p:extLst>
      <p:ext uri="{BB962C8B-B14F-4D97-AF65-F5344CB8AC3E}">
        <p14:creationId xmlns:p14="http://schemas.microsoft.com/office/powerpoint/2010/main" val="3205011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Fourteenth Station: Jesus is laid in the tomb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“Your sons shall come from far away, and your daughters shall be tenderly carried.” (Isaiah 60: 4)</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Jesus is borne to his grave by those who love him most: his mother and closest disciples. We see this mirrored in the mourners who carry a coffin into a church or to the deceased’s final resting place. May the angels truly lead them to paradise, and may they have eternal rest. </a:t>
            </a:r>
          </a:p>
          <a:p>
            <a:pPr rtl="0" fontAlgn="base"/>
            <a:r>
              <a:rPr lang="en-GB" sz="1200" b="0" i="0" kern="1200" dirty="0">
                <a:solidFill>
                  <a:schemeClr val="tx1"/>
                </a:solidFill>
                <a:effectLst/>
                <a:latin typeface="+mn-lt"/>
                <a:ea typeface="+mn-ea"/>
                <a:cs typeface="+mn-cs"/>
              </a:rPr>
              <a:t>Lord Jesus, bless all who show tenderness to those who have died: hospital staff, undertakers, council staff and loved ones. May their respect and professionalism be a powerful witness to the dignity of the human body, the temple of the Holy Spirit.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16</a:t>
            </a:fld>
            <a:endParaRPr lang="en-GB"/>
          </a:p>
        </p:txBody>
      </p:sp>
    </p:spTree>
    <p:extLst>
      <p:ext uri="{BB962C8B-B14F-4D97-AF65-F5344CB8AC3E}">
        <p14:creationId xmlns:p14="http://schemas.microsoft.com/office/powerpoint/2010/main" val="2369458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Second Station: Jesus accepts his cross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“And when they had mocked him, the soldiers took off the purple robe and put his own clothes on him. Then they led him out to crucify him.” (Mark 15:20)</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For these soldiers this was just another day, another job, either to be carried out with resignation, or enjoyed with the cruelty of those whose hearts have been hardened with cynicism. Jesus accepts their mockery and roughness, swallowing up the weariness and anger in an ocean of love. </a:t>
            </a:r>
          </a:p>
          <a:p>
            <a:pPr rtl="0" fontAlgn="base"/>
            <a:r>
              <a:rPr lang="en-GB" sz="1200" b="0" i="0" kern="1200" dirty="0">
                <a:solidFill>
                  <a:schemeClr val="tx1"/>
                </a:solidFill>
                <a:effectLst/>
                <a:latin typeface="+mn-lt"/>
                <a:ea typeface="+mn-ea"/>
                <a:cs typeface="+mn-cs"/>
              </a:rPr>
              <a:t>Lord Jesus, help us to find patience and understanding even for those who are hardest to like. Let us remember that everyone is some mother’s son or daughter, and all are the children of God.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4</a:t>
            </a:fld>
            <a:endParaRPr lang="en-GB"/>
          </a:p>
        </p:txBody>
      </p:sp>
    </p:spTree>
    <p:extLst>
      <p:ext uri="{BB962C8B-B14F-4D97-AF65-F5344CB8AC3E}">
        <p14:creationId xmlns:p14="http://schemas.microsoft.com/office/powerpoint/2010/main" val="534843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Third Station: Jesus falls the first time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“The Lord God shaped man from the soil of the ground, and blew the breath of life into his nostrils.”  (Genesis 2:7)</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Man was made from the dust of the earth (</a:t>
            </a:r>
            <a:r>
              <a:rPr lang="en-GB" sz="1200" b="0" i="0" kern="1200" dirty="0" err="1">
                <a:solidFill>
                  <a:schemeClr val="tx1"/>
                </a:solidFill>
                <a:effectLst/>
                <a:latin typeface="+mn-lt"/>
                <a:ea typeface="+mn-ea"/>
                <a:cs typeface="+mn-cs"/>
              </a:rPr>
              <a:t>Adama</a:t>
            </a:r>
            <a:r>
              <a:rPr lang="en-GB" sz="1200" b="0" i="0" kern="1200" dirty="0">
                <a:solidFill>
                  <a:schemeClr val="tx1"/>
                </a:solidFill>
                <a:effectLst/>
                <a:latin typeface="+mn-lt"/>
                <a:ea typeface="+mn-ea"/>
                <a:cs typeface="+mn-cs"/>
              </a:rPr>
              <a:t>) and bears its name (Adam). To this earth Jesus returns in his first fall, embracing it reluctantly, its dust and dirt. Yet he will not return to the dust from which he was made, experiencing the corruption of the tomb. Rather he will be raised to life and will raise us up on the last day to share his glory. </a:t>
            </a:r>
          </a:p>
          <a:p>
            <a:pPr rtl="0" fontAlgn="base"/>
            <a:r>
              <a:rPr lang="en-GB" sz="1200" b="0" i="0" kern="1200" dirty="0">
                <a:solidFill>
                  <a:schemeClr val="tx1"/>
                </a:solidFill>
                <a:effectLst/>
                <a:latin typeface="+mn-lt"/>
                <a:ea typeface="+mn-ea"/>
                <a:cs typeface="+mn-cs"/>
              </a:rPr>
              <a:t>Lord Jesus, we pray for all who work on the land and the seas, labouring for our daily bread. May we always be grateful for those whose sweat and toil allow us to enjoy the fruits of the earth.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5</a:t>
            </a:fld>
            <a:endParaRPr lang="en-GB"/>
          </a:p>
        </p:txBody>
      </p:sp>
    </p:spTree>
    <p:extLst>
      <p:ext uri="{BB962C8B-B14F-4D97-AF65-F5344CB8AC3E}">
        <p14:creationId xmlns:p14="http://schemas.microsoft.com/office/powerpoint/2010/main" val="1253989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Fourth Station: Jesus meets his mother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“I was like someone who lifts an infant to close against his cheek, stooping down to him I gave him his food” (Hosea 11:4)</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To see a mother with her baby is to see a study in attentiveness and patience. Time seems to slow down: to hurry would only bring frustration. In this meeting of mother and son – Mary and Jesus – a few intense moments snatched in the midst of chaos sum up their inseparable love, and seem to be a snapshot of eternity itself. </a:t>
            </a:r>
          </a:p>
          <a:p>
            <a:pPr rtl="0" fontAlgn="base"/>
            <a:r>
              <a:rPr lang="en-GB" sz="1200" b="0" i="0" kern="1200" dirty="0">
                <a:solidFill>
                  <a:schemeClr val="tx1"/>
                </a:solidFill>
                <a:effectLst/>
                <a:latin typeface="+mn-lt"/>
                <a:ea typeface="+mn-ea"/>
                <a:cs typeface="+mn-cs"/>
              </a:rPr>
              <a:t>Lord Jesus, you made us for eternity. May we be fully present to those golden moments of love, romance or friendship, when we seem to touch eternity in our very midst.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6</a:t>
            </a:fld>
            <a:endParaRPr lang="en-GB"/>
          </a:p>
        </p:txBody>
      </p:sp>
    </p:spTree>
    <p:extLst>
      <p:ext uri="{BB962C8B-B14F-4D97-AF65-F5344CB8AC3E}">
        <p14:creationId xmlns:p14="http://schemas.microsoft.com/office/powerpoint/2010/main" val="1597334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Fifth Station: Simon of Cyrene helps Jesus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“They enlisted a passer-by, Simon of Cyrene, father of Alexander and Rufus, who was coming in from the country, to carry his cross.” (Mark 15: 21)</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Simon was from Cyrene, a town in North Africa. We know his sons became Christian, and so we can see in Simon the first African disciple, destined to be followed by a countless procession of others, from St Monica and St Augustine to the martyrs of Uganda, from the deserts of the Sahel to the great cities of Lagos, Kinshasa, and Lusaka. Praise God for such a gift! </a:t>
            </a:r>
          </a:p>
          <a:p>
            <a:pPr rtl="0" fontAlgn="base"/>
            <a:r>
              <a:rPr lang="en-GB" sz="1200" b="0" i="0" kern="1200" dirty="0">
                <a:solidFill>
                  <a:schemeClr val="tx1"/>
                </a:solidFill>
                <a:effectLst/>
                <a:latin typeface="+mn-lt"/>
                <a:ea typeface="+mn-ea"/>
                <a:cs typeface="+mn-cs"/>
              </a:rPr>
              <a:t>Lord Jesus, we bless you for the gift of the young churches of Africa, the green shoots of joy which are now blooming at the very heart of the Church.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9FB15AB1-383C-469D-A6A1-D3806A475101}" type="slidenum">
              <a:rPr lang="en-GB" smtClean="0"/>
              <a:t>7</a:t>
            </a:fld>
            <a:endParaRPr lang="en-GB"/>
          </a:p>
        </p:txBody>
      </p:sp>
    </p:spTree>
    <p:extLst>
      <p:ext uri="{BB962C8B-B14F-4D97-AF65-F5344CB8AC3E}">
        <p14:creationId xmlns:p14="http://schemas.microsoft.com/office/powerpoint/2010/main" val="3655975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Sixth Station: Veronica wipes the face of Jesus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1" kern="1200" dirty="0">
                <a:solidFill>
                  <a:schemeClr val="tx1"/>
                </a:solidFill>
                <a:effectLst/>
                <a:latin typeface="+mn-lt"/>
                <a:ea typeface="+mn-ea"/>
                <a:cs typeface="+mn-cs"/>
              </a:rPr>
              <a:t> </a:t>
            </a:r>
            <a:r>
              <a:rPr lang="en-GB" sz="1200" b="0" i="0" kern="1200" dirty="0">
                <a:solidFill>
                  <a:schemeClr val="tx1"/>
                </a:solidFill>
                <a:effectLst/>
                <a:latin typeface="+mn-lt"/>
                <a:ea typeface="+mn-ea"/>
                <a:cs typeface="+mn-cs"/>
              </a:rPr>
              <a:t>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“She wrapped him in cloths and placed him in a manger, because there was no guest room available for them.” (Luke 2:7)</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Jesus’ birth and death see him wrapped tenderly in cloth: to be laid in the manger and to be laid in the tomb. Veronica gently wraps his face here, to cover his shame for an instant and to provide some comfort in the midst of sorrow. </a:t>
            </a:r>
          </a:p>
          <a:p>
            <a:pPr rtl="0" fontAlgn="base"/>
            <a:r>
              <a:rPr lang="en-GB" sz="1200" b="0" i="0" kern="1200" dirty="0">
                <a:solidFill>
                  <a:schemeClr val="tx1"/>
                </a:solidFill>
                <a:effectLst/>
                <a:latin typeface="+mn-lt"/>
                <a:ea typeface="+mn-ea"/>
                <a:cs typeface="+mn-cs"/>
              </a:rPr>
              <a:t>Lord Jesus, you revealed that we will be judged on whether we have clothed the naked, and responded to others in their need. Give all Christians warm hearts, which will make us the heirs to Veronica’s kindness today.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8</a:t>
            </a:fld>
            <a:endParaRPr lang="en-GB"/>
          </a:p>
        </p:txBody>
      </p:sp>
    </p:spTree>
    <p:extLst>
      <p:ext uri="{BB962C8B-B14F-4D97-AF65-F5344CB8AC3E}">
        <p14:creationId xmlns:p14="http://schemas.microsoft.com/office/powerpoint/2010/main" val="578402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Seventh Station: Jesus falls the second time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“We know that the whole creation has been groaning in labour pains until now” (Romans 8: 22)</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In the Book of Genesis, the second consequence of The Fall caused by sin was the pain experienced in childbirth, which St Paul compared to the groaning of a creation awaiting rebirth. As Jesus prepares to die for that fallen world, he groans under the weight of the cross, but his Resurrection will open new life to all. </a:t>
            </a:r>
          </a:p>
          <a:p>
            <a:pPr rtl="0" fontAlgn="base"/>
            <a:r>
              <a:rPr lang="en-GB" sz="1200" b="0" i="0" kern="1200" dirty="0">
                <a:solidFill>
                  <a:schemeClr val="tx1"/>
                </a:solidFill>
                <a:effectLst/>
                <a:latin typeface="+mn-lt"/>
                <a:ea typeface="+mn-ea"/>
                <a:cs typeface="+mn-cs"/>
              </a:rPr>
              <a:t>Lord Jesus, grant health and strength to all expectant mothers as their time arrives to bring a child into the world. May we always welcome new life as a gift, and defend the right to life of all God’s children. </a:t>
            </a:r>
          </a:p>
          <a:p>
            <a:endParaRPr lang="en-GB" dirty="0"/>
          </a:p>
          <a:p>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9</a:t>
            </a:fld>
            <a:endParaRPr lang="en-GB"/>
          </a:p>
        </p:txBody>
      </p:sp>
    </p:spTree>
    <p:extLst>
      <p:ext uri="{BB962C8B-B14F-4D97-AF65-F5344CB8AC3E}">
        <p14:creationId xmlns:p14="http://schemas.microsoft.com/office/powerpoint/2010/main" val="1301348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Eighth Station: Jesus meets the women of Jerusalem </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“Large numbers of people followed him, and women too, who mourned and lamented for him. But Jesus turned to them and said, ‘Daughters of Jerusalem, do not weep for me; weep rather for yourselves and for your children’.” (Luke 23: 27-28)</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“Weep for your children,” Jesus tells the women – and indeed many a mother, in every age, has shed tears for their child. The tears and prayers of St Monica brought her son Augustine to faith. This should be no surprise: God sees every tear that falls to the ground, and none is wasted.   </a:t>
            </a:r>
          </a:p>
          <a:p>
            <a:pPr rtl="0" fontAlgn="base"/>
            <a:r>
              <a:rPr lang="en-GB" sz="1200" b="0" i="0" kern="1200" dirty="0">
                <a:solidFill>
                  <a:schemeClr val="tx1"/>
                </a:solidFill>
                <a:effectLst/>
                <a:latin typeface="+mn-lt"/>
                <a:ea typeface="+mn-ea"/>
                <a:cs typeface="+mn-cs"/>
              </a:rPr>
              <a:t>Lord Jesus, the psalmist wrote of God, “You keep track of all my sorrows. You have collected all my tears in your bottle” (Psalm 56:8). Gather up the tears of those who weep, that they may one day bathe in an eternal ocean of healing.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10</a:t>
            </a:fld>
            <a:endParaRPr lang="en-GB"/>
          </a:p>
        </p:txBody>
      </p:sp>
    </p:spTree>
    <p:extLst>
      <p:ext uri="{BB962C8B-B14F-4D97-AF65-F5344CB8AC3E}">
        <p14:creationId xmlns:p14="http://schemas.microsoft.com/office/powerpoint/2010/main" val="962474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fontAlgn="base"/>
            <a:r>
              <a:rPr lang="en-GB" sz="1200" b="1" i="0" kern="1200" dirty="0">
                <a:solidFill>
                  <a:schemeClr val="tx1"/>
                </a:solidFill>
                <a:effectLst/>
                <a:latin typeface="+mn-lt"/>
                <a:ea typeface="+mn-ea"/>
                <a:cs typeface="+mn-cs"/>
              </a:rPr>
              <a:t>Ninth Station: Jesus falls the third time</a:t>
            </a:r>
            <a:r>
              <a:rPr lang="en-GB" sz="1200" b="0" i="0" kern="1200" dirty="0">
                <a:solidFill>
                  <a:schemeClr val="tx1"/>
                </a:solidFill>
                <a:effectLst/>
                <a:latin typeface="+mn-lt"/>
                <a:ea typeface="+mn-ea"/>
                <a:cs typeface="+mn-cs"/>
              </a:rPr>
              <a:t>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Leader:</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We adore you, O Christ and we praise you. </a:t>
            </a:r>
          </a:p>
          <a:p>
            <a:pPr rtl="0" fontAlgn="base"/>
            <a:r>
              <a:rPr lang="en-GB" sz="1200" b="1" i="0" kern="1200" dirty="0">
                <a:solidFill>
                  <a:schemeClr val="tx1"/>
                </a:solidFill>
                <a:effectLst/>
                <a:latin typeface="+mn-lt"/>
                <a:ea typeface="+mn-ea"/>
                <a:cs typeface="+mn-cs"/>
              </a:rPr>
              <a:t>All (genuflecting):</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Because by your holy cross you have redeemed the world</a:t>
            </a:r>
            <a:r>
              <a:rPr lang="en-GB" sz="1200" b="0" i="1" kern="1200" dirty="0">
                <a:solidFill>
                  <a:schemeClr val="tx1"/>
                </a:solidFill>
                <a:effectLst/>
                <a:latin typeface="+mn-lt"/>
                <a:ea typeface="+mn-ea"/>
                <a:cs typeface="+mn-cs"/>
              </a:rPr>
              <a:t>.</a:t>
            </a:r>
            <a:r>
              <a:rPr lang="en-GB" sz="1200" b="0" i="0" kern="1200" dirty="0">
                <a:solidFill>
                  <a:schemeClr val="tx1"/>
                </a:solidFill>
                <a:effectLst/>
                <a:latin typeface="+mn-lt"/>
                <a:ea typeface="+mn-ea"/>
                <a:cs typeface="+mn-cs"/>
              </a:rPr>
              <a:t> </a:t>
            </a:r>
          </a:p>
          <a:p>
            <a:pPr rtl="0" fontAlgn="base"/>
            <a:endParaRPr lang="en-GB" sz="1200" b="0" i="1" kern="1200" dirty="0">
              <a:solidFill>
                <a:schemeClr val="tx1"/>
              </a:solidFill>
              <a:effectLst/>
              <a:latin typeface="+mn-lt"/>
              <a:ea typeface="+mn-ea"/>
              <a:cs typeface="+mn-cs"/>
            </a:endParaRPr>
          </a:p>
          <a:p>
            <a:pPr rtl="0" fontAlgn="base"/>
            <a:r>
              <a:rPr lang="en-GB" sz="1200" b="0" i="1" kern="1200" dirty="0">
                <a:solidFill>
                  <a:schemeClr val="tx1"/>
                </a:solidFill>
                <a:effectLst/>
                <a:latin typeface="+mn-lt"/>
                <a:ea typeface="+mn-ea"/>
                <a:cs typeface="+mn-cs"/>
              </a:rPr>
              <a:t>“Truly I tell you, today you will be with me in Paradise.” (Luke 23: 43)</a:t>
            </a:r>
            <a:r>
              <a:rPr lang="en-GB" sz="1200" b="0" i="0" kern="1200" dirty="0">
                <a:solidFill>
                  <a:schemeClr val="tx1"/>
                </a:solidFill>
                <a:effectLst/>
                <a:latin typeface="+mn-lt"/>
                <a:ea typeface="+mn-ea"/>
                <a:cs typeface="+mn-cs"/>
              </a:rPr>
              <a:t> </a:t>
            </a:r>
          </a:p>
          <a:p>
            <a:pPr rtl="0" fontAlgn="base"/>
            <a:endParaRPr lang="en-GB" sz="1200" b="0" i="0" kern="1200" dirty="0">
              <a:solidFill>
                <a:schemeClr val="tx1"/>
              </a:solidFill>
              <a:effectLst/>
              <a:latin typeface="+mn-lt"/>
              <a:ea typeface="+mn-ea"/>
              <a:cs typeface="+mn-cs"/>
            </a:endParaRPr>
          </a:p>
          <a:p>
            <a:pPr rtl="0" fontAlgn="base"/>
            <a:r>
              <a:rPr lang="en-GB" sz="1200" b="0" i="0" kern="1200" dirty="0">
                <a:solidFill>
                  <a:schemeClr val="tx1"/>
                </a:solidFill>
                <a:effectLst/>
                <a:latin typeface="+mn-lt"/>
                <a:ea typeface="+mn-ea"/>
                <a:cs typeface="+mn-cs"/>
              </a:rPr>
              <a:t>The final consequence of The Fall caused by sin, Genesis tells us, was the loss of the garden of paradise. Jesus, crucified with the dust of the earth on his hands, will make the garden bloom once more, as he throws wide the gates of paradise to welcome redeemed humanity. </a:t>
            </a:r>
          </a:p>
          <a:p>
            <a:pPr rtl="0" fontAlgn="base"/>
            <a:r>
              <a:rPr lang="en-GB" sz="1200" b="0" i="0" kern="1200" dirty="0">
                <a:solidFill>
                  <a:schemeClr val="tx1"/>
                </a:solidFill>
                <a:effectLst/>
                <a:latin typeface="+mn-lt"/>
                <a:ea typeface="+mn-ea"/>
                <a:cs typeface="+mn-cs"/>
              </a:rPr>
              <a:t>Lord Jesus, we pray for all gardeners, farmers and conservationists who protect and nourish the fruitfulness of the earth. May they prepare the way for the new heavens and new earth which God has promised. </a:t>
            </a:r>
          </a:p>
          <a:p>
            <a:pPr rtl="0" fontAlgn="base"/>
            <a:endParaRPr lang="en-GB" sz="1200" b="1" i="0" kern="1200" dirty="0">
              <a:solidFill>
                <a:schemeClr val="tx1"/>
              </a:solidFill>
              <a:effectLst/>
              <a:latin typeface="+mn-lt"/>
              <a:ea typeface="+mn-ea"/>
              <a:cs typeface="+mn-cs"/>
            </a:endParaRPr>
          </a:p>
          <a:p>
            <a:pPr rtl="0" fontAlgn="base"/>
            <a:r>
              <a:rPr lang="en-GB" sz="1200" b="1" i="0" kern="1200" dirty="0">
                <a:solidFill>
                  <a:schemeClr val="tx1"/>
                </a:solidFill>
                <a:effectLst/>
                <a:latin typeface="+mn-lt"/>
                <a:ea typeface="+mn-ea"/>
                <a:cs typeface="+mn-cs"/>
              </a:rPr>
              <a:t>All:</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love you Jesus, my love above all things;</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I repent with my whole heart for having offended you.</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Never permit me to separate myself from you again.</a:t>
            </a:r>
            <a:r>
              <a:rPr lang="en-GB" sz="1200" b="0" i="0" kern="1200" dirty="0">
                <a:solidFill>
                  <a:schemeClr val="tx1"/>
                </a:solidFill>
                <a:effectLst/>
                <a:latin typeface="+mn-lt"/>
                <a:ea typeface="+mn-ea"/>
                <a:cs typeface="+mn-cs"/>
              </a:rPr>
              <a:t> </a:t>
            </a:r>
            <a:br>
              <a:rPr lang="en-GB" sz="1200" b="0" i="0" kern="1200" dirty="0">
                <a:solidFill>
                  <a:schemeClr val="tx1"/>
                </a:solidFill>
                <a:effectLst/>
                <a:latin typeface="+mn-lt"/>
                <a:ea typeface="+mn-ea"/>
                <a:cs typeface="+mn-cs"/>
              </a:rPr>
            </a:br>
            <a:r>
              <a:rPr lang="en-GB" sz="1200" b="1" i="0" kern="1200" dirty="0">
                <a:solidFill>
                  <a:schemeClr val="tx1"/>
                </a:solidFill>
                <a:effectLst/>
                <a:latin typeface="+mn-lt"/>
                <a:ea typeface="+mn-ea"/>
                <a:cs typeface="+mn-cs"/>
              </a:rPr>
              <a:t>Grant that I may love you always, and then do with me what you will.</a:t>
            </a:r>
            <a:r>
              <a:rPr lang="en-GB" sz="1200" b="0" i="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9FB15AB1-383C-469D-A6A1-D3806A475101}" type="slidenum">
              <a:rPr lang="en-GB" smtClean="0"/>
              <a:t>11</a:t>
            </a:fld>
            <a:endParaRPr lang="en-GB"/>
          </a:p>
        </p:txBody>
      </p:sp>
    </p:spTree>
    <p:extLst>
      <p:ext uri="{BB962C8B-B14F-4D97-AF65-F5344CB8AC3E}">
        <p14:creationId xmlns:p14="http://schemas.microsoft.com/office/powerpoint/2010/main" val="2357120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866091B-B946-F14C-8EF1-E1DFE9A481AC}"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914866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866091B-B946-F14C-8EF1-E1DFE9A481AC}"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920311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866091B-B946-F14C-8EF1-E1DFE9A481AC}"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673275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1671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866091B-B946-F14C-8EF1-E1DFE9A481AC}"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872816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866091B-B946-F14C-8EF1-E1DFE9A481AC}" type="datetimeFigureOut">
              <a:rPr lang="en-US" smtClean="0"/>
              <a:t>12/8/22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4048422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866091B-B946-F14C-8EF1-E1DFE9A481AC}"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4085354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866091B-B946-F14C-8EF1-E1DFE9A481AC}" type="datetimeFigureOut">
              <a:rPr lang="en-US" smtClean="0"/>
              <a:t>12/8/22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1175119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866091B-B946-F14C-8EF1-E1DFE9A481AC}" type="datetimeFigureOut">
              <a:rPr lang="en-US" smtClean="0"/>
              <a:t>12/8/22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2398456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66091B-B946-F14C-8EF1-E1DFE9A481AC}" type="datetimeFigureOut">
              <a:rPr lang="en-US" smtClean="0"/>
              <a:t>12/8/22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389883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866091B-B946-F14C-8EF1-E1DFE9A481AC}"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147930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866091B-B946-F14C-8EF1-E1DFE9A481AC}" type="datetimeFigureOut">
              <a:rPr lang="en-US" smtClean="0"/>
              <a:t>12/8/22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A7DD0-03CF-1D43-B795-B7DF53E6266B}" type="slidenum">
              <a:rPr lang="en-US" smtClean="0"/>
              <a:t>‹#›</a:t>
            </a:fld>
            <a:endParaRPr lang="en-US"/>
          </a:p>
        </p:txBody>
      </p:sp>
    </p:spTree>
    <p:extLst>
      <p:ext uri="{BB962C8B-B14F-4D97-AF65-F5344CB8AC3E}">
        <p14:creationId xmlns:p14="http://schemas.microsoft.com/office/powerpoint/2010/main" val="3504620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66091B-B946-F14C-8EF1-E1DFE9A481AC}" type="datetimeFigureOut">
              <a:rPr lang="en-US" smtClean="0"/>
              <a:t>12/8/22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A7DD0-03CF-1D43-B795-B7DF53E6266B}" type="slidenum">
              <a:rPr lang="en-US" smtClean="0"/>
              <a:t>‹#›</a:t>
            </a:fld>
            <a:endParaRPr lang="en-US"/>
          </a:p>
        </p:txBody>
      </p:sp>
    </p:spTree>
    <p:extLst>
      <p:ext uri="{BB962C8B-B14F-4D97-AF65-F5344CB8AC3E}">
        <p14:creationId xmlns:p14="http://schemas.microsoft.com/office/powerpoint/2010/main" val="3753698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2F33D1-B153-B69C-B3E4-DEA863B3D163}"/>
              </a:ext>
            </a:extLst>
          </p:cNvPr>
          <p:cNvPicPr>
            <a:picLocks noChangeAspect="1"/>
          </p:cNvPicPr>
          <p:nvPr/>
        </p:nvPicPr>
        <p:blipFill>
          <a:blip r:embed="rId2"/>
          <a:srcRect/>
          <a:stretch/>
        </p:blipFill>
        <p:spPr>
          <a:xfrm>
            <a:off x="-1" y="-1"/>
            <a:ext cx="9143998" cy="6857999"/>
          </a:xfrm>
          <a:prstGeom prst="rect">
            <a:avLst/>
          </a:prstGeom>
        </p:spPr>
      </p:pic>
      <p:sp>
        <p:nvSpPr>
          <p:cNvPr id="6" name="TextBox 5">
            <a:extLst>
              <a:ext uri="{FF2B5EF4-FFF2-40B4-BE49-F238E27FC236}">
                <a16:creationId xmlns:a16="http://schemas.microsoft.com/office/drawing/2014/main" id="{230BD4A6-E6C8-BA4A-8C05-DE6566AE117A}"/>
              </a:ext>
            </a:extLst>
          </p:cNvPr>
          <p:cNvSpPr txBox="1"/>
          <p:nvPr/>
        </p:nvSpPr>
        <p:spPr>
          <a:xfrm>
            <a:off x="391886" y="370113"/>
            <a:ext cx="4299857" cy="1169551"/>
          </a:xfrm>
          <a:prstGeom prst="rect">
            <a:avLst/>
          </a:prstGeom>
          <a:noFill/>
        </p:spPr>
        <p:txBody>
          <a:bodyPr wrap="square" rtlCol="0">
            <a:spAutoFit/>
          </a:bodyPr>
          <a:lstStyle/>
          <a:p>
            <a:r>
              <a:rPr lang="en-GB" sz="2700" b="1" dirty="0">
                <a:solidFill>
                  <a:schemeClr val="bg1"/>
                </a:solidFill>
                <a:latin typeface="Colby StBlk" pitchFamily="2" charset="77"/>
                <a:ea typeface="Colby StBlk" pitchFamily="2" charset="77"/>
              </a:rPr>
              <a:t>Stations of</a:t>
            </a:r>
          </a:p>
          <a:p>
            <a:r>
              <a:rPr lang="en-GB" sz="2700" b="1" dirty="0">
                <a:solidFill>
                  <a:schemeClr val="bg1"/>
                </a:solidFill>
                <a:latin typeface="Colby StBlk" pitchFamily="2" charset="77"/>
                <a:ea typeface="Colby StBlk" pitchFamily="2" charset="77"/>
              </a:rPr>
              <a:t>the Cross</a:t>
            </a:r>
          </a:p>
          <a:p>
            <a:r>
              <a:rPr lang="en-GB" sz="1600" b="1" dirty="0">
                <a:solidFill>
                  <a:schemeClr val="bg1"/>
                </a:solidFill>
                <a:latin typeface="Colby StBlk" pitchFamily="2" charset="77"/>
                <a:ea typeface="Colby StBlk" pitchFamily="2" charset="77"/>
              </a:rPr>
              <a:t>Lent 2023</a:t>
            </a:r>
          </a:p>
        </p:txBody>
      </p:sp>
      <p:pic>
        <p:nvPicPr>
          <p:cNvPr id="4" name="Picture 3" descr="A black and white logo&#10;&#10;Description automatically generated with medium confidence">
            <a:extLst>
              <a:ext uri="{FF2B5EF4-FFF2-40B4-BE49-F238E27FC236}">
                <a16:creationId xmlns:a16="http://schemas.microsoft.com/office/drawing/2014/main" id="{401B3593-A6C3-DF77-2357-851FD73743CD}"/>
              </a:ext>
            </a:extLst>
          </p:cNvPr>
          <p:cNvPicPr>
            <a:picLocks noChangeAspect="1"/>
          </p:cNvPicPr>
          <p:nvPr/>
        </p:nvPicPr>
        <p:blipFill>
          <a:blip r:embed="rId3"/>
          <a:stretch>
            <a:fillRect/>
          </a:stretch>
        </p:blipFill>
        <p:spPr>
          <a:xfrm>
            <a:off x="7293428" y="450374"/>
            <a:ext cx="1532682" cy="551111"/>
          </a:xfrm>
          <a:prstGeom prst="rect">
            <a:avLst/>
          </a:prstGeom>
        </p:spPr>
      </p:pic>
      <p:pic>
        <p:nvPicPr>
          <p:cNvPr id="8" name="Picture 7" descr="Shape, arrow&#10;&#10;Description automatically generated">
            <a:extLst>
              <a:ext uri="{FF2B5EF4-FFF2-40B4-BE49-F238E27FC236}">
                <a16:creationId xmlns:a16="http://schemas.microsoft.com/office/drawing/2014/main" id="{8AC6FAA8-C42A-52EE-0E85-0D3637B11E72}"/>
              </a:ext>
            </a:extLst>
          </p:cNvPr>
          <p:cNvPicPr>
            <a:picLocks noChangeAspect="1"/>
          </p:cNvPicPr>
          <p:nvPr/>
        </p:nvPicPr>
        <p:blipFill>
          <a:blip r:embed="rId4"/>
          <a:stretch>
            <a:fillRect/>
          </a:stretch>
        </p:blipFill>
        <p:spPr>
          <a:xfrm>
            <a:off x="7323124" y="4862439"/>
            <a:ext cx="2355272" cy="2355272"/>
          </a:xfrm>
          <a:prstGeom prst="rect">
            <a:avLst/>
          </a:prstGeom>
        </p:spPr>
      </p:pic>
      <p:sp>
        <p:nvSpPr>
          <p:cNvPr id="5" name="TextBox 4">
            <a:extLst>
              <a:ext uri="{FF2B5EF4-FFF2-40B4-BE49-F238E27FC236}">
                <a16:creationId xmlns:a16="http://schemas.microsoft.com/office/drawing/2014/main" id="{03586ADF-4194-54F6-1191-6FEBE0E34502}"/>
              </a:ext>
            </a:extLst>
          </p:cNvPr>
          <p:cNvSpPr txBox="1"/>
          <p:nvPr/>
        </p:nvSpPr>
        <p:spPr>
          <a:xfrm>
            <a:off x="7144845" y="4302671"/>
            <a:ext cx="1773140" cy="400110"/>
          </a:xfrm>
          <a:prstGeom prst="rect">
            <a:avLst/>
          </a:prstGeom>
          <a:noFill/>
        </p:spPr>
        <p:txBody>
          <a:bodyPr wrap="square" rtlCol="0">
            <a:spAutoFit/>
          </a:bodyPr>
          <a:lstStyle/>
          <a:p>
            <a:pPr algn="r"/>
            <a:r>
              <a:rPr lang="en-US" sz="1000" dirty="0">
                <a:solidFill>
                  <a:schemeClr val="bg1"/>
                </a:solidFill>
                <a:latin typeface="Rubik" pitchFamily="2" charset="-79"/>
                <a:cs typeface="Rubik" pitchFamily="2" charset="-79"/>
              </a:rPr>
              <a:t>Catherine, </a:t>
            </a:r>
          </a:p>
          <a:p>
            <a:pPr algn="r"/>
            <a:r>
              <a:rPr lang="en-US" sz="1000" dirty="0">
                <a:solidFill>
                  <a:schemeClr val="bg1"/>
                </a:solidFill>
                <a:latin typeface="Rubik" pitchFamily="2" charset="-79"/>
                <a:cs typeface="Rubik" pitchFamily="2" charset="-79"/>
              </a:rPr>
              <a:t>Zambia</a:t>
            </a:r>
          </a:p>
        </p:txBody>
      </p:sp>
    </p:spTree>
    <p:extLst>
      <p:ext uri="{BB962C8B-B14F-4D97-AF65-F5344CB8AC3E}">
        <p14:creationId xmlns:p14="http://schemas.microsoft.com/office/powerpoint/2010/main" val="145934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36818"/>
            <a:ext cx="9144000" cy="6084419"/>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211944"/>
            <a:ext cx="5165203"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8. Jesus meets the women of Jerusalem</a:t>
            </a:r>
          </a:p>
        </p:txBody>
      </p:sp>
      <p:sp>
        <p:nvSpPr>
          <p:cNvPr id="6" name="TextBox 5"/>
          <p:cNvSpPr txBox="1"/>
          <p:nvPr/>
        </p:nvSpPr>
        <p:spPr>
          <a:xfrm>
            <a:off x="467834" y="6173656"/>
            <a:ext cx="1487908" cy="276999"/>
          </a:xfrm>
          <a:prstGeom prst="rect">
            <a:avLst/>
          </a:prstGeom>
          <a:noFill/>
        </p:spPr>
        <p:txBody>
          <a:bodyPr wrap="none" rtlCol="0">
            <a:spAutoFit/>
          </a:bodyPr>
          <a:lstStyle/>
          <a:p>
            <a:r>
              <a:rPr lang="en-GB" sz="1200" dirty="0">
                <a:solidFill>
                  <a:schemeClr val="bg1"/>
                </a:solidFill>
                <a:latin typeface="Rubik" pitchFamily="2" charset="-79"/>
                <a:cs typeface="Rubik" pitchFamily="2" charset="-79"/>
              </a:rPr>
              <a:t>Catherine, Zambia</a:t>
            </a:r>
          </a:p>
        </p:txBody>
      </p:sp>
    </p:spTree>
    <p:extLst>
      <p:ext uri="{BB962C8B-B14F-4D97-AF65-F5344CB8AC3E}">
        <p14:creationId xmlns:p14="http://schemas.microsoft.com/office/powerpoint/2010/main" val="3944404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5374"/>
            <a:ext cx="9144000" cy="6102627"/>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9. Jesus falls for the third time</a:t>
            </a:r>
          </a:p>
        </p:txBody>
      </p:sp>
      <p:sp>
        <p:nvSpPr>
          <p:cNvPr id="6" name="TextBox 5"/>
          <p:cNvSpPr txBox="1"/>
          <p:nvPr/>
        </p:nvSpPr>
        <p:spPr>
          <a:xfrm>
            <a:off x="228604" y="6079978"/>
            <a:ext cx="1929807" cy="461665"/>
          </a:xfrm>
          <a:prstGeom prst="rect">
            <a:avLst/>
          </a:prstGeom>
          <a:noFill/>
        </p:spPr>
        <p:txBody>
          <a:bodyPr wrap="square" rtlCol="0">
            <a:spAutoFit/>
          </a:bodyPr>
          <a:lstStyle/>
          <a:p>
            <a:r>
              <a:rPr lang="en-GB" sz="1200" dirty="0" err="1">
                <a:solidFill>
                  <a:schemeClr val="bg1"/>
                </a:solidFill>
                <a:latin typeface="Rubik" pitchFamily="2" charset="-79"/>
                <a:cs typeface="Rubik" pitchFamily="2" charset="-79"/>
              </a:rPr>
              <a:t>Euronica</a:t>
            </a:r>
            <a:r>
              <a:rPr lang="en-GB" sz="1200" dirty="0">
                <a:solidFill>
                  <a:schemeClr val="bg1"/>
                </a:solidFill>
                <a:latin typeface="Rubik" pitchFamily="2" charset="-79"/>
                <a:cs typeface="Rubik" pitchFamily="2" charset="-79"/>
              </a:rPr>
              <a:t> in her maize field, Zambia</a:t>
            </a:r>
          </a:p>
        </p:txBody>
      </p:sp>
    </p:spTree>
    <p:extLst>
      <p:ext uri="{BB962C8B-B14F-4D97-AF65-F5344CB8AC3E}">
        <p14:creationId xmlns:p14="http://schemas.microsoft.com/office/powerpoint/2010/main" val="41763542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012376"/>
            <a:ext cx="9144000" cy="6084541"/>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10. Jesus is stripped of his clothing</a:t>
            </a:r>
          </a:p>
        </p:txBody>
      </p:sp>
      <p:sp>
        <p:nvSpPr>
          <p:cNvPr id="6" name="TextBox 5"/>
          <p:cNvSpPr txBox="1"/>
          <p:nvPr/>
        </p:nvSpPr>
        <p:spPr>
          <a:xfrm>
            <a:off x="6711045" y="6417132"/>
            <a:ext cx="1975757" cy="276999"/>
          </a:xfrm>
          <a:prstGeom prst="rect">
            <a:avLst/>
          </a:prstGeom>
          <a:noFill/>
        </p:spPr>
        <p:txBody>
          <a:bodyPr wrap="square" rtlCol="0">
            <a:spAutoFit/>
          </a:bodyPr>
          <a:lstStyle/>
          <a:p>
            <a:pPr algn="r"/>
            <a:r>
              <a:rPr lang="en-GB" sz="1200" dirty="0">
                <a:solidFill>
                  <a:schemeClr val="bg1"/>
                </a:solidFill>
                <a:latin typeface="Rubik" pitchFamily="2" charset="-79"/>
                <a:cs typeface="Rubik" pitchFamily="2" charset="-79"/>
              </a:rPr>
              <a:t>Wilfred, Zambia</a:t>
            </a:r>
          </a:p>
        </p:txBody>
      </p:sp>
    </p:spTree>
    <p:extLst>
      <p:ext uri="{BB962C8B-B14F-4D97-AF65-F5344CB8AC3E}">
        <p14:creationId xmlns:p14="http://schemas.microsoft.com/office/powerpoint/2010/main" val="2025414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04800"/>
            <a:ext cx="9144000" cy="6553200"/>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11. Jesus is crucified</a:t>
            </a:r>
          </a:p>
        </p:txBody>
      </p:sp>
      <p:sp>
        <p:nvSpPr>
          <p:cNvPr id="2" name="TextBox 1"/>
          <p:cNvSpPr txBox="1"/>
          <p:nvPr/>
        </p:nvSpPr>
        <p:spPr>
          <a:xfrm>
            <a:off x="7004960" y="6017563"/>
            <a:ext cx="1975757" cy="461665"/>
          </a:xfrm>
          <a:prstGeom prst="rect">
            <a:avLst/>
          </a:prstGeom>
          <a:noFill/>
        </p:spPr>
        <p:txBody>
          <a:bodyPr wrap="square" rtlCol="0">
            <a:spAutoFit/>
          </a:bodyPr>
          <a:lstStyle/>
          <a:p>
            <a:pPr algn="r"/>
            <a:r>
              <a:rPr lang="en-GB" sz="1200" dirty="0">
                <a:solidFill>
                  <a:schemeClr val="bg1"/>
                </a:solidFill>
                <a:latin typeface="Rubik" pitchFamily="2" charset="-79"/>
                <a:cs typeface="Rubik" pitchFamily="2" charset="-79"/>
              </a:rPr>
              <a:t>Mass in </a:t>
            </a:r>
            <a:r>
              <a:rPr lang="en-GB" sz="1200" dirty="0" err="1">
                <a:solidFill>
                  <a:schemeClr val="bg1"/>
                </a:solidFill>
                <a:latin typeface="Rubik" pitchFamily="2" charset="-79"/>
                <a:cs typeface="Rubik" pitchFamily="2" charset="-79"/>
              </a:rPr>
              <a:t>Kabwe</a:t>
            </a:r>
            <a:r>
              <a:rPr lang="en-GB" sz="1200" dirty="0">
                <a:solidFill>
                  <a:schemeClr val="bg1"/>
                </a:solidFill>
                <a:latin typeface="Rubik" pitchFamily="2" charset="-79"/>
                <a:cs typeface="Rubik" pitchFamily="2" charset="-79"/>
              </a:rPr>
              <a:t>,</a:t>
            </a:r>
          </a:p>
          <a:p>
            <a:pPr algn="r"/>
            <a:r>
              <a:rPr lang="en-GB" sz="1200" dirty="0">
                <a:solidFill>
                  <a:schemeClr val="bg1"/>
                </a:solidFill>
                <a:latin typeface="Rubik" pitchFamily="2" charset="-79"/>
                <a:cs typeface="Rubik" pitchFamily="2" charset="-79"/>
              </a:rPr>
              <a:t>Zambia</a:t>
            </a:r>
          </a:p>
        </p:txBody>
      </p:sp>
    </p:spTree>
    <p:extLst>
      <p:ext uri="{BB962C8B-B14F-4D97-AF65-F5344CB8AC3E}">
        <p14:creationId xmlns:p14="http://schemas.microsoft.com/office/powerpoint/2010/main" val="2975281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897" y="1265771"/>
            <a:ext cx="9144000" cy="6289040"/>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12. Jesus dies on the cross</a:t>
            </a:r>
          </a:p>
        </p:txBody>
      </p:sp>
      <p:sp>
        <p:nvSpPr>
          <p:cNvPr id="6" name="TextBox 5"/>
          <p:cNvSpPr txBox="1"/>
          <p:nvPr/>
        </p:nvSpPr>
        <p:spPr>
          <a:xfrm>
            <a:off x="228603" y="6221190"/>
            <a:ext cx="3673928" cy="461665"/>
          </a:xfrm>
          <a:prstGeom prst="rect">
            <a:avLst/>
          </a:prstGeom>
          <a:noFill/>
        </p:spPr>
        <p:txBody>
          <a:bodyPr wrap="square" rtlCol="0">
            <a:spAutoFit/>
          </a:bodyPr>
          <a:lstStyle/>
          <a:p>
            <a:r>
              <a:rPr lang="en-GB" sz="1200" dirty="0">
                <a:solidFill>
                  <a:schemeClr val="bg1"/>
                </a:solidFill>
                <a:latin typeface="Rubik" pitchFamily="2" charset="-79"/>
                <a:cs typeface="Rubik" pitchFamily="2" charset="-79"/>
              </a:rPr>
              <a:t>Parishioners entering</a:t>
            </a:r>
          </a:p>
          <a:p>
            <a:r>
              <a:rPr lang="en-GB" sz="1200" dirty="0">
                <a:solidFill>
                  <a:schemeClr val="bg1"/>
                </a:solidFill>
                <a:latin typeface="Rubik" pitchFamily="2" charset="-79"/>
                <a:cs typeface="Rubik" pitchFamily="2" charset="-79"/>
              </a:rPr>
              <a:t>Mass in </a:t>
            </a:r>
            <a:r>
              <a:rPr lang="en-GB" sz="1200" dirty="0" err="1">
                <a:solidFill>
                  <a:schemeClr val="bg1"/>
                </a:solidFill>
                <a:latin typeface="Rubik" pitchFamily="2" charset="-79"/>
                <a:cs typeface="Rubik" pitchFamily="2" charset="-79"/>
              </a:rPr>
              <a:t>Kabwe</a:t>
            </a:r>
            <a:r>
              <a:rPr lang="en-GB" sz="1200" dirty="0">
                <a:solidFill>
                  <a:schemeClr val="bg1"/>
                </a:solidFill>
                <a:latin typeface="Rubik" pitchFamily="2" charset="-79"/>
                <a:cs typeface="Rubik" pitchFamily="2" charset="-79"/>
              </a:rPr>
              <a:t>, Zambia</a:t>
            </a:r>
          </a:p>
        </p:txBody>
      </p:sp>
    </p:spTree>
    <p:extLst>
      <p:ext uri="{BB962C8B-B14F-4D97-AF65-F5344CB8AC3E}">
        <p14:creationId xmlns:p14="http://schemas.microsoft.com/office/powerpoint/2010/main" val="2872304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1470"/>
            <a:ext cx="9144000" cy="6096531"/>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2" y="211944"/>
            <a:ext cx="5011995" cy="923330"/>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13. Jesus is taken down from the cross</a:t>
            </a:r>
          </a:p>
        </p:txBody>
      </p:sp>
      <p:sp>
        <p:nvSpPr>
          <p:cNvPr id="6" name="TextBox 5"/>
          <p:cNvSpPr txBox="1"/>
          <p:nvPr/>
        </p:nvSpPr>
        <p:spPr>
          <a:xfrm>
            <a:off x="228603" y="6221190"/>
            <a:ext cx="3673928" cy="276999"/>
          </a:xfrm>
          <a:prstGeom prst="rect">
            <a:avLst/>
          </a:prstGeom>
          <a:noFill/>
        </p:spPr>
        <p:txBody>
          <a:bodyPr wrap="square" rtlCol="0">
            <a:spAutoFit/>
          </a:bodyPr>
          <a:lstStyle/>
          <a:p>
            <a:r>
              <a:rPr lang="en-GB" sz="1200" dirty="0">
                <a:solidFill>
                  <a:schemeClr val="bg1"/>
                </a:solidFill>
                <a:latin typeface="Rubik" pitchFamily="2" charset="-79"/>
                <a:cs typeface="Rubik" pitchFamily="2" charset="-79"/>
              </a:rPr>
              <a:t> Water source in Zambia</a:t>
            </a:r>
          </a:p>
        </p:txBody>
      </p:sp>
    </p:spTree>
    <p:extLst>
      <p:ext uri="{BB962C8B-B14F-4D97-AF65-F5344CB8AC3E}">
        <p14:creationId xmlns:p14="http://schemas.microsoft.com/office/powerpoint/2010/main" val="203298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012374"/>
            <a:ext cx="9144000" cy="6102627"/>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14. Jesus is laid in the tomb</a:t>
            </a:r>
          </a:p>
        </p:txBody>
      </p:sp>
      <p:sp>
        <p:nvSpPr>
          <p:cNvPr id="6" name="TextBox 5"/>
          <p:cNvSpPr txBox="1"/>
          <p:nvPr/>
        </p:nvSpPr>
        <p:spPr>
          <a:xfrm>
            <a:off x="228604" y="6079978"/>
            <a:ext cx="1929807" cy="276999"/>
          </a:xfrm>
          <a:prstGeom prst="rect">
            <a:avLst/>
          </a:prstGeom>
          <a:noFill/>
        </p:spPr>
        <p:txBody>
          <a:bodyPr wrap="square" rtlCol="0">
            <a:spAutoFit/>
          </a:bodyPr>
          <a:lstStyle/>
          <a:p>
            <a:r>
              <a:rPr lang="en-GB" sz="1200" dirty="0" err="1">
                <a:solidFill>
                  <a:schemeClr val="bg1"/>
                </a:solidFill>
                <a:latin typeface="Rubik" pitchFamily="2" charset="-79"/>
                <a:cs typeface="Rubik" pitchFamily="2" charset="-79"/>
              </a:rPr>
              <a:t>Euronica</a:t>
            </a:r>
            <a:r>
              <a:rPr lang="en-GB" sz="1200" dirty="0">
                <a:solidFill>
                  <a:schemeClr val="bg1"/>
                </a:solidFill>
                <a:latin typeface="Rubik" pitchFamily="2" charset="-79"/>
                <a:cs typeface="Rubik" pitchFamily="2" charset="-79"/>
              </a:rPr>
              <a:t>, Zambia</a:t>
            </a:r>
          </a:p>
        </p:txBody>
      </p:sp>
    </p:spTree>
    <p:extLst>
      <p:ext uri="{BB962C8B-B14F-4D97-AF65-F5344CB8AC3E}">
        <p14:creationId xmlns:p14="http://schemas.microsoft.com/office/powerpoint/2010/main" val="3803935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Concluding prayer</a:t>
            </a:r>
          </a:p>
        </p:txBody>
      </p:sp>
      <p:sp>
        <p:nvSpPr>
          <p:cNvPr id="2" name="Rectangle 1"/>
          <p:cNvSpPr/>
          <p:nvPr/>
        </p:nvSpPr>
        <p:spPr>
          <a:xfrm>
            <a:off x="381005" y="1956819"/>
            <a:ext cx="8382001" cy="3358612"/>
          </a:xfrm>
          <a:prstGeom prst="rect">
            <a:avLst/>
          </a:prstGeom>
        </p:spPr>
        <p:txBody>
          <a:bodyPr wrap="square">
            <a:spAutoFit/>
          </a:bodyPr>
          <a:lstStyle/>
          <a:p>
            <a:pPr>
              <a:lnSpc>
                <a:spcPct val="150000"/>
              </a:lnSpc>
            </a:pPr>
            <a:r>
              <a:rPr lang="en-GB" dirty="0">
                <a:solidFill>
                  <a:srgbClr val="12375A"/>
                </a:solidFill>
                <a:latin typeface="Colby StBlk" panose="00000A00000000000000" charset="0"/>
                <a:ea typeface="Colby StBlk" panose="00000A00000000000000" charset="0"/>
              </a:rPr>
              <a:t>Almighty Father,</a:t>
            </a:r>
            <a:br>
              <a:rPr lang="en-GB" dirty="0"/>
            </a:br>
            <a:r>
              <a:rPr lang="en-GB" dirty="0">
                <a:solidFill>
                  <a:srgbClr val="12375A"/>
                </a:solidFill>
                <a:latin typeface="Rubik" pitchFamily="2" charset="-79"/>
                <a:cs typeface="Rubik" pitchFamily="2" charset="-79"/>
              </a:rPr>
              <a:t>When Jesus was laid in the rock-cut tomb at sunset, </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a seed was placed deep in the heart of the earth, </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ready to sprout and burst forth as the Easter sun dawned.</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Tend the quiet but insistent seeds of trust which you have placed in us.</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May we be the Easter heralds of your Kingdom which will never end.</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Through Christ our Lord.</a:t>
            </a:r>
            <a:br>
              <a:rPr lang="en-GB" dirty="0"/>
            </a:br>
            <a:r>
              <a:rPr lang="en-GB" dirty="0">
                <a:solidFill>
                  <a:srgbClr val="12375A"/>
                </a:solidFill>
                <a:latin typeface="Colby StBlk" panose="00000A00000000000000" charset="0"/>
                <a:ea typeface="Colby StBlk" panose="00000A00000000000000" charset="0"/>
              </a:rPr>
              <a:t>Amen</a:t>
            </a:r>
            <a:endParaRPr lang="en-GB" sz="2000" dirty="0">
              <a:solidFill>
                <a:srgbClr val="12375A"/>
              </a:solidFill>
              <a:latin typeface="Colby StBlk" panose="00000A00000000000000" charset="0"/>
              <a:ea typeface="Colby StBlk" panose="00000A00000000000000" charset="0"/>
            </a:endParaRPr>
          </a:p>
        </p:txBody>
      </p:sp>
      <p:pic>
        <p:nvPicPr>
          <p:cNvPr id="5" name="Picture 4">
            <a:extLst>
              <a:ext uri="{FF2B5EF4-FFF2-40B4-BE49-F238E27FC236}">
                <a16:creationId xmlns:a16="http://schemas.microsoft.com/office/drawing/2014/main" id="{93AE1E9D-0F02-EA26-5503-C1C2DBE674B9}"/>
              </a:ext>
            </a:extLst>
          </p:cNvPr>
          <p:cNvPicPr>
            <a:picLocks noChangeAspect="1"/>
          </p:cNvPicPr>
          <p:nvPr/>
        </p:nvPicPr>
        <p:blipFill>
          <a:blip r:embed="rId4"/>
          <a:srcRect/>
          <a:stretch/>
        </p:blipFill>
        <p:spPr>
          <a:xfrm>
            <a:off x="7333104" y="4862439"/>
            <a:ext cx="2335312" cy="2355272"/>
          </a:xfrm>
          <a:prstGeom prst="rect">
            <a:avLst/>
          </a:prstGeom>
        </p:spPr>
      </p:pic>
    </p:spTree>
    <p:extLst>
      <p:ext uri="{BB962C8B-B14F-4D97-AF65-F5344CB8AC3E}">
        <p14:creationId xmlns:p14="http://schemas.microsoft.com/office/powerpoint/2010/main" val="2065241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16" name="TextBox 15">
            <a:extLst>
              <a:ext uri="{FF2B5EF4-FFF2-40B4-BE49-F238E27FC236}">
                <a16:creationId xmlns:a16="http://schemas.microsoft.com/office/drawing/2014/main" id="{F24FBD76-10B1-3247-AEAD-471277B1FA60}"/>
              </a:ext>
            </a:extLst>
          </p:cNvPr>
          <p:cNvSpPr txBox="1"/>
          <p:nvPr/>
        </p:nvSpPr>
        <p:spPr>
          <a:xfrm>
            <a:off x="291516" y="1758721"/>
            <a:ext cx="5565279" cy="1754326"/>
          </a:xfrm>
          <a:prstGeom prst="rect">
            <a:avLst/>
          </a:prstGeom>
          <a:noFill/>
        </p:spPr>
        <p:txBody>
          <a:bodyPr wrap="square" rtlCol="0">
            <a:spAutoFit/>
          </a:bodyPr>
          <a:lstStyle/>
          <a:p>
            <a:pPr>
              <a:spcBef>
                <a:spcPct val="0"/>
              </a:spcBef>
              <a:buFontTx/>
              <a:buNone/>
            </a:pPr>
            <a:r>
              <a:rPr lang="en-GB" altLang="en-US" sz="2700" b="1" dirty="0">
                <a:solidFill>
                  <a:srgbClr val="A1CA5E"/>
                </a:solidFill>
                <a:latin typeface="Colby StBlk" pitchFamily="2" charset="77"/>
                <a:ea typeface="Colby StBlk" pitchFamily="2" charset="77"/>
                <a:cs typeface="Rubik" pitchFamily="2" charset="-79"/>
              </a:rPr>
              <a:t>A just world, free of poverty, where we flourish and live </a:t>
            </a:r>
          </a:p>
          <a:p>
            <a:pPr>
              <a:spcBef>
                <a:spcPct val="0"/>
              </a:spcBef>
              <a:buFontTx/>
              <a:buNone/>
            </a:pPr>
            <a:r>
              <a:rPr lang="en-GB" altLang="en-US" sz="2700" b="1" dirty="0">
                <a:solidFill>
                  <a:srgbClr val="A1CA5E"/>
                </a:solidFill>
                <a:latin typeface="Colby StBlk" pitchFamily="2" charset="77"/>
                <a:ea typeface="Colby StBlk" pitchFamily="2" charset="77"/>
                <a:cs typeface="Rubik" pitchFamily="2" charset="-79"/>
              </a:rPr>
              <a:t>in harmony with each other and all creation.</a:t>
            </a:r>
            <a:endParaRPr lang="en-GB" sz="2700" b="1" dirty="0">
              <a:solidFill>
                <a:srgbClr val="A1CA5E"/>
              </a:solidFill>
              <a:latin typeface="Colby StBlk" pitchFamily="2" charset="77"/>
              <a:ea typeface="Colby StBlk" pitchFamily="2" charset="77"/>
              <a:cs typeface="Rubik" pitchFamily="2" charset="-79"/>
            </a:endParaRPr>
          </a:p>
        </p:txBody>
      </p:sp>
      <p:sp>
        <p:nvSpPr>
          <p:cNvPr id="12" name="TextBox 11">
            <a:extLst>
              <a:ext uri="{FF2B5EF4-FFF2-40B4-BE49-F238E27FC236}">
                <a16:creationId xmlns:a16="http://schemas.microsoft.com/office/drawing/2014/main" id="{7A02DF43-587F-7A4E-82B8-7242E85360F5}"/>
              </a:ext>
            </a:extLst>
          </p:cNvPr>
          <p:cNvSpPr txBox="1"/>
          <p:nvPr/>
        </p:nvSpPr>
        <p:spPr>
          <a:xfrm>
            <a:off x="270659" y="5263757"/>
            <a:ext cx="6624687" cy="1261884"/>
          </a:xfrm>
          <a:prstGeom prst="rect">
            <a:avLst/>
          </a:prstGeom>
          <a:noFill/>
        </p:spPr>
        <p:txBody>
          <a:bodyPr wrap="square" rtlCol="0">
            <a:spAutoFit/>
          </a:bodyPr>
          <a:lstStyle/>
          <a:p>
            <a:pPr>
              <a:spcBef>
                <a:spcPct val="0"/>
              </a:spcBef>
              <a:buFontTx/>
              <a:buNone/>
            </a:pPr>
            <a:r>
              <a:rPr lang="en-GB" altLang="en-US" sz="1200" b="1" dirty="0">
                <a:solidFill>
                  <a:srgbClr val="12375A"/>
                </a:solidFill>
                <a:latin typeface="Rubik" pitchFamily="2" charset="-79"/>
                <a:ea typeface="Colby StBlk" pitchFamily="2" charset="77"/>
                <a:cs typeface="Rubik" pitchFamily="2" charset="-79"/>
              </a:rPr>
              <a:t>Scottish Catholic International Aid Fund</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SCIAF is the official relief and development agency of the Catholic Church in Scotland </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and a proud member of the Caritas family. 7 West Nile Street, Glasgow G1 2PR. </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Tel: 0141 354 5555. Scottish Charity No: SC012302. Company No: SC197327.</a:t>
            </a:r>
          </a:p>
          <a:p>
            <a:pPr>
              <a:spcBef>
                <a:spcPct val="0"/>
              </a:spcBef>
              <a:buFontTx/>
              <a:buNone/>
            </a:pPr>
            <a:endParaRPr lang="en-GB" sz="1200" dirty="0">
              <a:solidFill>
                <a:srgbClr val="12375A"/>
              </a:solidFill>
              <a:latin typeface="Rubik" pitchFamily="2" charset="-79"/>
              <a:ea typeface="Colby StBlk" pitchFamily="2" charset="77"/>
              <a:cs typeface="Rubik" pitchFamily="2" charset="-79"/>
            </a:endParaRPr>
          </a:p>
          <a:p>
            <a:pPr>
              <a:spcBef>
                <a:spcPct val="0"/>
              </a:spcBef>
              <a:buFontTx/>
              <a:buNone/>
            </a:pPr>
            <a:r>
              <a:rPr lang="en-GB" sz="1600" dirty="0" err="1">
                <a:solidFill>
                  <a:srgbClr val="12375A"/>
                </a:solidFill>
                <a:latin typeface="Rubik" pitchFamily="2" charset="-79"/>
                <a:ea typeface="Colby StBlk" pitchFamily="2" charset="77"/>
                <a:cs typeface="Rubik" pitchFamily="2" charset="-79"/>
              </a:rPr>
              <a:t>sciaf@sciaf.org.uk</a:t>
            </a:r>
            <a:endParaRPr lang="en-GB" sz="1600" dirty="0">
              <a:solidFill>
                <a:srgbClr val="12375A"/>
              </a:solidFill>
              <a:latin typeface="Rubik" pitchFamily="2" charset="-79"/>
              <a:ea typeface="Colby StBlk" pitchFamily="2" charset="77"/>
              <a:cs typeface="Rubik" pitchFamily="2" charset="-79"/>
            </a:endParaRPr>
          </a:p>
        </p:txBody>
      </p:sp>
      <p:sp>
        <p:nvSpPr>
          <p:cNvPr id="15" name="TextBox 14">
            <a:extLst>
              <a:ext uri="{FF2B5EF4-FFF2-40B4-BE49-F238E27FC236}">
                <a16:creationId xmlns:a16="http://schemas.microsoft.com/office/drawing/2014/main" id="{7A4DE433-A200-6448-946B-E4805F88A11F}"/>
              </a:ext>
            </a:extLst>
          </p:cNvPr>
          <p:cNvSpPr txBox="1"/>
          <p:nvPr/>
        </p:nvSpPr>
        <p:spPr>
          <a:xfrm>
            <a:off x="228606" y="609604"/>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Thank you</a:t>
            </a:r>
          </a:p>
        </p:txBody>
      </p:sp>
    </p:spTree>
    <p:extLst>
      <p:ext uri="{BB962C8B-B14F-4D97-AF65-F5344CB8AC3E}">
        <p14:creationId xmlns:p14="http://schemas.microsoft.com/office/powerpoint/2010/main" val="377644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6" y="609604"/>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Opening prayer</a:t>
            </a:r>
          </a:p>
        </p:txBody>
      </p:sp>
      <p:sp>
        <p:nvSpPr>
          <p:cNvPr id="2" name="Rectangle 1"/>
          <p:cNvSpPr/>
          <p:nvPr/>
        </p:nvSpPr>
        <p:spPr>
          <a:xfrm>
            <a:off x="370112" y="1934744"/>
            <a:ext cx="8450827" cy="4203715"/>
          </a:xfrm>
          <a:prstGeom prst="rect">
            <a:avLst/>
          </a:prstGeom>
        </p:spPr>
        <p:txBody>
          <a:bodyPr wrap="square">
            <a:spAutoFit/>
          </a:bodyPr>
          <a:lstStyle/>
          <a:p>
            <a:pPr>
              <a:lnSpc>
                <a:spcPct val="150000"/>
              </a:lnSpc>
            </a:pPr>
            <a:r>
              <a:rPr lang="en-GB" sz="2800" dirty="0">
                <a:solidFill>
                  <a:srgbClr val="12375A"/>
                </a:solidFill>
                <a:latin typeface="Colby StBlk" panose="00000A00000000000000" charset="0"/>
                <a:ea typeface="Colby StBlk" panose="00000A00000000000000" charset="0"/>
              </a:rPr>
              <a:t>God our Father,</a:t>
            </a:r>
            <a:br>
              <a:rPr lang="en-GB" sz="2800" dirty="0"/>
            </a:br>
            <a:r>
              <a:rPr lang="en-GB" dirty="0">
                <a:solidFill>
                  <a:srgbClr val="12375A"/>
                </a:solidFill>
                <a:latin typeface="Rubik" pitchFamily="2" charset="-79"/>
                <a:cs typeface="Rubik" pitchFamily="2" charset="-79"/>
              </a:rPr>
              <a:t>your Son encountered love and human kindness </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in the midst of the darkness of his passion.</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Grant us the courage and perception to extend gestures of tenderness</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to those who long for them,</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and let us encounter your love and mercy </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in our hour of need.</a:t>
            </a:r>
            <a:br>
              <a:rPr lang="en-GB" dirty="0">
                <a:solidFill>
                  <a:srgbClr val="12375A"/>
                </a:solidFill>
                <a:latin typeface="Rubik" pitchFamily="2" charset="-79"/>
                <a:cs typeface="Rubik" pitchFamily="2" charset="-79"/>
              </a:rPr>
            </a:br>
            <a:r>
              <a:rPr lang="en-GB" dirty="0">
                <a:solidFill>
                  <a:srgbClr val="12375A"/>
                </a:solidFill>
                <a:latin typeface="Rubik" pitchFamily="2" charset="-79"/>
                <a:cs typeface="Rubik" pitchFamily="2" charset="-79"/>
              </a:rPr>
              <a:t>We ask this through Christ our Lord.  </a:t>
            </a:r>
          </a:p>
          <a:p>
            <a:pPr>
              <a:lnSpc>
                <a:spcPct val="150000"/>
              </a:lnSpc>
            </a:pPr>
            <a:r>
              <a:rPr lang="en-GB" sz="2800" dirty="0">
                <a:solidFill>
                  <a:srgbClr val="12375A"/>
                </a:solidFill>
                <a:latin typeface="Colby StBlk" panose="00000A00000000000000" charset="0"/>
                <a:ea typeface="Colby StBlk" panose="00000A00000000000000" charset="0"/>
              </a:rPr>
              <a:t>Amen</a:t>
            </a:r>
          </a:p>
        </p:txBody>
      </p:sp>
      <p:pic>
        <p:nvPicPr>
          <p:cNvPr id="5" name="Picture 4">
            <a:extLst>
              <a:ext uri="{FF2B5EF4-FFF2-40B4-BE49-F238E27FC236}">
                <a16:creationId xmlns:a16="http://schemas.microsoft.com/office/drawing/2014/main" id="{79DF34DF-505D-0E26-52DE-FAAA7D95DDF5}"/>
              </a:ext>
            </a:extLst>
          </p:cNvPr>
          <p:cNvPicPr>
            <a:picLocks noChangeAspect="1"/>
          </p:cNvPicPr>
          <p:nvPr/>
        </p:nvPicPr>
        <p:blipFill>
          <a:blip r:embed="rId4"/>
          <a:srcRect/>
          <a:stretch/>
        </p:blipFill>
        <p:spPr>
          <a:xfrm>
            <a:off x="7333104" y="4862439"/>
            <a:ext cx="2335312" cy="2355272"/>
          </a:xfrm>
          <a:prstGeom prst="rect">
            <a:avLst/>
          </a:prstGeom>
        </p:spPr>
      </p:pic>
    </p:spTree>
    <p:extLst>
      <p:ext uri="{BB962C8B-B14F-4D97-AF65-F5344CB8AC3E}">
        <p14:creationId xmlns:p14="http://schemas.microsoft.com/office/powerpoint/2010/main" val="227551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17435"/>
            <a:ext cx="9144000" cy="6096513"/>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6218499"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1. Jesus is condemned to death</a:t>
            </a:r>
          </a:p>
        </p:txBody>
      </p:sp>
      <p:sp>
        <p:nvSpPr>
          <p:cNvPr id="5" name="TextBox 4"/>
          <p:cNvSpPr txBox="1"/>
          <p:nvPr/>
        </p:nvSpPr>
        <p:spPr>
          <a:xfrm>
            <a:off x="228603" y="6305662"/>
            <a:ext cx="1568300" cy="276999"/>
          </a:xfrm>
          <a:prstGeom prst="rect">
            <a:avLst/>
          </a:prstGeom>
          <a:noFill/>
        </p:spPr>
        <p:txBody>
          <a:bodyPr wrap="square" rtlCol="0">
            <a:spAutoFit/>
          </a:bodyPr>
          <a:lstStyle/>
          <a:p>
            <a:r>
              <a:rPr lang="en-GB" sz="1200" dirty="0">
                <a:solidFill>
                  <a:schemeClr val="bg1"/>
                </a:solidFill>
                <a:latin typeface="Rubik" pitchFamily="2" charset="-79"/>
                <a:cs typeface="Rubik" pitchFamily="2" charset="-79"/>
              </a:rPr>
              <a:t>Savita, Zambia</a:t>
            </a:r>
          </a:p>
        </p:txBody>
      </p:sp>
    </p:spTree>
    <p:extLst>
      <p:ext uri="{BB962C8B-B14F-4D97-AF65-F5344CB8AC3E}">
        <p14:creationId xmlns:p14="http://schemas.microsoft.com/office/powerpoint/2010/main" val="2112917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03758"/>
            <a:ext cx="9144000" cy="6102627"/>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6218499"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2. Jesus accepts his cross</a:t>
            </a:r>
          </a:p>
        </p:txBody>
      </p:sp>
      <p:sp>
        <p:nvSpPr>
          <p:cNvPr id="6" name="TextBox 5"/>
          <p:cNvSpPr txBox="1"/>
          <p:nvPr/>
        </p:nvSpPr>
        <p:spPr>
          <a:xfrm>
            <a:off x="228604" y="6079978"/>
            <a:ext cx="1929807" cy="461665"/>
          </a:xfrm>
          <a:prstGeom prst="rect">
            <a:avLst/>
          </a:prstGeom>
          <a:noFill/>
        </p:spPr>
        <p:txBody>
          <a:bodyPr wrap="square" rtlCol="0">
            <a:spAutoFit/>
          </a:bodyPr>
          <a:lstStyle/>
          <a:p>
            <a:r>
              <a:rPr lang="en-GB" sz="1200" dirty="0" err="1">
                <a:solidFill>
                  <a:schemeClr val="bg1"/>
                </a:solidFill>
                <a:latin typeface="Rubik" pitchFamily="2" charset="-79"/>
                <a:cs typeface="Rubik" pitchFamily="2" charset="-79"/>
              </a:rPr>
              <a:t>Euronica</a:t>
            </a:r>
            <a:r>
              <a:rPr lang="en-GB" sz="1200" dirty="0">
                <a:solidFill>
                  <a:schemeClr val="bg1"/>
                </a:solidFill>
                <a:latin typeface="Rubik" pitchFamily="2" charset="-79"/>
                <a:cs typeface="Rubik" pitchFamily="2" charset="-79"/>
              </a:rPr>
              <a:t> in her maize field, Zambia</a:t>
            </a:r>
          </a:p>
        </p:txBody>
      </p:sp>
    </p:spTree>
    <p:extLst>
      <p:ext uri="{BB962C8B-B14F-4D97-AF65-F5344CB8AC3E}">
        <p14:creationId xmlns:p14="http://schemas.microsoft.com/office/powerpoint/2010/main" val="2609796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73461"/>
            <a:ext cx="9144000" cy="6084541"/>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6218499"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3. Jesus falls the first time</a:t>
            </a:r>
          </a:p>
        </p:txBody>
      </p:sp>
      <p:sp>
        <p:nvSpPr>
          <p:cNvPr id="6" name="TextBox 5"/>
          <p:cNvSpPr txBox="1"/>
          <p:nvPr/>
        </p:nvSpPr>
        <p:spPr>
          <a:xfrm>
            <a:off x="371255" y="6084545"/>
            <a:ext cx="3147239" cy="461665"/>
          </a:xfrm>
          <a:prstGeom prst="rect">
            <a:avLst/>
          </a:prstGeom>
          <a:noFill/>
        </p:spPr>
        <p:txBody>
          <a:bodyPr wrap="square" rtlCol="0">
            <a:spAutoFit/>
          </a:bodyPr>
          <a:lstStyle/>
          <a:p>
            <a:r>
              <a:rPr lang="en-GB" sz="1200" dirty="0">
                <a:solidFill>
                  <a:schemeClr val="bg1"/>
                </a:solidFill>
                <a:latin typeface="Rubik" pitchFamily="2" charset="-79"/>
                <a:cs typeface="Rubik" pitchFamily="2" charset="-79"/>
              </a:rPr>
              <a:t>Ernest with his </a:t>
            </a:r>
          </a:p>
          <a:p>
            <a:r>
              <a:rPr lang="en-GB" sz="1200" dirty="0">
                <a:solidFill>
                  <a:schemeClr val="bg1"/>
                </a:solidFill>
                <a:latin typeface="Rubik" pitchFamily="2" charset="-79"/>
                <a:cs typeface="Rubik" pitchFamily="2" charset="-79"/>
              </a:rPr>
              <a:t>farming tools, Zambia</a:t>
            </a:r>
          </a:p>
        </p:txBody>
      </p:sp>
    </p:spTree>
    <p:extLst>
      <p:ext uri="{BB962C8B-B14F-4D97-AF65-F5344CB8AC3E}">
        <p14:creationId xmlns:p14="http://schemas.microsoft.com/office/powerpoint/2010/main" val="2810128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73461"/>
            <a:ext cx="9144000" cy="6084541"/>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6218499"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4. Jesus meets his Mother</a:t>
            </a:r>
          </a:p>
        </p:txBody>
      </p:sp>
      <p:sp>
        <p:nvSpPr>
          <p:cNvPr id="2" name="Rectangle 1"/>
          <p:cNvSpPr/>
          <p:nvPr/>
        </p:nvSpPr>
        <p:spPr>
          <a:xfrm>
            <a:off x="228603" y="6240336"/>
            <a:ext cx="1467068" cy="461665"/>
          </a:xfrm>
          <a:prstGeom prst="rect">
            <a:avLst/>
          </a:prstGeom>
        </p:spPr>
        <p:txBody>
          <a:bodyPr wrap="none">
            <a:spAutoFit/>
          </a:bodyPr>
          <a:lstStyle/>
          <a:p>
            <a:r>
              <a:rPr lang="en-GB" sz="1200" dirty="0" err="1">
                <a:solidFill>
                  <a:schemeClr val="bg1"/>
                </a:solidFill>
                <a:latin typeface="Rubik" pitchFamily="2" charset="-79"/>
                <a:cs typeface="Rubik" pitchFamily="2" charset="-79"/>
              </a:rPr>
              <a:t>Lonica</a:t>
            </a:r>
            <a:r>
              <a:rPr lang="en-GB" sz="1200" dirty="0">
                <a:solidFill>
                  <a:schemeClr val="bg1"/>
                </a:solidFill>
                <a:latin typeface="Rubik" pitchFamily="2" charset="-79"/>
                <a:cs typeface="Rubik" pitchFamily="2" charset="-79"/>
              </a:rPr>
              <a:t> outside </a:t>
            </a:r>
          </a:p>
          <a:p>
            <a:r>
              <a:rPr lang="en-GB" sz="1200" dirty="0">
                <a:solidFill>
                  <a:schemeClr val="bg1"/>
                </a:solidFill>
                <a:latin typeface="Rubik" pitchFamily="2" charset="-79"/>
                <a:cs typeface="Rubik" pitchFamily="2" charset="-79"/>
              </a:rPr>
              <a:t>her home, Zambia</a:t>
            </a:r>
          </a:p>
        </p:txBody>
      </p:sp>
    </p:spTree>
    <p:extLst>
      <p:ext uri="{BB962C8B-B14F-4D97-AF65-F5344CB8AC3E}">
        <p14:creationId xmlns:p14="http://schemas.microsoft.com/office/powerpoint/2010/main" val="1819489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13408"/>
            <a:ext cx="9144000" cy="6096000"/>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6218499"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5. Simon of Cyrene helps Jesus</a:t>
            </a:r>
          </a:p>
        </p:txBody>
      </p:sp>
      <p:sp>
        <p:nvSpPr>
          <p:cNvPr id="5" name="Rectangle 4"/>
          <p:cNvSpPr/>
          <p:nvPr/>
        </p:nvSpPr>
        <p:spPr>
          <a:xfrm>
            <a:off x="228604" y="6232464"/>
            <a:ext cx="1176925" cy="461665"/>
          </a:xfrm>
          <a:prstGeom prst="rect">
            <a:avLst/>
          </a:prstGeom>
        </p:spPr>
        <p:txBody>
          <a:bodyPr wrap="none">
            <a:spAutoFit/>
          </a:bodyPr>
          <a:lstStyle/>
          <a:p>
            <a:r>
              <a:rPr lang="en-GB" sz="1200" dirty="0">
                <a:solidFill>
                  <a:schemeClr val="bg1"/>
                </a:solidFill>
                <a:latin typeface="Rubik" pitchFamily="2" charset="-79"/>
                <a:cs typeface="Rubik" pitchFamily="2" charset="-79"/>
              </a:rPr>
              <a:t>Children in </a:t>
            </a:r>
          </a:p>
          <a:p>
            <a:r>
              <a:rPr lang="en-GB" sz="1200" dirty="0">
                <a:solidFill>
                  <a:schemeClr val="bg1"/>
                </a:solidFill>
                <a:latin typeface="Rubik" pitchFamily="2" charset="-79"/>
                <a:cs typeface="Rubik" pitchFamily="2" charset="-79"/>
              </a:rPr>
              <a:t>fields, Zambia</a:t>
            </a:r>
          </a:p>
        </p:txBody>
      </p:sp>
    </p:spTree>
    <p:extLst>
      <p:ext uri="{BB962C8B-B14F-4D97-AF65-F5344CB8AC3E}">
        <p14:creationId xmlns:p14="http://schemas.microsoft.com/office/powerpoint/2010/main" val="3608137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62531"/>
            <a:ext cx="9144000" cy="6095471"/>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6. Veronica wipes the face of Jesus</a:t>
            </a:r>
          </a:p>
        </p:txBody>
      </p:sp>
      <p:sp>
        <p:nvSpPr>
          <p:cNvPr id="6" name="Rectangle 5"/>
          <p:cNvSpPr/>
          <p:nvPr/>
        </p:nvSpPr>
        <p:spPr>
          <a:xfrm>
            <a:off x="228603" y="6232464"/>
            <a:ext cx="1313180" cy="276999"/>
          </a:xfrm>
          <a:prstGeom prst="rect">
            <a:avLst/>
          </a:prstGeom>
        </p:spPr>
        <p:txBody>
          <a:bodyPr wrap="none">
            <a:spAutoFit/>
          </a:bodyPr>
          <a:lstStyle/>
          <a:p>
            <a:r>
              <a:rPr lang="en-GB" sz="1200" dirty="0" err="1">
                <a:solidFill>
                  <a:schemeClr val="bg1"/>
                </a:solidFill>
                <a:latin typeface="Rubik" pitchFamily="2" charset="-79"/>
                <a:cs typeface="Rubik" pitchFamily="2" charset="-79"/>
              </a:rPr>
              <a:t>Mattias</a:t>
            </a:r>
            <a:r>
              <a:rPr lang="en-GB" sz="1200" dirty="0">
                <a:solidFill>
                  <a:schemeClr val="bg1"/>
                </a:solidFill>
                <a:latin typeface="Rubik" pitchFamily="2" charset="-79"/>
                <a:cs typeface="Rubik" pitchFamily="2" charset="-79"/>
              </a:rPr>
              <a:t>, Zambia</a:t>
            </a:r>
          </a:p>
        </p:txBody>
      </p:sp>
    </p:spTree>
    <p:extLst>
      <p:ext uri="{BB962C8B-B14F-4D97-AF65-F5344CB8AC3E}">
        <p14:creationId xmlns:p14="http://schemas.microsoft.com/office/powerpoint/2010/main" val="2937262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09601"/>
            <a:ext cx="9144000" cy="6221984"/>
          </a:xfrm>
          <a:prstGeom prst="rect">
            <a:avLst/>
          </a:prstGeom>
        </p:spPr>
      </p:pic>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298608" y="461266"/>
            <a:ext cx="1522331" cy="551111"/>
          </a:xfrm>
          <a:prstGeom prst="rect">
            <a:avLst/>
          </a:prstGeom>
        </p:spPr>
      </p:pic>
      <p:sp>
        <p:nvSpPr>
          <p:cNvPr id="4" name="TextBox 3">
            <a:extLst>
              <a:ext uri="{FF2B5EF4-FFF2-40B4-BE49-F238E27FC236}">
                <a16:creationId xmlns:a16="http://schemas.microsoft.com/office/drawing/2014/main" id="{A943A2E8-02E8-A046-81E2-E279D6501BDF}"/>
              </a:ext>
            </a:extLst>
          </p:cNvPr>
          <p:cNvSpPr txBox="1"/>
          <p:nvPr/>
        </p:nvSpPr>
        <p:spPr>
          <a:xfrm>
            <a:off x="228605" y="609604"/>
            <a:ext cx="7070003"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7. Jesus falls the second time</a:t>
            </a:r>
          </a:p>
        </p:txBody>
      </p:sp>
      <p:sp>
        <p:nvSpPr>
          <p:cNvPr id="6" name="TextBox 5"/>
          <p:cNvSpPr txBox="1"/>
          <p:nvPr/>
        </p:nvSpPr>
        <p:spPr>
          <a:xfrm>
            <a:off x="228603" y="6190585"/>
            <a:ext cx="1678665" cy="461665"/>
          </a:xfrm>
          <a:prstGeom prst="rect">
            <a:avLst/>
          </a:prstGeom>
          <a:noFill/>
        </p:spPr>
        <p:txBody>
          <a:bodyPr wrap="none" rtlCol="0">
            <a:spAutoFit/>
          </a:bodyPr>
          <a:lstStyle/>
          <a:p>
            <a:r>
              <a:rPr lang="en-GB" sz="1200" dirty="0">
                <a:solidFill>
                  <a:schemeClr val="bg1"/>
                </a:solidFill>
                <a:latin typeface="Rubik" pitchFamily="2" charset="-79"/>
                <a:cs typeface="Rubik" pitchFamily="2" charset="-79"/>
              </a:rPr>
              <a:t>Father Oscar </a:t>
            </a:r>
            <a:r>
              <a:rPr lang="en-GB" sz="1200" dirty="0" err="1">
                <a:solidFill>
                  <a:schemeClr val="bg1"/>
                </a:solidFill>
                <a:latin typeface="Rubik" pitchFamily="2" charset="-79"/>
                <a:cs typeface="Rubik" pitchFamily="2" charset="-79"/>
              </a:rPr>
              <a:t>Yamba</a:t>
            </a:r>
            <a:r>
              <a:rPr lang="en-GB" sz="1200" dirty="0">
                <a:solidFill>
                  <a:schemeClr val="bg1"/>
                </a:solidFill>
                <a:latin typeface="Rubik" pitchFamily="2" charset="-79"/>
                <a:cs typeface="Rubik" pitchFamily="2" charset="-79"/>
              </a:rPr>
              <a:t>,</a:t>
            </a:r>
          </a:p>
          <a:p>
            <a:r>
              <a:rPr lang="en-GB" sz="1200" dirty="0">
                <a:solidFill>
                  <a:schemeClr val="bg1"/>
                </a:solidFill>
                <a:latin typeface="Rubik" pitchFamily="2" charset="-79"/>
                <a:cs typeface="Rubik" pitchFamily="2" charset="-79"/>
              </a:rPr>
              <a:t>Zambia</a:t>
            </a:r>
          </a:p>
        </p:txBody>
      </p:sp>
    </p:spTree>
    <p:extLst>
      <p:ext uri="{BB962C8B-B14F-4D97-AF65-F5344CB8AC3E}">
        <p14:creationId xmlns:p14="http://schemas.microsoft.com/office/powerpoint/2010/main" val="10639223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eve xmlns="3aeeed41-e4f7-4dc0-b6a5-f015b25a8391">
      <UserInfo>
        <DisplayName/>
        <AccountId xsi:nil="true"/>
        <AccountType/>
      </UserInfo>
    </Steve>
    <lcf76f155ced4ddcb4097134ff3c332f xmlns="3aeeed41-e4f7-4dc0-b6a5-f015b25a8391">
      <Terms xmlns="http://schemas.microsoft.com/office/infopath/2007/PartnerControls"/>
    </lcf76f155ced4ddcb4097134ff3c332f>
    <TaxCatchAll xmlns="4fdb592e-eed0-45ab-8ab1-beea036d36b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9" ma:contentTypeDescription="Create a new document." ma:contentTypeScope="" ma:versionID="dde4c88c5ddff5e43bf02c7ff41582c6">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b1121fd6553adc006343617fe6affd1b"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Stev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bd4a124e-ca87-4357-b891-080022d937d6" ma:termSetId="09814cd3-568e-fe90-9814-8d621ff8fb84" ma:anchorId="fba54fb3-c3e1-fe81-a776-ca4b69148c4d" ma:open="true" ma:isKeyword="false">
      <xsd:complexType>
        <xsd:sequence>
          <xsd:element ref="pc:Terms" minOccurs="0" maxOccurs="1"/>
        </xsd:sequence>
      </xsd:complexType>
    </xsd:element>
    <xsd:element name="Steve" ma:index="24" nillable="true" ma:displayName="Steve" ma:format="Dropdown" ma:list="UserInfo" ma:SharePointGroup="0" ma:internalName="Stev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384a3d3-b28d-4e47-a5e7-7bb8ea089f40}" ma:internalName="TaxCatchAll" ma:showField="CatchAllData" ma:web="4fdb592e-eed0-45ab-8ab1-beea036d36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BFD2DD-662E-41D5-A60E-939A2C06022C}">
  <ds:schemaRefs>
    <ds:schemaRef ds:uri="4fdb592e-eed0-45ab-8ab1-beea036d36b1"/>
    <ds:schemaRef ds:uri="http://schemas.openxmlformats.org/package/2006/metadata/core-properties"/>
    <ds:schemaRef ds:uri="http://schemas.microsoft.com/office/2006/metadata/properties"/>
    <ds:schemaRef ds:uri="3aeeed41-e4f7-4dc0-b6a5-f015b25a8391"/>
    <ds:schemaRef ds:uri="http://purl.org/dc/terms/"/>
    <ds:schemaRef ds:uri="http://schemas.microsoft.com/office/2006/documentManagement/types"/>
    <ds:schemaRef ds:uri="http://purl.org/dc/dcmitype/"/>
    <ds:schemaRef ds:uri="http://schemas.microsoft.com/office/infopath/2007/PartnerControls"/>
    <ds:schemaRef ds:uri="http://www.w3.org/XML/1998/namespace"/>
    <ds:schemaRef ds:uri="http://purl.org/dc/elements/1.1/"/>
  </ds:schemaRefs>
</ds:datastoreItem>
</file>

<file path=customXml/itemProps2.xml><?xml version="1.0" encoding="utf-8"?>
<ds:datastoreItem xmlns:ds="http://schemas.openxmlformats.org/officeDocument/2006/customXml" ds:itemID="{2C2B51DD-1346-4A61-AAF5-777021E5A2DC}">
  <ds:schemaRefs>
    <ds:schemaRef ds:uri="http://schemas.microsoft.com/sharepoint/v3/contenttype/forms"/>
  </ds:schemaRefs>
</ds:datastoreItem>
</file>

<file path=customXml/itemProps3.xml><?xml version="1.0" encoding="utf-8"?>
<ds:datastoreItem xmlns:ds="http://schemas.openxmlformats.org/officeDocument/2006/customXml" ds:itemID="{EA2AB5D2-7253-43E9-B3F2-513B7A015F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eeed41-e4f7-4dc0-b6a5-f015b25a8391"/>
    <ds:schemaRef ds:uri="4fdb592e-eed0-45ab-8ab1-beea036d36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TotalTime>
  <Words>3594</Words>
  <Application>Microsoft Macintosh PowerPoint</Application>
  <PresentationFormat>On-screen Show (4:3)</PresentationFormat>
  <Paragraphs>221</Paragraphs>
  <Slides>18</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Colby StBlk</vt:lpstr>
      <vt:lpstr>Rubik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Cave</dc:creator>
  <cp:lastModifiedBy>James Cave</cp:lastModifiedBy>
  <cp:revision>1</cp:revision>
  <dcterms:created xsi:type="dcterms:W3CDTF">2022-12-08T15:37:39Z</dcterms:created>
  <dcterms:modified xsi:type="dcterms:W3CDTF">2022-12-08T17:06:26Z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y fmtid="{D5CDD505-2E9C-101B-9397-08002B2CF9AE}" pid="3" name="MediaServiceImageTags">
    <vt:lpwstr/>
  </property>
</Properties>
</file>