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</p:sldMasterIdLst>
  <p:notesMasterIdLst>
    <p:notesMasterId r:id="rId16"/>
  </p:notesMasterIdLst>
  <p:sldIdLst>
    <p:sldId id="317" r:id="rId5"/>
    <p:sldId id="303" r:id="rId6"/>
    <p:sldId id="319" r:id="rId7"/>
    <p:sldId id="314" r:id="rId8"/>
    <p:sldId id="305" r:id="rId9"/>
    <p:sldId id="306" r:id="rId10"/>
    <p:sldId id="312" r:id="rId11"/>
    <p:sldId id="318" r:id="rId12"/>
    <p:sldId id="304" r:id="rId13"/>
    <p:sldId id="311" r:id="rId14"/>
    <p:sldId id="270" r:id="rId15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Colby StBlk" panose="00000A00000000000000" charset="0"/>
      <p:bold r:id="rId21"/>
    </p:embeddedFont>
    <p:embeddedFont>
      <p:font typeface="Rubik" panose="020B0604020202020204" charset="-79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CA5E"/>
    <a:srgbClr val="12375A"/>
    <a:srgbClr val="ED9838"/>
    <a:srgbClr val="E53C30"/>
    <a:srgbClr val="669051"/>
    <a:srgbClr val="E36729"/>
    <a:srgbClr val="D9443C"/>
    <a:srgbClr val="00B1C2"/>
    <a:srgbClr val="3A53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3AC44A-4A37-BD4F-AE21-F51963C501EF}" v="4" dt="2022-12-08T15:55:35.7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48" autoAdjust="0"/>
    <p:restoredTop sz="62857" autoAdjust="0"/>
  </p:normalViewPr>
  <p:slideViewPr>
    <p:cSldViewPr snapToGrid="0" snapToObjects="1">
      <p:cViewPr varScale="1">
        <p:scale>
          <a:sx n="43" d="100"/>
          <a:sy n="43" d="100"/>
        </p:scale>
        <p:origin x="135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2.fntdata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font" Target="fonts/font5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8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7.fntdata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6.fntdata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059758-1DD2-4C2A-A587-A7F6993F2E36}" type="datetimeFigureOut">
              <a:rPr lang="en-GB" smtClean="0"/>
              <a:t>09/01/2023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15AB1-383C-469D-A6A1-D3806A4751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9493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1966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have raised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£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xxxxx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8751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1176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 donations will help families with seeds, tools and training to start small vegetable gardens at home. </a:t>
            </a:r>
          </a:p>
          <a:p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87583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 donations will support families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livestock such as chickens, pigs and goats.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63640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the help of local vets, families learn about animal care.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animals droppings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produce a free natural fertiliser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too!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10756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WEE BOX donations will also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help provide business training, like numeracy and literacy, so families can start a business selling their products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like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peanut butter, jam or cakes and scones at market.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20265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33455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Let us pray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3FF34-7F80-43E5-B606-4EC82639839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9603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56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805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897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8213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166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465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87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628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235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167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66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958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CE124-D8C1-C947-A1F5-E00F3D539D55}" type="datetimeFigureOut">
              <a:rPr lang="en-US" smtClean="0"/>
              <a:t>1/9/2023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900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D7D89F6-AD14-FDC4-086E-2D0A937A1C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" y="0"/>
            <a:ext cx="9143998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B872-87BB-65A3-4C1D-E5740F34552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292287" y="446512"/>
            <a:ext cx="1522331" cy="5511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5019E1-FEAC-D643-9368-E4C7CB871B59}"/>
              </a:ext>
            </a:extLst>
          </p:cNvPr>
          <p:cNvSpPr txBox="1"/>
          <p:nvPr/>
        </p:nvSpPr>
        <p:spPr>
          <a:xfrm>
            <a:off x="391886" y="5371604"/>
            <a:ext cx="429985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WEE BOX</a:t>
            </a:r>
          </a:p>
          <a:p>
            <a:r>
              <a:rPr lang="en-GB" sz="27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BIG CHANGE</a:t>
            </a:r>
          </a:p>
          <a:p>
            <a:r>
              <a:rPr lang="en-GB" sz="16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Lent 2023</a:t>
            </a:r>
          </a:p>
        </p:txBody>
      </p:sp>
      <p:pic>
        <p:nvPicPr>
          <p:cNvPr id="12" name="Picture 11" descr="Shape, arrow&#10;&#10;Description automatically generated">
            <a:extLst>
              <a:ext uri="{FF2B5EF4-FFF2-40B4-BE49-F238E27FC236}">
                <a16:creationId xmlns:a16="http://schemas.microsoft.com/office/drawing/2014/main" id="{9070D7F7-1AAF-1E8C-15A3-3AC3295E54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3124" y="4862439"/>
            <a:ext cx="2355272" cy="235527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F55963-DCBA-8C77-9420-BDADC27B6648}"/>
              </a:ext>
            </a:extLst>
          </p:cNvPr>
          <p:cNvSpPr txBox="1"/>
          <p:nvPr/>
        </p:nvSpPr>
        <p:spPr>
          <a:xfrm>
            <a:off x="7144845" y="4302671"/>
            <a:ext cx="177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Gift and Gertrude, </a:t>
            </a:r>
          </a:p>
          <a:p>
            <a:pPr algn="r"/>
            <a:r>
              <a:rPr lang="en-US" sz="10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Zambia</a:t>
            </a:r>
          </a:p>
        </p:txBody>
      </p:sp>
    </p:spTree>
    <p:extLst>
      <p:ext uri="{BB962C8B-B14F-4D97-AF65-F5344CB8AC3E}">
        <p14:creationId xmlns:p14="http://schemas.microsoft.com/office/powerpoint/2010/main" val="978316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FC83C0-3676-4640-97AB-638C4BFE95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2463" b="6179"/>
          <a:stretch/>
        </p:blipFill>
        <p:spPr>
          <a:xfrm>
            <a:off x="3936478" y="1012373"/>
            <a:ext cx="5207522" cy="5845627"/>
          </a:xfrm>
          <a:prstGeom prst="rect">
            <a:avLst/>
          </a:prstGeom>
        </p:spPr>
      </p:pic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0" y="449857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Prayer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DB2F2F-2017-B44C-A23F-AEF7C1EA7B5F}"/>
              </a:ext>
            </a:extLst>
          </p:cNvPr>
          <p:cNvSpPr txBox="1"/>
          <p:nvPr/>
        </p:nvSpPr>
        <p:spPr>
          <a:xfrm>
            <a:off x="448764" y="1622223"/>
            <a:ext cx="848648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GB" sz="2500" b="1" dirty="0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Loving Father, </a:t>
            </a:r>
          </a:p>
          <a:p>
            <a:pPr fontAlgn="base"/>
            <a:endParaRPr lang="en-GB" dirty="0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You have given us an abundance through your creation, </a:t>
            </a:r>
          </a:p>
          <a:p>
            <a:pPr fontAlgn="base"/>
            <a:endParaRPr lang="en-GB" dirty="0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yet many go hungry. </a:t>
            </a:r>
          </a:p>
          <a:p>
            <a:pPr fontAlgn="base"/>
            <a:endParaRPr lang="en-GB" dirty="0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Forgive us for excluding our sisters and brothers from their share, </a:t>
            </a:r>
          </a:p>
          <a:p>
            <a:pPr fontAlgn="base"/>
            <a:endParaRPr lang="en-GB" dirty="0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and help us to see each other in the light of the Gospel. </a:t>
            </a:r>
          </a:p>
          <a:p>
            <a:pPr fontAlgn="base"/>
            <a:endParaRPr lang="en-GB" dirty="0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Help us to live in the way you want us to live. </a:t>
            </a:r>
          </a:p>
          <a:p>
            <a:pPr fontAlgn="base"/>
            <a:endParaRPr lang="en-GB" dirty="0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To love our neighbour, to show mercy and to act in solidarity. </a:t>
            </a:r>
          </a:p>
          <a:p>
            <a:pPr fontAlgn="base"/>
            <a:endParaRPr lang="en-GB" dirty="0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We ask this in the name of Jesus, our Lord. </a:t>
            </a:r>
          </a:p>
          <a:p>
            <a:pPr fontAlgn="base"/>
            <a:endParaRPr lang="en-GB" dirty="0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 sz="2500" b="1" dirty="0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Amen  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4324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24FBD76-10B1-3247-AEAD-471277B1FA60}"/>
              </a:ext>
            </a:extLst>
          </p:cNvPr>
          <p:cNvSpPr txBox="1"/>
          <p:nvPr/>
        </p:nvSpPr>
        <p:spPr>
          <a:xfrm>
            <a:off x="291513" y="1758720"/>
            <a:ext cx="55652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2700" b="1" dirty="0">
                <a:solidFill>
                  <a:srgbClr val="A1CA5E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A just world, free of poverty, where we flourish and live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700" b="1" dirty="0">
                <a:solidFill>
                  <a:srgbClr val="A1CA5E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in harmony with each other and all creation.</a:t>
            </a:r>
            <a:endParaRPr lang="en-GB" sz="2700" b="1" dirty="0">
              <a:solidFill>
                <a:srgbClr val="A1CA5E"/>
              </a:solidFill>
              <a:latin typeface="Colby StBlk" pitchFamily="2" charset="77"/>
              <a:ea typeface="Colby StBlk" pitchFamily="2" charset="77"/>
              <a:cs typeface="Rubik" pitchFamily="2" charset="-79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A02DF43-587F-7A4E-82B8-7242E85360F5}"/>
              </a:ext>
            </a:extLst>
          </p:cNvPr>
          <p:cNvSpPr txBox="1"/>
          <p:nvPr/>
        </p:nvSpPr>
        <p:spPr>
          <a:xfrm>
            <a:off x="270658" y="5263757"/>
            <a:ext cx="662468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Scottish Catholic International Aid Fund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SCIAF is the official relief and development agency of the Catholic Church in Scotland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and a proud member of the Caritas family. 7 West Nile Street, Glasgow G1 2PR.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Tel: 0141 354 5555. Scottish Charity No: SC012302. Company No: SC197327.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sz="1200" dirty="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sz="1600" dirty="0" err="1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sciaf@sciaf.org.uk</a:t>
            </a:r>
            <a:endParaRPr lang="en-GB" sz="1600" dirty="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A4DE433-A200-6448-946B-E4805F88A11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776448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" y="54687"/>
            <a:ext cx="9142857" cy="6803313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2" y="6113721"/>
            <a:ext cx="2514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Neighbours and friends, Gertrude and </a:t>
            </a:r>
            <a:r>
              <a:rPr lang="en-GB" sz="12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Mwenya</a:t>
            </a:r>
            <a:r>
              <a:rPr lang="en-GB" sz="12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, Zambia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C7D8E4-80F8-6F4D-95C6-A0CCE9EF42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602" y="1551479"/>
            <a:ext cx="3003696" cy="447456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366700" y="1717399"/>
            <a:ext cx="2727500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This Lent, you’ve reached out in love and </a:t>
            </a:r>
          </a:p>
          <a:p>
            <a:pPr algn="ctr"/>
            <a:r>
              <a:rPr lang="en-US" sz="3600" b="1" dirty="0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acted against hunger</a:t>
            </a:r>
          </a:p>
          <a:p>
            <a:endParaRPr lang="en-GB" dirty="0">
              <a:solidFill>
                <a:srgbClr val="1237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534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22"/>
          <a:stretch/>
        </p:blipFill>
        <p:spPr>
          <a:xfrm>
            <a:off x="-1143" y="736817"/>
            <a:ext cx="9144000" cy="6121183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C2CB4D-5C16-8447-85C4-271C9E0138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656" y="1670894"/>
            <a:ext cx="4373260" cy="48943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599100" y="1928752"/>
            <a:ext cx="404037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£…</a:t>
            </a:r>
          </a:p>
          <a:p>
            <a:pPr algn="ctr"/>
            <a:endParaRPr lang="en-US" sz="6600" b="1" dirty="0">
              <a:solidFill>
                <a:schemeClr val="bg1"/>
              </a:solidFill>
              <a:latin typeface="Colby StBlk" pitchFamily="2" charset="77"/>
              <a:ea typeface="Colby StBlk" pitchFamily="2" charset="77"/>
            </a:endParaRPr>
          </a:p>
          <a:p>
            <a:pPr algn="ctr"/>
            <a:r>
              <a:rPr lang="en-US" sz="66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THANK YOU</a:t>
            </a:r>
            <a:endParaRPr lang="en-GB" sz="66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23815" y="1462570"/>
            <a:ext cx="16971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Mattias</a:t>
            </a:r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, age 12</a:t>
            </a:r>
          </a:p>
        </p:txBody>
      </p:sp>
    </p:spTree>
    <p:extLst>
      <p:ext uri="{BB962C8B-B14F-4D97-AF65-F5344CB8AC3E}">
        <p14:creationId xmlns:p14="http://schemas.microsoft.com/office/powerpoint/2010/main" val="593591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" y="1223512"/>
            <a:ext cx="9144000" cy="6102626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7C7D8E4-80F8-6F4D-95C6-A0CCE9EF42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8372" y="1444108"/>
            <a:ext cx="5702179" cy="140778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3380014" y="1644280"/>
            <a:ext cx="55388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Your </a:t>
            </a:r>
            <a:r>
              <a:rPr lang="en-US" sz="32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</a:t>
            </a:r>
            <a:r>
              <a:rPr lang="en-US" sz="32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will make a </a:t>
            </a:r>
            <a:r>
              <a:rPr lang="en-US" sz="32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BIG</a:t>
            </a:r>
            <a:r>
              <a:rPr lang="en-US" sz="32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 DIFFERENCE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602" y="6226767"/>
            <a:ext cx="14726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Elvis with some young shoots,</a:t>
            </a:r>
          </a:p>
          <a:p>
            <a:r>
              <a:rPr lang="en-GB" sz="12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Zamba</a:t>
            </a:r>
            <a:endParaRPr lang="en-GB" sz="12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127238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3541" y="287079"/>
            <a:ext cx="9187542" cy="6552364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C7D8E4-80F8-6F4D-95C6-A0CCE9EF42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602" y="1551479"/>
            <a:ext cx="3003696" cy="480131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366700" y="1703560"/>
            <a:ext cx="27275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Seeds, tools and training help families start small vegetable gardens at home.</a:t>
            </a:r>
          </a:p>
          <a:p>
            <a:endParaRPr lang="en-GB" dirty="0">
              <a:solidFill>
                <a:srgbClr val="12375A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41892" y="6073572"/>
            <a:ext cx="1173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Ruth, Zambia</a:t>
            </a:r>
          </a:p>
          <a:p>
            <a:endParaRPr lang="en-GB" sz="12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084126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ree, outdoor, person, bird&#10;&#10;Description automatically generated">
            <a:extLst>
              <a:ext uri="{FF2B5EF4-FFF2-40B4-BE49-F238E27FC236}">
                <a16:creationId xmlns:a16="http://schemas.microsoft.com/office/drawing/2014/main" id="{D95BAFE8-B009-3696-4729-8768FE6EA9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783" b="7430"/>
          <a:stretch/>
        </p:blipFill>
        <p:spPr>
          <a:xfrm>
            <a:off x="0" y="461262"/>
            <a:ext cx="9144000" cy="6396738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ECE7A3C-915D-60EB-4972-43A8DA2AF0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5848" y="4554288"/>
            <a:ext cx="3265088" cy="21127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5663007" y="4795045"/>
            <a:ext cx="305077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Chickens mean families have a nutritious supply of eggs.</a:t>
            </a:r>
            <a:endParaRPr lang="en-GB" sz="2500" dirty="0">
              <a:solidFill>
                <a:srgbClr val="12375A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B3B778-5241-6A2F-0632-3A2217F45DBF}"/>
              </a:ext>
            </a:extLst>
          </p:cNvPr>
          <p:cNvSpPr txBox="1"/>
          <p:nvPr/>
        </p:nvSpPr>
        <p:spPr>
          <a:xfrm>
            <a:off x="6887871" y="1587973"/>
            <a:ext cx="19330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Kabika</a:t>
            </a:r>
            <a:r>
              <a:rPr lang="en-US" sz="12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shows off one of</a:t>
            </a:r>
          </a:p>
          <a:p>
            <a:pPr algn="r"/>
            <a:r>
              <a:rPr lang="en-US" sz="12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her roosters, Zambia</a:t>
            </a:r>
          </a:p>
        </p:txBody>
      </p:sp>
    </p:spTree>
    <p:extLst>
      <p:ext uri="{BB962C8B-B14F-4D97-AF65-F5344CB8AC3E}">
        <p14:creationId xmlns:p14="http://schemas.microsoft.com/office/powerpoint/2010/main" val="2501917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054903"/>
            <a:ext cx="9197164" cy="5803097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2" y="6259248"/>
            <a:ext cx="5066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Kabika</a:t>
            </a:r>
            <a:r>
              <a:rPr lang="en-GB" sz="12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and Ernest</a:t>
            </a:r>
          </a:p>
          <a:p>
            <a:r>
              <a:rPr lang="en-GB" sz="12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with their goats, Zambia</a:t>
            </a:r>
          </a:p>
        </p:txBody>
      </p:sp>
      <p:pic>
        <p:nvPicPr>
          <p:cNvPr id="13" name="Picture 12" descr="Shape, circle&#10;&#10;Description automatically generated">
            <a:extLst>
              <a:ext uri="{FF2B5EF4-FFF2-40B4-BE49-F238E27FC236}">
                <a16:creationId xmlns:a16="http://schemas.microsoft.com/office/drawing/2014/main" id="{700FF952-F4AE-7640-D8FA-4B4ACABF9D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62983" y="1568350"/>
            <a:ext cx="2357953" cy="192408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 rot="719103">
            <a:off x="6316722" y="2022426"/>
            <a:ext cx="26521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Goats give families milk </a:t>
            </a:r>
          </a:p>
          <a:p>
            <a:pPr algn="ctr"/>
            <a:r>
              <a:rPr lang="en-US" sz="22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to drink.</a:t>
            </a:r>
            <a:endParaRPr lang="en-GB" sz="2200" dirty="0">
              <a:solidFill>
                <a:srgbClr val="1237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91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" y="773459"/>
            <a:ext cx="9144000" cy="6084541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6315" y="4602043"/>
            <a:ext cx="17956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Euronica</a:t>
            </a:r>
            <a:r>
              <a:rPr lang="en-GB" sz="12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</a:p>
          <a:p>
            <a:r>
              <a:rPr lang="en-GB" sz="12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selling scones, Zambia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345F60C-06DC-F307-FFCF-D459E45483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315" y="1992579"/>
            <a:ext cx="3178477" cy="77941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228601" y="2028342"/>
            <a:ext cx="31784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Education</a:t>
            </a:r>
            <a:endParaRPr lang="en-GB" sz="4000" dirty="0">
              <a:solidFill>
                <a:srgbClr val="1237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5198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" y="1117432"/>
            <a:ext cx="9144000" cy="6096519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3849" y="6211669"/>
            <a:ext cx="21146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Likumbi</a:t>
            </a:r>
            <a:r>
              <a:rPr lang="en-GB" sz="12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Secondary School,</a:t>
            </a:r>
          </a:p>
          <a:p>
            <a:r>
              <a:rPr lang="en-GB" sz="12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Zambia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C7D8E4-80F8-6F4D-95C6-A0CCE9EF42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308" y="1956818"/>
            <a:ext cx="3109691" cy="285502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388255" y="2393287"/>
            <a:ext cx="289459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Thank You!</a:t>
            </a:r>
            <a:endParaRPr lang="en-US" sz="6000" b="1" dirty="0">
              <a:solidFill>
                <a:srgbClr val="12375A"/>
              </a:solidFill>
              <a:latin typeface="Colby StBlk" pitchFamily="2" charset="77"/>
              <a:ea typeface="Colby StBlk" pitchFamily="2" charset="77"/>
            </a:endParaRPr>
          </a:p>
          <a:p>
            <a:endParaRPr lang="en-GB" dirty="0">
              <a:solidFill>
                <a:srgbClr val="1237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1832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eve xmlns="3aeeed41-e4f7-4dc0-b6a5-f015b25a8391">
      <UserInfo>
        <DisplayName/>
        <AccountId xsi:nil="true"/>
        <AccountType/>
      </UserInfo>
    </Steve>
    <lcf76f155ced4ddcb4097134ff3c332f xmlns="3aeeed41-e4f7-4dc0-b6a5-f015b25a8391">
      <Terms xmlns="http://schemas.microsoft.com/office/infopath/2007/PartnerControls"/>
    </lcf76f155ced4ddcb4097134ff3c332f>
    <TaxCatchAll xmlns="4fdb592e-eed0-45ab-8ab1-beea036d36b1" xsi:nil="true"/>
    <SharedWithUsers xmlns="4fdb592e-eed0-45ab-8ab1-beea036d36b1">
      <UserInfo>
        <DisplayName>Eleanor Porter</DisplayName>
        <AccountId>26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9CDBB180FF70E4F9AAF3F4A24B4682B" ma:contentTypeVersion="19" ma:contentTypeDescription="Create a new document." ma:contentTypeScope="" ma:versionID="dde4c88c5ddff5e43bf02c7ff41582c6">
  <xsd:schema xmlns:xsd="http://www.w3.org/2001/XMLSchema" xmlns:xs="http://www.w3.org/2001/XMLSchema" xmlns:p="http://schemas.microsoft.com/office/2006/metadata/properties" xmlns:ns2="3aeeed41-e4f7-4dc0-b6a5-f015b25a8391" xmlns:ns3="4fdb592e-eed0-45ab-8ab1-beea036d36b1" targetNamespace="http://schemas.microsoft.com/office/2006/metadata/properties" ma:root="true" ma:fieldsID="b1121fd6553adc006343617fe6affd1b" ns2:_="" ns3:_="">
    <xsd:import namespace="3aeeed41-e4f7-4dc0-b6a5-f015b25a8391"/>
    <xsd:import namespace="4fdb592e-eed0-45ab-8ab1-beea036d36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Ste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eeed41-e4f7-4dc0-b6a5-f015b25a83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d4a124e-ca87-4357-b891-080022d937d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Steve" ma:index="24" nillable="true" ma:displayName="Steve" ma:format="Dropdown" ma:list="UserInfo" ma:SharePointGroup="0" ma:internalName="Stev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db592e-eed0-45ab-8ab1-beea036d36b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384a3d3-b28d-4e47-a5e7-7bb8ea089f40}" ma:internalName="TaxCatchAll" ma:showField="CatchAllData" ma:web="4fdb592e-eed0-45ab-8ab1-beea036d36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C857A12-42B5-4146-8246-B337B3C86FB2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4fdb592e-eed0-45ab-8ab1-beea036d36b1"/>
    <ds:schemaRef ds:uri="3aeeed41-e4f7-4dc0-b6a5-f015b25a8391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0D4E68-A7A8-42C3-A2A0-2C1062A26B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aeeed41-e4f7-4dc0-b6a5-f015b25a8391"/>
    <ds:schemaRef ds:uri="4fdb592e-eed0-45ab-8ab1-beea036d36b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3129853-C9F5-48F9-AE27-D4B830AAFFA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1117</TotalTime>
  <Words>422</Words>
  <Application>Microsoft Office PowerPoint</Application>
  <PresentationFormat>On-screen Show (4:3)</PresentationFormat>
  <Paragraphs>80</Paragraphs>
  <Slides>11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Iain Lindsay</dc:creator>
  <cp:lastModifiedBy>Elaine McGinlay</cp:lastModifiedBy>
  <cp:revision>97</cp:revision>
  <dcterms:created xsi:type="dcterms:W3CDTF">2021-07-26T14:29:33Z</dcterms:created>
  <dcterms:modified xsi:type="dcterms:W3CDTF">2023-01-09T13:57:02Z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0x010100F9CDBB180FF70E4F9AAF3F4A24B4682B</vt:lpwstr>
  </property>
  <property fmtid="{D5CDD505-2E9C-101B-9397-08002B2CF9AE}" pid="3" name="MediaServiceImageTags">
    <vt:lpwstr/>
  </property>
</Properties>
</file>