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27"/>
  </p:notesMasterIdLst>
  <p:sldIdLst>
    <p:sldId id="318" r:id="rId5"/>
    <p:sldId id="263" r:id="rId6"/>
    <p:sldId id="298" r:id="rId7"/>
    <p:sldId id="299" r:id="rId8"/>
    <p:sldId id="300" r:id="rId9"/>
    <p:sldId id="301" r:id="rId10"/>
    <p:sldId id="316" r:id="rId11"/>
    <p:sldId id="302" r:id="rId12"/>
    <p:sldId id="303" r:id="rId13"/>
    <p:sldId id="304" r:id="rId14"/>
    <p:sldId id="305" r:id="rId15"/>
    <p:sldId id="313" r:id="rId16"/>
    <p:sldId id="315" r:id="rId17"/>
    <p:sldId id="306" r:id="rId18"/>
    <p:sldId id="312" r:id="rId19"/>
    <p:sldId id="307" r:id="rId20"/>
    <p:sldId id="308" r:id="rId21"/>
    <p:sldId id="314" r:id="rId22"/>
    <p:sldId id="309" r:id="rId23"/>
    <p:sldId id="317" r:id="rId24"/>
    <p:sldId id="311" r:id="rId25"/>
    <p:sldId id="270" r:id="rId26"/>
  </p:sldIdLst>
  <p:sldSz cx="9144000" cy="6858000" type="screen4x3"/>
  <p:notesSz cx="6858000" cy="9144000"/>
  <p:embeddedFontLst>
    <p:embeddedFont>
      <p:font typeface="Calibri" panose="020F0502020204030204" pitchFamily="34" charset="0"/>
      <p:regular r:id="rId28"/>
      <p:bold r:id="rId29"/>
      <p:italic r:id="rId30"/>
      <p:boldItalic r:id="rId31"/>
    </p:embeddedFont>
    <p:embeddedFont>
      <p:font typeface="Calibri Light" panose="020F0302020204030204" pitchFamily="34" charset="0"/>
      <p:regular r:id="rId32"/>
      <p:italic r:id="rId33"/>
    </p:embeddedFont>
    <p:embeddedFont>
      <p:font typeface="Colby StBlk" pitchFamily="2" charset="77"/>
      <p:bold r:id="rId34"/>
    </p:embeddedFont>
    <p:embeddedFont>
      <p:font typeface="Rubik" pitchFamily="2" charset="-79"/>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75A"/>
    <a:srgbClr val="A1CA5E"/>
    <a:srgbClr val="ED9838"/>
    <a:srgbClr val="E53C30"/>
    <a:srgbClr val="669051"/>
    <a:srgbClr val="E36729"/>
    <a:srgbClr val="D9443C"/>
    <a:srgbClr val="00B1C2"/>
    <a:srgbClr val="3A53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62857" autoAdjust="0"/>
  </p:normalViewPr>
  <p:slideViewPr>
    <p:cSldViewPr snapToGrid="0" snapToObjects="1">
      <p:cViewPr varScale="1">
        <p:scale>
          <a:sx n="78" d="100"/>
          <a:sy n="78" d="100"/>
        </p:scale>
        <p:origin x="2136"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font" Target="fonts/font7.fntdata"/><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font" Target="fonts/font1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Cave" userId="4087b8b8-337e-4db3-87c5-56598d9a69c0" providerId="ADAL" clId="{613DC03D-7810-914A-9555-61D306947652}"/>
    <pc:docChg chg="modSld">
      <pc:chgData name="James Cave" userId="4087b8b8-337e-4db3-87c5-56598d9a69c0" providerId="ADAL" clId="{613DC03D-7810-914A-9555-61D306947652}" dt="2023-01-06T16:42:38.796" v="30" actId="14100"/>
      <pc:docMkLst>
        <pc:docMk/>
      </pc:docMkLst>
      <pc:sldChg chg="modSp mod">
        <pc:chgData name="James Cave" userId="4087b8b8-337e-4db3-87c5-56598d9a69c0" providerId="ADAL" clId="{613DC03D-7810-914A-9555-61D306947652}" dt="2023-01-06T16:41:08.504" v="17" actId="207"/>
        <pc:sldMkLst>
          <pc:docMk/>
          <pc:sldMk cId="1558183278" sldId="304"/>
        </pc:sldMkLst>
        <pc:spChg chg="mod">
          <ac:chgData name="James Cave" userId="4087b8b8-337e-4db3-87c5-56598d9a69c0" providerId="ADAL" clId="{613DC03D-7810-914A-9555-61D306947652}" dt="2023-01-06T16:41:08.504" v="17" actId="207"/>
          <ac:spMkLst>
            <pc:docMk/>
            <pc:sldMk cId="1558183278" sldId="304"/>
            <ac:spMk id="9" creationId="{2BDDFF78-E0C7-4993-AAB3-73AB7D9112C5}"/>
          </ac:spMkLst>
        </pc:spChg>
        <pc:picChg chg="mod">
          <ac:chgData name="James Cave" userId="4087b8b8-337e-4db3-87c5-56598d9a69c0" providerId="ADAL" clId="{613DC03D-7810-914A-9555-61D306947652}" dt="2023-01-06T16:41:02.904" v="15" actId="1076"/>
          <ac:picMkLst>
            <pc:docMk/>
            <pc:sldMk cId="1558183278" sldId="304"/>
            <ac:picMk id="8" creationId="{87C7D8E4-80F8-6F4D-95C6-A0CCE9EF42FC}"/>
          </ac:picMkLst>
        </pc:picChg>
      </pc:sldChg>
      <pc:sldChg chg="modSp mod">
        <pc:chgData name="James Cave" userId="4087b8b8-337e-4db3-87c5-56598d9a69c0" providerId="ADAL" clId="{613DC03D-7810-914A-9555-61D306947652}" dt="2023-01-06T16:42:38.796" v="30" actId="14100"/>
        <pc:sldMkLst>
          <pc:docMk/>
          <pc:sldMk cId="3127238040" sldId="314"/>
        </pc:sldMkLst>
        <pc:spChg chg="mod">
          <ac:chgData name="James Cave" userId="4087b8b8-337e-4db3-87c5-56598d9a69c0" providerId="ADAL" clId="{613DC03D-7810-914A-9555-61D306947652}" dt="2023-01-06T16:42:31.556" v="28" actId="14100"/>
          <ac:spMkLst>
            <pc:docMk/>
            <pc:sldMk cId="3127238040" sldId="314"/>
            <ac:spMk id="9" creationId="{2BDDFF78-E0C7-4993-AAB3-73AB7D9112C5}"/>
          </ac:spMkLst>
        </pc:spChg>
        <pc:picChg chg="mod">
          <ac:chgData name="James Cave" userId="4087b8b8-337e-4db3-87c5-56598d9a69c0" providerId="ADAL" clId="{613DC03D-7810-914A-9555-61D306947652}" dt="2023-01-06T16:42:38.796" v="30" actId="14100"/>
          <ac:picMkLst>
            <pc:docMk/>
            <pc:sldMk cId="3127238040" sldId="314"/>
            <ac:picMk id="11" creationId="{87C7D8E4-80F8-6F4D-95C6-A0CCE9EF42F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59758-1DD2-4C2A-A587-A7F6993F2E36}" type="datetimeFigureOut">
              <a:rPr lang="en-GB" smtClean="0"/>
              <a:t>06/01/2023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B15AB1-383C-469D-A6A1-D3806A475101}" type="slidenum">
              <a:rPr lang="en-GB" smtClean="0"/>
              <a:t>‹#›</a:t>
            </a:fld>
            <a:endParaRPr lang="en-GB"/>
          </a:p>
        </p:txBody>
      </p:sp>
    </p:spTree>
    <p:extLst>
      <p:ext uri="{BB962C8B-B14F-4D97-AF65-F5344CB8AC3E}">
        <p14:creationId xmlns:p14="http://schemas.microsoft.com/office/powerpoint/2010/main" val="2149493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sciaf.org.uk/stories/793-emeldahs-story"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sciaf.org.uk/resources/805-2022-impact-magazine"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SCIAF is the Scottish Catholic International Aid Fund.</a:t>
            </a:r>
            <a:r>
              <a:rPr lang="en-GB" baseline="0" dirty="0"/>
              <a:t> I am a volunteer for SCIAF. We </a:t>
            </a:r>
            <a:r>
              <a:rPr lang="en-GB" dirty="0"/>
              <a:t>are part of the Catholic Church here in Scotland</a:t>
            </a:r>
            <a:r>
              <a:rPr lang="en-GB" baseline="0" dirty="0"/>
              <a:t> and we help and support communities in some of the poorest parts of the world. </a:t>
            </a:r>
            <a:endParaRPr lang="en-GB"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2</a:t>
            </a:fld>
            <a:endParaRPr lang="en-GB"/>
          </a:p>
        </p:txBody>
      </p:sp>
    </p:spTree>
    <p:extLst>
      <p:ext uri="{BB962C8B-B14F-4D97-AF65-F5344CB8AC3E}">
        <p14:creationId xmlns:p14="http://schemas.microsoft.com/office/powerpoint/2010/main" val="2581625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Your donations will help families with seeds, tools and training to start small vegetable gardens at home. </a:t>
            </a:r>
          </a:p>
          <a:p>
            <a:endParaRPr lang="en-GB" sz="1200" b="0" i="0" kern="1200" dirty="0">
              <a:solidFill>
                <a:schemeClr val="tx1"/>
              </a:solidFill>
              <a:effectLst/>
              <a:latin typeface="+mn-lt"/>
              <a:ea typeface="+mn-ea"/>
              <a:cs typeface="+mn-cs"/>
            </a:endParaRPr>
          </a:p>
          <a:p>
            <a:r>
              <a:rPr lang="en-GB" sz="1200" b="1" i="0" kern="1200" dirty="0">
                <a:solidFill>
                  <a:schemeClr val="tx1"/>
                </a:solidFill>
                <a:effectLst/>
                <a:latin typeface="+mn-lt"/>
                <a:ea typeface="+mn-ea"/>
                <a:cs typeface="+mn-cs"/>
              </a:rPr>
              <a:t>Note for volunteers:</a:t>
            </a:r>
          </a:p>
          <a:p>
            <a:r>
              <a:rPr lang="en-GB" sz="1200" b="0" i="0" kern="1200" dirty="0">
                <a:solidFill>
                  <a:schemeClr val="tx1"/>
                </a:solidFill>
                <a:effectLst/>
                <a:latin typeface="+mn-lt"/>
                <a:ea typeface="+mn-ea"/>
                <a:cs typeface="+mn-cs"/>
              </a:rPr>
              <a:t>This is Ruth. Ruth</a:t>
            </a:r>
            <a:r>
              <a:rPr lang="en-GB" sz="1200" b="0" i="0" kern="1200" baseline="0" dirty="0">
                <a:solidFill>
                  <a:schemeClr val="tx1"/>
                </a:solidFill>
                <a:effectLst/>
                <a:latin typeface="+mn-lt"/>
                <a:ea typeface="+mn-ea"/>
                <a:cs typeface="+mn-cs"/>
              </a:rPr>
              <a:t> is on your WEE BOX this year. </a:t>
            </a:r>
            <a:r>
              <a:rPr lang="en-GB" sz="1200" b="0" i="0" kern="1200" dirty="0">
                <a:solidFill>
                  <a:schemeClr val="tx1"/>
                </a:solidFill>
                <a:effectLst/>
                <a:latin typeface="+mn-lt"/>
                <a:ea typeface="+mn-ea"/>
                <a:cs typeface="+mn-cs"/>
              </a:rPr>
              <a:t>Ruth and her husband</a:t>
            </a:r>
            <a:r>
              <a:rPr lang="en-GB" sz="1200" b="0" i="0" kern="1200" baseline="0" dirty="0">
                <a:solidFill>
                  <a:schemeClr val="tx1"/>
                </a:solidFill>
                <a:effectLst/>
                <a:latin typeface="+mn-lt"/>
                <a:ea typeface="+mn-ea"/>
                <a:cs typeface="+mn-cs"/>
              </a:rPr>
              <a:t> </a:t>
            </a:r>
            <a:r>
              <a:rPr lang="en-GB" sz="1200" b="0" i="0" kern="1200" baseline="0" dirty="0" err="1">
                <a:solidFill>
                  <a:schemeClr val="tx1"/>
                </a:solidFill>
                <a:effectLst/>
                <a:latin typeface="+mn-lt"/>
                <a:ea typeface="+mn-ea"/>
                <a:cs typeface="+mn-cs"/>
              </a:rPr>
              <a:t>Aggrey</a:t>
            </a:r>
            <a:r>
              <a:rPr lang="en-GB" sz="1200" b="0" i="0" kern="1200" baseline="0" dirty="0">
                <a:solidFill>
                  <a:schemeClr val="tx1"/>
                </a:solidFill>
                <a:effectLst/>
                <a:latin typeface="+mn-lt"/>
                <a:ea typeface="+mn-ea"/>
                <a:cs typeface="+mn-cs"/>
              </a:rPr>
              <a:t> were helped by SCIAF with seeds, tools and training to grow vegetables at home. </a:t>
            </a:r>
            <a:r>
              <a:rPr lang="en-GB" sz="1200" b="0" i="0" kern="1200" dirty="0">
                <a:solidFill>
                  <a:schemeClr val="tx1"/>
                </a:solidFill>
                <a:effectLst/>
                <a:latin typeface="+mn-lt"/>
                <a:ea typeface="+mn-ea"/>
                <a:cs typeface="+mn-cs"/>
              </a:rPr>
              <a:t>Millions of families around the world eat only the food they grow themselves. They often live in remote rural areas and don’t have the access to seeds, tools and training they need. </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11</a:t>
            </a:fld>
            <a:endParaRPr lang="en-GB"/>
          </a:p>
        </p:txBody>
      </p:sp>
    </p:spTree>
    <p:extLst>
      <p:ext uri="{BB962C8B-B14F-4D97-AF65-F5344CB8AC3E}">
        <p14:creationId xmlns:p14="http://schemas.microsoft.com/office/powerpoint/2010/main" val="8187583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Ernest and his family were also given basic</a:t>
            </a:r>
            <a:r>
              <a:rPr lang="en-GB" sz="1200" b="0" i="0" kern="1200" baseline="0" dirty="0">
                <a:solidFill>
                  <a:schemeClr val="tx1"/>
                </a:solidFill>
                <a:effectLst/>
                <a:latin typeface="+mn-lt"/>
                <a:ea typeface="+mn-ea"/>
                <a:cs typeface="+mn-cs"/>
              </a:rPr>
              <a:t> tools like a spade and a hoe to help grow his own food.</a:t>
            </a:r>
            <a:endParaRPr lang="en-GB" sz="1200" b="0" i="0" kern="1200" dirty="0">
              <a:solidFill>
                <a:schemeClr val="tx1"/>
              </a:solidFill>
              <a:effectLst/>
              <a:latin typeface="+mn-lt"/>
              <a:ea typeface="+mn-ea"/>
              <a:cs typeface="+mn-cs"/>
            </a:endParaRPr>
          </a:p>
          <a:p>
            <a:endParaRPr lang="en-GB"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FB15AB1-383C-469D-A6A1-D3806A475101}" type="slidenum">
              <a:rPr lang="en-GB" smtClean="0"/>
              <a:t>12</a:t>
            </a:fld>
            <a:endParaRPr lang="en-GB"/>
          </a:p>
        </p:txBody>
      </p:sp>
    </p:spTree>
    <p:extLst>
      <p:ext uri="{BB962C8B-B14F-4D97-AF65-F5344CB8AC3E}">
        <p14:creationId xmlns:p14="http://schemas.microsoft.com/office/powerpoint/2010/main" val="22913390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err="1">
                <a:solidFill>
                  <a:schemeClr val="tx1"/>
                </a:solidFill>
                <a:effectLst/>
                <a:latin typeface="+mn-lt"/>
                <a:ea typeface="+mn-ea"/>
                <a:cs typeface="+mn-cs"/>
              </a:rPr>
              <a:t>Emeldah</a:t>
            </a:r>
            <a:r>
              <a:rPr lang="en-GB" sz="1200" b="0" i="0" kern="1200" dirty="0">
                <a:solidFill>
                  <a:schemeClr val="tx1"/>
                </a:solidFill>
                <a:effectLst/>
                <a:latin typeface="+mn-lt"/>
                <a:ea typeface="+mn-ea"/>
                <a:cs typeface="+mn-cs"/>
              </a:rPr>
              <a:t> and her sons. Vegetable gardens at home often</a:t>
            </a:r>
            <a:r>
              <a:rPr lang="en-GB" sz="1200" b="0" i="0" kern="1200" baseline="0" dirty="0">
                <a:solidFill>
                  <a:schemeClr val="tx1"/>
                </a:solidFill>
                <a:effectLst/>
                <a:latin typeface="+mn-lt"/>
                <a:ea typeface="+mn-ea"/>
                <a:cs typeface="+mn-cs"/>
              </a:rPr>
              <a:t> use growing sacks or small pots to grow vegetables and leafy greens. </a:t>
            </a:r>
            <a:endParaRPr lang="en-GB" sz="1200" b="0" i="0" kern="1200" dirty="0">
              <a:solidFill>
                <a:schemeClr val="tx1"/>
              </a:solidFill>
              <a:effectLst/>
              <a:latin typeface="+mn-lt"/>
              <a:ea typeface="+mn-ea"/>
              <a:cs typeface="+mn-cs"/>
            </a:endParaRPr>
          </a:p>
          <a:p>
            <a:pPr algn="l"/>
            <a:endParaRPr lang="en-GB" sz="1200" b="0" i="0" kern="1200" dirty="0">
              <a:solidFill>
                <a:schemeClr val="tx1"/>
              </a:solidFill>
              <a:effectLst/>
              <a:latin typeface="+mn-lt"/>
              <a:ea typeface="+mn-ea"/>
              <a:cs typeface="+mn-cs"/>
            </a:endParaRPr>
          </a:p>
          <a:p>
            <a:pPr algn="l"/>
            <a:r>
              <a:rPr lang="en-GB" sz="1200" b="1" i="0" kern="1200" dirty="0">
                <a:solidFill>
                  <a:schemeClr val="tx1"/>
                </a:solidFill>
                <a:effectLst/>
                <a:latin typeface="+mn-lt"/>
                <a:ea typeface="+mn-ea"/>
                <a:cs typeface="+mn-cs"/>
              </a:rPr>
              <a:t>Note for</a:t>
            </a:r>
            <a:r>
              <a:rPr lang="en-GB" sz="1200" b="1" i="0" kern="1200" baseline="0" dirty="0">
                <a:solidFill>
                  <a:schemeClr val="tx1"/>
                </a:solidFill>
                <a:effectLst/>
                <a:latin typeface="+mn-lt"/>
                <a:ea typeface="+mn-ea"/>
                <a:cs typeface="+mn-cs"/>
              </a:rPr>
              <a:t> volunteers:</a:t>
            </a:r>
            <a:endParaRPr lang="en-GB" sz="1200" b="1" i="0" kern="1200" dirty="0">
              <a:solidFill>
                <a:schemeClr val="tx1"/>
              </a:solidFill>
              <a:effectLst/>
              <a:latin typeface="+mn-lt"/>
              <a:ea typeface="+mn-ea"/>
              <a:cs typeface="+mn-cs"/>
            </a:endParaRPr>
          </a:p>
          <a:p>
            <a:pPr algn="l"/>
            <a:r>
              <a:rPr lang="en-GB" sz="1200" b="0" i="0" kern="1200" dirty="0" err="1">
                <a:solidFill>
                  <a:schemeClr val="tx1"/>
                </a:solidFill>
                <a:effectLst/>
                <a:latin typeface="+mn-lt"/>
                <a:ea typeface="+mn-ea"/>
                <a:cs typeface="+mn-cs"/>
              </a:rPr>
              <a:t>Emeldah</a:t>
            </a:r>
            <a:r>
              <a:rPr lang="en-GB" sz="1200" b="0" i="0" kern="1200" baseline="0" dirty="0">
                <a:solidFill>
                  <a:schemeClr val="tx1"/>
                </a:solidFill>
                <a:effectLst/>
                <a:latin typeface="+mn-lt"/>
                <a:ea typeface="+mn-ea"/>
                <a:cs typeface="+mn-cs"/>
              </a:rPr>
              <a:t> is 50 years old. </a:t>
            </a:r>
            <a:r>
              <a:rPr lang="en-GB" sz="1200" b="0" i="1" kern="1200" dirty="0">
                <a:solidFill>
                  <a:schemeClr val="tx1"/>
                </a:solidFill>
                <a:effectLst/>
                <a:latin typeface="+mn-lt"/>
                <a:ea typeface="+mn-ea"/>
                <a:cs typeface="+mn-cs"/>
              </a:rPr>
              <a:t>“Things used to be very tough. We only ate once a day. We literally had nothing. I thought we might die.“</a:t>
            </a:r>
          </a:p>
          <a:p>
            <a:pPr algn="l"/>
            <a:r>
              <a:rPr lang="en-GB" dirty="0" err="1"/>
              <a:t>Emeldah</a:t>
            </a:r>
            <a:r>
              <a:rPr lang="en-GB" dirty="0"/>
              <a:t> has learnt techniques to grow crops that can cope with the impacts of climate change, like droughts and floods. She’s also gained the skills to start her own business selling her crops, which has transformed the lives of her whole family. </a:t>
            </a:r>
            <a:r>
              <a:rPr lang="en-GB" dirty="0" err="1">
                <a:hlinkClick r:id="rId3"/>
              </a:rPr>
              <a:t>Emeldah's</a:t>
            </a:r>
            <a:r>
              <a:rPr lang="en-GB" dirty="0">
                <a:hlinkClick r:id="rId3"/>
              </a:rPr>
              <a:t> Story (sciaf.org.uk)</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13</a:t>
            </a:fld>
            <a:endParaRPr lang="en-GB"/>
          </a:p>
        </p:txBody>
      </p:sp>
    </p:spTree>
    <p:extLst>
      <p:ext uri="{BB962C8B-B14F-4D97-AF65-F5344CB8AC3E}">
        <p14:creationId xmlns:p14="http://schemas.microsoft.com/office/powerpoint/2010/main" val="181150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Your donations will support families</a:t>
            </a:r>
            <a:r>
              <a:rPr lang="en-GB" sz="1200" b="0" i="0" kern="1200" baseline="0" dirty="0">
                <a:solidFill>
                  <a:schemeClr val="tx1"/>
                </a:solidFill>
                <a:effectLst/>
                <a:latin typeface="+mn-lt"/>
                <a:ea typeface="+mn-ea"/>
                <a:cs typeface="+mn-cs"/>
              </a:rPr>
              <a:t> with </a:t>
            </a:r>
            <a:r>
              <a:rPr lang="en-GB" sz="1200" b="0" i="0" kern="1200" dirty="0">
                <a:solidFill>
                  <a:schemeClr val="tx1"/>
                </a:solidFill>
                <a:effectLst/>
                <a:latin typeface="+mn-lt"/>
                <a:ea typeface="+mn-ea"/>
                <a:cs typeface="+mn-cs"/>
              </a:rPr>
              <a:t>livestock such as chickens, pigs and goats.</a:t>
            </a:r>
            <a:r>
              <a:rPr lang="en-GB" sz="1200" b="0" i="0" kern="1200" baseline="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14</a:t>
            </a:fld>
            <a:endParaRPr lang="en-GB"/>
          </a:p>
        </p:txBody>
      </p:sp>
    </p:spTree>
    <p:extLst>
      <p:ext uri="{BB962C8B-B14F-4D97-AF65-F5344CB8AC3E}">
        <p14:creationId xmlns:p14="http://schemas.microsoft.com/office/powerpoint/2010/main" val="1236364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With the help of local vets, families learn about animal care.</a:t>
            </a:r>
            <a:r>
              <a:rPr lang="en-GB" sz="1200" b="0" i="0" kern="1200" baseline="0" dirty="0">
                <a:solidFill>
                  <a:schemeClr val="tx1"/>
                </a:solidFill>
                <a:effectLst/>
                <a:latin typeface="+mn-lt"/>
                <a:ea typeface="+mn-ea"/>
                <a:cs typeface="+mn-cs"/>
              </a:rPr>
              <a:t> The animals droppings </a:t>
            </a:r>
            <a:r>
              <a:rPr lang="en-GB" sz="1200" b="0" i="0" kern="1200" dirty="0">
                <a:solidFill>
                  <a:schemeClr val="tx1"/>
                </a:solidFill>
                <a:effectLst/>
                <a:latin typeface="+mn-lt"/>
                <a:ea typeface="+mn-ea"/>
                <a:cs typeface="+mn-cs"/>
              </a:rPr>
              <a:t>produce a free natural fertiliser</a:t>
            </a:r>
            <a:r>
              <a:rPr lang="en-GB" sz="1200" b="0" i="0" kern="1200" baseline="0" dirty="0">
                <a:solidFill>
                  <a:schemeClr val="tx1"/>
                </a:solidFill>
                <a:effectLst/>
                <a:latin typeface="+mn-lt"/>
                <a:ea typeface="+mn-ea"/>
                <a:cs typeface="+mn-cs"/>
              </a:rPr>
              <a:t> too!</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15</a:t>
            </a:fld>
            <a:endParaRPr lang="en-GB"/>
          </a:p>
        </p:txBody>
      </p:sp>
    </p:spTree>
    <p:extLst>
      <p:ext uri="{BB962C8B-B14F-4D97-AF65-F5344CB8AC3E}">
        <p14:creationId xmlns:p14="http://schemas.microsoft.com/office/powerpoint/2010/main" val="3961075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And, help provide business training so families can sell their products</a:t>
            </a:r>
            <a:r>
              <a:rPr lang="en-GB" sz="1200" b="0" i="0" kern="1200" baseline="0" dirty="0">
                <a:solidFill>
                  <a:schemeClr val="tx1"/>
                </a:solidFill>
                <a:effectLst/>
                <a:latin typeface="+mn-lt"/>
                <a:ea typeface="+mn-ea"/>
                <a:cs typeface="+mn-cs"/>
              </a:rPr>
              <a:t> like </a:t>
            </a:r>
            <a:r>
              <a:rPr lang="en-GB" sz="1200" b="0" i="0" kern="1200" dirty="0">
                <a:solidFill>
                  <a:schemeClr val="tx1"/>
                </a:solidFill>
                <a:effectLst/>
                <a:latin typeface="+mn-lt"/>
                <a:ea typeface="+mn-ea"/>
                <a:cs typeface="+mn-cs"/>
              </a:rPr>
              <a:t>peanut butter, jam or cakes and scones at market.</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16</a:t>
            </a:fld>
            <a:endParaRPr lang="en-GB"/>
          </a:p>
        </p:txBody>
      </p:sp>
    </p:spTree>
    <p:extLst>
      <p:ext uri="{BB962C8B-B14F-4D97-AF65-F5344CB8AC3E}">
        <p14:creationId xmlns:p14="http://schemas.microsoft.com/office/powerpoint/2010/main" val="21279388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Your WEE BOX donations will also help</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to set up savings and loans groups so that families can save what they earn.</a:t>
            </a:r>
            <a:r>
              <a:rPr lang="en-GB" sz="1200" b="0" i="0" kern="1200" baseline="0" dirty="0">
                <a:solidFill>
                  <a:schemeClr val="tx1"/>
                </a:solidFill>
                <a:effectLst/>
                <a:latin typeface="+mn-lt"/>
                <a:ea typeface="+mn-ea"/>
                <a:cs typeface="+mn-cs"/>
              </a:rPr>
              <a:t> </a:t>
            </a:r>
          </a:p>
          <a:p>
            <a:endParaRPr lang="en-GB" sz="1200" b="0" i="0" kern="1200" baseline="0" dirty="0">
              <a:solidFill>
                <a:schemeClr val="tx1"/>
              </a:solidFill>
              <a:effectLst/>
              <a:latin typeface="+mn-lt"/>
              <a:ea typeface="+mn-ea"/>
              <a:cs typeface="+mn-cs"/>
            </a:endParaRPr>
          </a:p>
          <a:p>
            <a:pPr rtl="0" fontAlgn="base"/>
            <a:r>
              <a:rPr lang="en-GB" sz="1200" b="1" i="0" kern="1200" baseline="0" dirty="0">
                <a:solidFill>
                  <a:schemeClr val="tx1"/>
                </a:solidFill>
                <a:effectLst/>
                <a:latin typeface="+mn-lt"/>
                <a:ea typeface="+mn-ea"/>
                <a:cs typeface="+mn-cs"/>
              </a:rPr>
              <a:t>Note for volunteers:</a:t>
            </a:r>
          </a:p>
          <a:p>
            <a:pPr rtl="0" fontAlgn="base"/>
            <a:r>
              <a:rPr lang="en-GB" sz="1200" b="0" i="0" kern="1200" baseline="0" dirty="0">
                <a:solidFill>
                  <a:schemeClr val="tx1"/>
                </a:solidFill>
                <a:effectLst/>
                <a:latin typeface="+mn-lt"/>
                <a:ea typeface="+mn-ea"/>
                <a:cs typeface="+mn-cs"/>
              </a:rPr>
              <a:t>This is </a:t>
            </a:r>
            <a:r>
              <a:rPr lang="en-GB" sz="1200" b="0" i="0" kern="1200" baseline="0" dirty="0" err="1">
                <a:solidFill>
                  <a:schemeClr val="tx1"/>
                </a:solidFill>
                <a:effectLst/>
                <a:latin typeface="+mn-lt"/>
                <a:ea typeface="+mn-ea"/>
                <a:cs typeface="+mn-cs"/>
              </a:rPr>
              <a:t>Aggrey</a:t>
            </a:r>
            <a:r>
              <a:rPr lang="en-GB" sz="1200" b="0" i="0" kern="1200" baseline="0" dirty="0">
                <a:solidFill>
                  <a:schemeClr val="tx1"/>
                </a:solidFill>
                <a:effectLst/>
                <a:latin typeface="+mn-lt"/>
                <a:ea typeface="+mn-ea"/>
                <a:cs typeface="+mn-cs"/>
              </a:rPr>
              <a:t>. </a:t>
            </a:r>
            <a:r>
              <a:rPr lang="en-GB" sz="1200" b="0" i="0" kern="1200" dirty="0" err="1">
                <a:solidFill>
                  <a:schemeClr val="tx1"/>
                </a:solidFill>
                <a:effectLst/>
                <a:latin typeface="+mn-lt"/>
                <a:ea typeface="+mn-ea"/>
                <a:cs typeface="+mn-cs"/>
              </a:rPr>
              <a:t>Aggrey’s</a:t>
            </a:r>
            <a:r>
              <a:rPr lang="en-GB" sz="1200" b="0" i="0" kern="1200" dirty="0">
                <a:solidFill>
                  <a:schemeClr val="tx1"/>
                </a:solidFill>
                <a:effectLst/>
                <a:latin typeface="+mn-lt"/>
                <a:ea typeface="+mn-ea"/>
                <a:cs typeface="+mn-cs"/>
              </a:rPr>
              <a:t> wife Ruth appears on the WEE BOX this year. </a:t>
            </a:r>
            <a:r>
              <a:rPr lang="en-US" sz="1200" b="0" i="0" kern="1200" dirty="0">
                <a:solidFill>
                  <a:schemeClr val="tx1"/>
                </a:solidFill>
                <a:effectLst/>
                <a:latin typeface="+mn-lt"/>
                <a:ea typeface="+mn-ea"/>
                <a:cs typeface="+mn-cs"/>
              </a:rPr>
              <a:t>Extreme weather such as floods, droughts and storms have made it almost impossible for them to grow enough food and earn a living. </a:t>
            </a:r>
            <a:r>
              <a:rPr lang="en-GB" sz="1200" b="0" i="0" kern="1200" dirty="0">
                <a:solidFill>
                  <a:schemeClr val="tx1"/>
                </a:solidFill>
                <a:effectLst/>
                <a:latin typeface="+mn-lt"/>
                <a:ea typeface="+mn-ea"/>
                <a:cs typeface="+mn-cs"/>
              </a:rPr>
              <a:t>The couple  have 6 children. Together, the couple can now grow soybeans and sunflowers, maize, tomatoes, kale and cabbage. They make their own oil from the sunflower seeds, some of which they eat; some of which they sell to earn extra money.   </a:t>
            </a:r>
          </a:p>
          <a:p>
            <a:pPr rtl="0" fontAlgn="base"/>
            <a:r>
              <a:rPr lang="en-GB" sz="1200" b="0" i="0" kern="1200" dirty="0">
                <a:solidFill>
                  <a:schemeClr val="tx1"/>
                </a:solidFill>
                <a:effectLst/>
                <a:latin typeface="+mn-lt"/>
                <a:ea typeface="+mn-ea"/>
                <a:cs typeface="+mn-cs"/>
              </a:rPr>
              <a:t>  </a:t>
            </a:r>
            <a:r>
              <a:rPr lang="en-GB" sz="1200" b="0" i="0" kern="1200" dirty="0" err="1">
                <a:solidFill>
                  <a:schemeClr val="tx1"/>
                </a:solidFill>
                <a:effectLst/>
                <a:latin typeface="+mn-lt"/>
                <a:ea typeface="+mn-ea"/>
                <a:cs typeface="+mn-cs"/>
              </a:rPr>
              <a:t>Aggrey</a:t>
            </a:r>
            <a:r>
              <a:rPr lang="en-GB" sz="1200" b="0" i="0" kern="1200" dirty="0">
                <a:solidFill>
                  <a:schemeClr val="tx1"/>
                </a:solidFill>
                <a:effectLst/>
                <a:latin typeface="+mn-lt"/>
                <a:ea typeface="+mn-ea"/>
                <a:cs typeface="+mn-cs"/>
              </a:rPr>
              <a:t> leads a community group where local families are working together to process peanuts into peanut butter to sell and are creating green charcoal as a more sustainable form of fuel.  </a:t>
            </a:r>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17</a:t>
            </a:fld>
            <a:endParaRPr lang="en-GB"/>
          </a:p>
        </p:txBody>
      </p:sp>
    </p:spTree>
    <p:extLst>
      <p:ext uri="{BB962C8B-B14F-4D97-AF65-F5344CB8AC3E}">
        <p14:creationId xmlns:p14="http://schemas.microsoft.com/office/powerpoint/2010/main" val="2551547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With your help we can support more people in Zambia and around the world to have a brighter future. </a:t>
            </a:r>
          </a:p>
        </p:txBody>
      </p:sp>
      <p:sp>
        <p:nvSpPr>
          <p:cNvPr id="4" name="Slide Number Placeholder 3"/>
          <p:cNvSpPr>
            <a:spLocks noGrp="1"/>
          </p:cNvSpPr>
          <p:nvPr>
            <p:ph type="sldNum" sz="quarter" idx="10"/>
          </p:nvPr>
        </p:nvSpPr>
        <p:spPr/>
        <p:txBody>
          <a:bodyPr/>
          <a:lstStyle/>
          <a:p>
            <a:fld id="{9FB15AB1-383C-469D-A6A1-D3806A475101}" type="slidenum">
              <a:rPr lang="en-GB" smtClean="0"/>
              <a:t>18</a:t>
            </a:fld>
            <a:endParaRPr lang="en-GB"/>
          </a:p>
        </p:txBody>
      </p:sp>
    </p:spTree>
    <p:extLst>
      <p:ext uri="{BB962C8B-B14F-4D97-AF65-F5344CB8AC3E}">
        <p14:creationId xmlns:p14="http://schemas.microsoft.com/office/powerpoint/2010/main" val="3911176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19</a:t>
            </a:fld>
            <a:endParaRPr lang="en-GB"/>
          </a:p>
        </p:txBody>
      </p:sp>
    </p:spTree>
    <p:extLst>
      <p:ext uri="{BB962C8B-B14F-4D97-AF65-F5344CB8AC3E}">
        <p14:creationId xmlns:p14="http://schemas.microsoft.com/office/powerpoint/2010/main" val="19398087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In the</a:t>
            </a:r>
            <a:r>
              <a:rPr lang="en-GB" sz="1200" b="0" i="0" kern="1200" baseline="0" dirty="0">
                <a:solidFill>
                  <a:schemeClr val="tx1"/>
                </a:solidFill>
                <a:effectLst/>
                <a:latin typeface="+mn-lt"/>
                <a:ea typeface="+mn-ea"/>
                <a:cs typeface="+mn-cs"/>
              </a:rPr>
              <a:t> parish we</a:t>
            </a:r>
            <a:r>
              <a:rPr lang="en-GB" sz="1200" b="0" i="0" kern="1200" dirty="0">
                <a:solidFill>
                  <a:schemeClr val="tx1"/>
                </a:solidFill>
                <a:effectLst/>
                <a:latin typeface="+mn-lt"/>
                <a:ea typeface="+mn-ea"/>
                <a:cs typeface="+mn-cs"/>
              </a:rPr>
              <a:t> can fundraise for SCIAF.</a:t>
            </a:r>
            <a:r>
              <a:rPr lang="en-GB" sz="1200" b="0" i="0" kern="1200" baseline="0" dirty="0">
                <a:solidFill>
                  <a:schemeClr val="tx1"/>
                </a:solidFill>
                <a:effectLst/>
                <a:latin typeface="+mn-lt"/>
                <a:ea typeface="+mn-ea"/>
                <a:cs typeface="+mn-cs"/>
              </a:rPr>
              <a:t> Here are some ideas.</a:t>
            </a:r>
            <a:r>
              <a:rPr lang="en-GB" sz="1200" b="0" i="0" kern="1200" dirty="0">
                <a:solidFill>
                  <a:schemeClr val="tx1"/>
                </a:solidFill>
                <a:effectLst/>
                <a:latin typeface="+mn-lt"/>
                <a:ea typeface="+mn-ea"/>
                <a:cs typeface="+mn-cs"/>
              </a:rPr>
              <a:t> </a:t>
            </a:r>
          </a:p>
          <a:p>
            <a:endParaRPr lang="en-GB" sz="1200" b="0" i="0" u="none" strike="noStrike" kern="1200" baseline="0" dirty="0">
              <a:solidFill>
                <a:schemeClr val="tx1"/>
              </a:solidFill>
              <a:effectLst/>
              <a:latin typeface="+mn-lt"/>
              <a:ea typeface="+mn-ea"/>
              <a:cs typeface="+mn-cs"/>
            </a:endParaRPr>
          </a:p>
          <a:p>
            <a:r>
              <a:rPr lang="en-GB" sz="1200" b="0" i="0" u="none" strike="noStrike" kern="1200" baseline="0" dirty="0">
                <a:solidFill>
                  <a:schemeClr val="tx1"/>
                </a:solidFill>
                <a:effectLst/>
                <a:latin typeface="+mn-lt"/>
                <a:ea typeface="+mn-ea"/>
                <a:cs typeface="+mn-cs"/>
              </a:rPr>
              <a:t>Remember to return your WEE BOX donations.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baseline="0" dirty="0">
                <a:solidFill>
                  <a:schemeClr val="tx1"/>
                </a:solidFill>
                <a:effectLst/>
                <a:latin typeface="+mn-lt"/>
                <a:ea typeface="+mn-ea"/>
                <a:cs typeface="+mn-cs"/>
              </a:rPr>
              <a:t>Cheque made payable to SCIAF posted to FREEPOST SCIAF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baseline="0" dirty="0">
                <a:solidFill>
                  <a:schemeClr val="tx1"/>
                </a:solidFill>
                <a:effectLst/>
                <a:latin typeface="+mn-lt"/>
                <a:ea typeface="+mn-ea"/>
                <a:cs typeface="+mn-cs"/>
              </a:rPr>
              <a:t>Online at www.sciaf.org.uk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kern="1200" baseline="0" dirty="0">
                <a:solidFill>
                  <a:schemeClr val="tx1"/>
                </a:solidFill>
                <a:effectLst/>
                <a:latin typeface="+mn-lt"/>
                <a:ea typeface="+mn-ea"/>
                <a:cs typeface="+mn-cs"/>
              </a:rPr>
              <a:t>Bank transfer: 83-21-08  16021287 and the parish postcode as the reference</a:t>
            </a:r>
          </a:p>
          <a:p>
            <a:endParaRPr lang="en-GB"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C33FF34-7F80-43E5-B606-4EC826398392}" type="slidenum">
              <a:rPr lang="en-GB" smtClean="0"/>
              <a:t>20</a:t>
            </a:fld>
            <a:endParaRPr lang="en-GB"/>
          </a:p>
        </p:txBody>
      </p:sp>
    </p:spTree>
    <p:extLst>
      <p:ext uri="{BB962C8B-B14F-4D97-AF65-F5344CB8AC3E}">
        <p14:creationId xmlns:p14="http://schemas.microsoft.com/office/powerpoint/2010/main" val="1804350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Together, we reach out in love. Your love and compassion is changing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Volunteer note: More info and stats in the 2022 Impact Magazine if needed </a:t>
            </a:r>
            <a:r>
              <a:rPr lang="en-GB" dirty="0">
                <a:hlinkClick r:id="rId3"/>
              </a:rPr>
              <a:t>2022 Impact Magazine (sciaf.org.uk)</a:t>
            </a:r>
            <a:r>
              <a:rPr lang="en-GB" sz="1200" b="0" i="0" u="none" strike="noStrike" kern="1200" baseline="0" dirty="0">
                <a:solidFill>
                  <a:schemeClr val="tx1"/>
                </a:solidFill>
                <a:latin typeface="+mn-lt"/>
                <a:ea typeface="+mn-ea"/>
                <a:cs typeface="+mn-cs"/>
              </a:rPr>
              <a:t> </a:t>
            </a:r>
            <a:endParaRPr lang="en-GB" baseline="0"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3</a:t>
            </a:fld>
            <a:endParaRPr lang="en-GB"/>
          </a:p>
        </p:txBody>
      </p:sp>
    </p:spTree>
    <p:extLst>
      <p:ext uri="{BB962C8B-B14F-4D97-AF65-F5344CB8AC3E}">
        <p14:creationId xmlns:p14="http://schemas.microsoft.com/office/powerpoint/2010/main" val="4182715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 us pray</a:t>
            </a:r>
          </a:p>
        </p:txBody>
      </p:sp>
      <p:sp>
        <p:nvSpPr>
          <p:cNvPr id="4" name="Slide Number Placeholder 3"/>
          <p:cNvSpPr>
            <a:spLocks noGrp="1"/>
          </p:cNvSpPr>
          <p:nvPr>
            <p:ph type="sldNum" sz="quarter" idx="10"/>
          </p:nvPr>
        </p:nvSpPr>
        <p:spPr/>
        <p:txBody>
          <a:bodyPr/>
          <a:lstStyle/>
          <a:p>
            <a:fld id="{1C33FF34-7F80-43E5-B606-4EC826398392}" type="slidenum">
              <a:rPr lang="en-GB" smtClean="0"/>
              <a:t>21</a:t>
            </a:fld>
            <a:endParaRPr lang="en-GB"/>
          </a:p>
        </p:txBody>
      </p:sp>
    </p:spTree>
    <p:extLst>
      <p:ext uri="{BB962C8B-B14F-4D97-AF65-F5344CB8AC3E}">
        <p14:creationId xmlns:p14="http://schemas.microsoft.com/office/powerpoint/2010/main" val="3399603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Every Lent</a:t>
            </a:r>
            <a:r>
              <a:rPr lang="en-GB" sz="1200" b="0" i="0" kern="1200" baseline="0" dirty="0">
                <a:solidFill>
                  <a:schemeClr val="tx1"/>
                </a:solidFill>
                <a:effectLst/>
                <a:latin typeface="+mn-lt"/>
                <a:ea typeface="+mn-ea"/>
                <a:cs typeface="+mn-cs"/>
              </a:rPr>
              <a:t> we ask supporters here in Scotland to take part in </a:t>
            </a:r>
            <a:r>
              <a:rPr lang="en-GB" sz="1200" b="0" i="0" kern="1200" dirty="0">
                <a:solidFill>
                  <a:schemeClr val="tx1"/>
                </a:solidFill>
                <a:effectLst/>
                <a:latin typeface="+mn-lt"/>
                <a:ea typeface="+mn-ea"/>
                <a:cs typeface="+mn-cs"/>
              </a:rPr>
              <a:t>the WEE BOX, BIG CHANGE appeal by donating money and by offering up prayers for</a:t>
            </a:r>
            <a:r>
              <a:rPr lang="en-GB" sz="1200" b="0" i="0" kern="1200" baseline="0" dirty="0">
                <a:solidFill>
                  <a:schemeClr val="tx1"/>
                </a:solidFill>
                <a:effectLst/>
                <a:latin typeface="+mn-lt"/>
                <a:ea typeface="+mn-ea"/>
                <a:cs typeface="+mn-cs"/>
              </a:rPr>
              <a:t> our brothers and sisters around the world.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baseline="0" dirty="0">
                <a:solidFill>
                  <a:schemeClr val="tx1"/>
                </a:solidFill>
                <a:effectLst/>
                <a:latin typeface="+mn-lt"/>
                <a:ea typeface="+mn-ea"/>
                <a:cs typeface="+mn-cs"/>
              </a:rPr>
              <a:t>Note for volunteers: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The WEE BOX appeal runs from Ash Wednesday 22</a:t>
            </a:r>
            <a:r>
              <a:rPr lang="en-GB" sz="1200" b="0" i="0" kern="1200" baseline="30000" dirty="0">
                <a:solidFill>
                  <a:schemeClr val="tx1"/>
                </a:solidFill>
                <a:effectLst/>
                <a:latin typeface="+mn-lt"/>
                <a:ea typeface="+mn-ea"/>
                <a:cs typeface="+mn-cs"/>
              </a:rPr>
              <a:t>nd</a:t>
            </a:r>
            <a:r>
              <a:rPr lang="en-GB" sz="1200" b="0" i="0" kern="1200" baseline="0" dirty="0">
                <a:solidFill>
                  <a:schemeClr val="tx1"/>
                </a:solidFill>
                <a:effectLst/>
                <a:latin typeface="+mn-lt"/>
                <a:ea typeface="+mn-ea"/>
                <a:cs typeface="+mn-cs"/>
              </a:rPr>
              <a:t> Feb until Easter Sunday on 9</a:t>
            </a:r>
            <a:r>
              <a:rPr lang="en-GB" sz="1200" b="0" i="0" kern="1200" baseline="30000" dirty="0">
                <a:solidFill>
                  <a:schemeClr val="tx1"/>
                </a:solidFill>
                <a:effectLst/>
                <a:latin typeface="+mn-lt"/>
                <a:ea typeface="+mn-ea"/>
                <a:cs typeface="+mn-cs"/>
              </a:rPr>
              <a:t>th</a:t>
            </a:r>
            <a:r>
              <a:rPr lang="en-GB" sz="1200" b="0" i="0" kern="1200" baseline="0" dirty="0">
                <a:solidFill>
                  <a:schemeClr val="tx1"/>
                </a:solidFill>
                <a:effectLst/>
                <a:latin typeface="+mn-lt"/>
                <a:ea typeface="+mn-ea"/>
                <a:cs typeface="+mn-cs"/>
              </a:rPr>
              <a:t> April. After Easter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SCIAF Sunday, the traditional day when Parishes hold a collection for SCIAF is Sunday 19</a:t>
            </a:r>
            <a:r>
              <a:rPr lang="en-GB" sz="1200" b="0" i="0" kern="1200" baseline="30000" dirty="0">
                <a:solidFill>
                  <a:schemeClr val="tx1"/>
                </a:solidFill>
                <a:effectLst/>
                <a:latin typeface="+mn-lt"/>
                <a:ea typeface="+mn-ea"/>
                <a:cs typeface="+mn-cs"/>
              </a:rPr>
              <a:t>th</a:t>
            </a:r>
            <a:r>
              <a:rPr lang="en-GB" sz="1200" b="0" i="0" kern="1200" baseline="0" dirty="0">
                <a:solidFill>
                  <a:schemeClr val="tx1"/>
                </a:solidFill>
                <a:effectLst/>
                <a:latin typeface="+mn-lt"/>
                <a:ea typeface="+mn-ea"/>
                <a:cs typeface="+mn-cs"/>
              </a:rPr>
              <a:t> March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If you still have donations in a WEE BOX at home, return to your parish or send directly to SCIAF.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Use your parish donation return form which you received in the post, 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Cheque made payable to SCIAF posted to FREEPOST SCIAF</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Online at www.sciaf.org.uk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Bank transfer: 83-21-08  16021287 and your parish postcode as the reference</a:t>
            </a:r>
          </a:p>
        </p:txBody>
      </p:sp>
      <p:sp>
        <p:nvSpPr>
          <p:cNvPr id="4" name="Slide Number Placeholder 3"/>
          <p:cNvSpPr>
            <a:spLocks noGrp="1"/>
          </p:cNvSpPr>
          <p:nvPr>
            <p:ph type="sldNum" sz="quarter" idx="10"/>
          </p:nvPr>
        </p:nvSpPr>
        <p:spPr/>
        <p:txBody>
          <a:bodyPr/>
          <a:lstStyle/>
          <a:p>
            <a:fld id="{9FB15AB1-383C-469D-A6A1-D3806A475101}" type="slidenum">
              <a:rPr lang="en-GB" smtClean="0"/>
              <a:t>4</a:t>
            </a:fld>
            <a:endParaRPr lang="en-GB"/>
          </a:p>
        </p:txBody>
      </p:sp>
    </p:spTree>
    <p:extLst>
      <p:ext uri="{BB962C8B-B14F-4D97-AF65-F5344CB8AC3E}">
        <p14:creationId xmlns:p14="http://schemas.microsoft.com/office/powerpoint/2010/main" val="2467216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solidFill>
                  <a:srgbClr val="12375A"/>
                </a:solidFill>
                <a:latin typeface="Colby StBlk" pitchFamily="2" charset="77"/>
                <a:ea typeface="Colby StBlk" pitchFamily="2" charset="77"/>
              </a:rPr>
              <a:t>Zambia is one of the eight countries across Africa, Asia and Latin America where we support communities living in poverty. </a:t>
            </a:r>
            <a:endParaRPr lang="en-GB" b="0" dirty="0"/>
          </a:p>
          <a:p>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5</a:t>
            </a:fld>
            <a:endParaRPr lang="en-GB"/>
          </a:p>
        </p:txBody>
      </p:sp>
    </p:spTree>
    <p:extLst>
      <p:ext uri="{BB962C8B-B14F-4D97-AF65-F5344CB8AC3E}">
        <p14:creationId xmlns:p14="http://schemas.microsoft.com/office/powerpoint/2010/main" val="1990461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a:p>
            <a:r>
              <a:rPr lang="en-GB" b="1" dirty="0"/>
              <a:t>Note for volunteers:</a:t>
            </a:r>
          </a:p>
          <a:p>
            <a:r>
              <a:rPr lang="en-GB" sz="1200" b="0" i="0" kern="1200" dirty="0">
                <a:solidFill>
                  <a:schemeClr val="tx1"/>
                </a:solidFill>
                <a:effectLst/>
                <a:latin typeface="+mn-lt"/>
                <a:ea typeface="+mn-ea"/>
                <a:cs typeface="+mn-cs"/>
              </a:rPr>
              <a:t>Zambia is home to one of the seven natural wonders of the world – Victoria Falls waterfall. Zambian authors have exploded on the literary scene in recent years, winning prestigious awards for poetry and fiction, and appearing on the New York Times Bestsellers list. Zambia is also home to several award-winning filmmakers, photographers, activists and prominent scholars. It is a vibrant country with one of the world’s fastest growing populations. However, recent economic growth has failed to improve the lives of most Zambians, with more than half the population living below the poverty line – surviving on less than £1.90 a day.  </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6</a:t>
            </a:fld>
            <a:endParaRPr lang="en-GB"/>
          </a:p>
        </p:txBody>
      </p:sp>
    </p:spTree>
    <p:extLst>
      <p:ext uri="{BB962C8B-B14F-4D97-AF65-F5344CB8AC3E}">
        <p14:creationId xmlns:p14="http://schemas.microsoft.com/office/powerpoint/2010/main" val="1709107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Right</a:t>
            </a:r>
            <a:r>
              <a:rPr lang="en-GB" baseline="0" dirty="0"/>
              <a:t> now, m</a:t>
            </a:r>
            <a:r>
              <a:rPr lang="en-GB" dirty="0"/>
              <a:t>illions</a:t>
            </a:r>
            <a:r>
              <a:rPr lang="en-GB" baseline="0" dirty="0"/>
              <a:t> of families in Zambia are struggling to grow enough to eat and are going hungry. </a:t>
            </a:r>
          </a:p>
          <a:p>
            <a:endParaRPr lang="en-GB" baseline="0" dirty="0"/>
          </a:p>
          <a:p>
            <a:r>
              <a:rPr lang="en-GB" b="1" baseline="0" dirty="0"/>
              <a:t>Note for volunteers:</a:t>
            </a:r>
          </a:p>
          <a:p>
            <a:r>
              <a:rPr lang="en-GB" sz="1200" b="0" i="0" kern="1200" dirty="0">
                <a:solidFill>
                  <a:schemeClr val="tx1"/>
                </a:solidFill>
                <a:effectLst/>
                <a:latin typeface="+mn-lt"/>
                <a:ea typeface="+mn-ea"/>
                <a:cs typeface="+mn-cs"/>
              </a:rPr>
              <a:t>The world’s poorest people are also at the frontline of the climate emergency. Increasingly frequent and intense droughts, dry spells, flash floods, and extreme temperature changes means that communities who survive by farming are facing chronic hunger.  </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7</a:t>
            </a:fld>
            <a:endParaRPr lang="en-GB"/>
          </a:p>
        </p:txBody>
      </p:sp>
    </p:spTree>
    <p:extLst>
      <p:ext uri="{BB962C8B-B14F-4D97-AF65-F5344CB8AC3E}">
        <p14:creationId xmlns:p14="http://schemas.microsoft.com/office/powerpoint/2010/main" val="18172532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When families can’t grow enough food to eat, they’re too tired to work in the fields. There’s nothing to eat, nothing to sell at market, and no income.</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8</a:t>
            </a:fld>
            <a:endParaRPr lang="en-GB"/>
          </a:p>
        </p:txBody>
      </p:sp>
    </p:spTree>
    <p:extLst>
      <p:ext uri="{BB962C8B-B14F-4D97-AF65-F5344CB8AC3E}">
        <p14:creationId xmlns:p14="http://schemas.microsoft.com/office/powerpoint/2010/main" val="1840553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With</a:t>
            </a:r>
            <a:r>
              <a:rPr lang="en-GB" sz="1200" b="0" i="0" kern="1200" baseline="0" dirty="0">
                <a:solidFill>
                  <a:schemeClr val="tx1"/>
                </a:solidFill>
                <a:effectLst/>
                <a:latin typeface="+mn-lt"/>
                <a:ea typeface="+mn-ea"/>
                <a:cs typeface="+mn-cs"/>
              </a:rPr>
              <a:t> your donation, together </a:t>
            </a:r>
            <a:r>
              <a:rPr lang="en-GB" sz="1200" b="0" i="0" kern="1200" dirty="0">
                <a:solidFill>
                  <a:schemeClr val="tx1"/>
                </a:solidFill>
                <a:effectLst/>
                <a:latin typeface="+mn-lt"/>
                <a:ea typeface="+mn-ea"/>
                <a:cs typeface="+mn-cs"/>
              </a:rPr>
              <a:t>we can reach out in love and act against hunger. </a:t>
            </a:r>
          </a:p>
          <a:p>
            <a:endParaRPr lang="en-GB" sz="1200" b="0" i="0" kern="1200" dirty="0">
              <a:solidFill>
                <a:schemeClr val="tx1"/>
              </a:solidFill>
              <a:effectLst/>
              <a:latin typeface="+mn-lt"/>
              <a:ea typeface="+mn-ea"/>
              <a:cs typeface="+mn-cs"/>
            </a:endParaRPr>
          </a:p>
          <a:p>
            <a:r>
              <a:rPr lang="en-GB" sz="1200" b="1" i="0" kern="1200" dirty="0">
                <a:solidFill>
                  <a:schemeClr val="tx1"/>
                </a:solidFill>
                <a:effectLst/>
                <a:latin typeface="+mn-lt"/>
                <a:ea typeface="+mn-ea"/>
                <a:cs typeface="+mn-cs"/>
              </a:rPr>
              <a:t>Not for volunteers: </a:t>
            </a:r>
          </a:p>
          <a:p>
            <a:r>
              <a:rPr lang="en-GB" dirty="0"/>
              <a:t>At SCIAF, we want to do more than just feed people - we want to tackle the root causes of poverty which leave people with no food. Across the world, this long-term work is made possible</a:t>
            </a:r>
            <a:r>
              <a:rPr lang="en-GB" baseline="0" dirty="0"/>
              <a:t> by the generosity of supporters donating to the WEE BOX appeal. Money donated to the WEE BOX appeal will used across the world, including in Zambia, and wherever the need is greatest. </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9</a:t>
            </a:fld>
            <a:endParaRPr lang="en-GB"/>
          </a:p>
        </p:txBody>
      </p:sp>
    </p:spTree>
    <p:extLst>
      <p:ext uri="{BB962C8B-B14F-4D97-AF65-F5344CB8AC3E}">
        <p14:creationId xmlns:p14="http://schemas.microsoft.com/office/powerpoint/2010/main" val="601966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This Lent, use your WEE BOX to make a big change</a:t>
            </a:r>
            <a:r>
              <a:rPr lang="en-GB" sz="1200" b="0" i="0" kern="1200" baseline="0" dirty="0">
                <a:solidFill>
                  <a:schemeClr val="tx1"/>
                </a:solidFill>
                <a:effectLst/>
                <a:latin typeface="+mn-lt"/>
                <a:ea typeface="+mn-ea"/>
                <a:cs typeface="+mn-cs"/>
              </a:rPr>
              <a:t> in Zambia and around the world.</a:t>
            </a:r>
          </a:p>
          <a:p>
            <a:endParaRPr lang="en-GB" sz="1200" b="0" i="0" kern="1200" baseline="0" dirty="0">
              <a:solidFill>
                <a:schemeClr val="tx1"/>
              </a:solidFill>
              <a:effectLst/>
              <a:latin typeface="+mn-lt"/>
              <a:ea typeface="+mn-ea"/>
              <a:cs typeface="+mn-cs"/>
            </a:endParaRPr>
          </a:p>
          <a:p>
            <a:r>
              <a:rPr lang="en-GB" sz="1200" b="1" i="0" kern="1200" baseline="0" dirty="0">
                <a:solidFill>
                  <a:schemeClr val="tx1"/>
                </a:solidFill>
                <a:effectLst/>
                <a:latin typeface="+mn-lt"/>
                <a:ea typeface="+mn-ea"/>
                <a:cs typeface="+mn-cs"/>
              </a:rPr>
              <a:t>Note for volunteers:</a:t>
            </a:r>
          </a:p>
          <a:p>
            <a:r>
              <a:rPr lang="en-GB" sz="1200" b="0" i="0" kern="1200" dirty="0">
                <a:solidFill>
                  <a:schemeClr val="tx1"/>
                </a:solidFill>
                <a:effectLst/>
                <a:latin typeface="+mn-lt"/>
                <a:ea typeface="+mn-ea"/>
                <a:cs typeface="+mn-cs"/>
              </a:rPr>
              <a:t>60% of those suffering from chronic hunger around the world are women and girls. Even though women and girls often take the role of growing and preparing food, collecting water and firewood they are often denied their rights to their own land and excluded from decision making. Many girls are taken out of school at a young age and so lack basic literacy skills. This makes it impossible to find work that pays enough to afford the food they need. </a:t>
            </a:r>
            <a:endParaRPr lang="en-GB" dirty="0"/>
          </a:p>
        </p:txBody>
      </p:sp>
      <p:sp>
        <p:nvSpPr>
          <p:cNvPr id="4" name="Slide Number Placeholder 3"/>
          <p:cNvSpPr>
            <a:spLocks noGrp="1"/>
          </p:cNvSpPr>
          <p:nvPr>
            <p:ph type="sldNum" sz="quarter" idx="10"/>
          </p:nvPr>
        </p:nvSpPr>
        <p:spPr/>
        <p:txBody>
          <a:bodyPr/>
          <a:lstStyle/>
          <a:p>
            <a:fld id="{9FB15AB1-383C-469D-A6A1-D3806A475101}" type="slidenum">
              <a:rPr lang="en-GB" smtClean="0"/>
              <a:t>10</a:t>
            </a:fld>
            <a:endParaRPr lang="en-GB"/>
          </a:p>
        </p:txBody>
      </p:sp>
    </p:spTree>
    <p:extLst>
      <p:ext uri="{BB962C8B-B14F-4D97-AF65-F5344CB8AC3E}">
        <p14:creationId xmlns:p14="http://schemas.microsoft.com/office/powerpoint/2010/main" val="1563345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4285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975805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5128978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8213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202CE124-D8C1-C947-A1F5-E00F3D539D55}" type="datetimeFigureOut">
              <a:rPr lang="en-US" smtClean="0"/>
              <a:t>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372166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202CE124-D8C1-C947-A1F5-E00F3D539D55}" type="datetimeFigureOut">
              <a:rPr lang="en-US" smtClean="0"/>
              <a:t>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800465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202CE124-D8C1-C947-A1F5-E00F3D539D55}" type="datetimeFigureOut">
              <a:rPr lang="en-US" smtClean="0"/>
              <a:t>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994487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202CE124-D8C1-C947-A1F5-E00F3D539D55}" type="datetimeFigureOut">
              <a:rPr lang="en-US" smtClean="0"/>
              <a:t>1/6/23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1623628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202CE124-D8C1-C947-A1F5-E00F3D539D55}" type="datetimeFigureOut">
              <a:rPr lang="en-US" smtClean="0"/>
              <a:t>1/6/23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853235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2CE124-D8C1-C947-A1F5-E00F3D539D55}" type="datetimeFigureOut">
              <a:rPr lang="en-US" smtClean="0"/>
              <a:t>1/6/23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2368167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9076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202CE124-D8C1-C947-A1F5-E00F3D539D55}" type="datetimeFigureOut">
              <a:rPr lang="en-US" smtClean="0"/>
              <a:t>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FDBD67-81D0-144B-A64C-A4DB8FA6A553}" type="slidenum">
              <a:rPr lang="en-US" smtClean="0"/>
              <a:t>‹#›</a:t>
            </a:fld>
            <a:endParaRPr lang="en-US"/>
          </a:p>
        </p:txBody>
      </p:sp>
    </p:spTree>
    <p:extLst>
      <p:ext uri="{BB962C8B-B14F-4D97-AF65-F5344CB8AC3E}">
        <p14:creationId xmlns:p14="http://schemas.microsoft.com/office/powerpoint/2010/main" val="3350958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2CE124-D8C1-C947-A1F5-E00F3D539D55}" type="datetimeFigureOut">
              <a:rPr lang="en-US" smtClean="0"/>
              <a:t>1/6/23</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FDBD67-81D0-144B-A64C-A4DB8FA6A553}" type="slidenum">
              <a:rPr lang="en-US" smtClean="0"/>
              <a:t>‹#›</a:t>
            </a:fld>
            <a:endParaRPr lang="en-US"/>
          </a:p>
        </p:txBody>
      </p:sp>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emf"/><Relationship Id="rId5" Type="http://schemas.openxmlformats.org/officeDocument/2006/relationships/image" Target="../media/image2.emf"/><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2.emf"/><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4.emf"/><Relationship Id="rId5" Type="http://schemas.openxmlformats.org/officeDocument/2006/relationships/image" Target="../media/image2.emf"/><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emf"/><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emf"/><Relationship Id="rId5" Type="http://schemas.openxmlformats.org/officeDocument/2006/relationships/image" Target="../media/image2.emf"/><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2.emf"/><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2.emf"/><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image" Target="../media/image5.png"/><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4.emf"/><Relationship Id="rId5" Type="http://schemas.openxmlformats.org/officeDocument/2006/relationships/image" Target="../media/image2.emf"/><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emf"/><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2.emf"/><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holding a bowl of food&#10;&#10;Description automatically generated with medium confidence">
            <a:extLst>
              <a:ext uri="{FF2B5EF4-FFF2-40B4-BE49-F238E27FC236}">
                <a16:creationId xmlns:a16="http://schemas.microsoft.com/office/drawing/2014/main" id="{35BBB77A-6A87-B7D6-AEB8-735EC22737F2}"/>
              </a:ext>
            </a:extLst>
          </p:cNvPr>
          <p:cNvPicPr>
            <a:picLocks noChangeAspect="1"/>
          </p:cNvPicPr>
          <p:nvPr/>
        </p:nvPicPr>
        <p:blipFill>
          <a:blip r:embed="rId2"/>
          <a:stretch>
            <a:fillRect/>
          </a:stretch>
        </p:blipFill>
        <p:spPr>
          <a:xfrm>
            <a:off x="-1" y="-1"/>
            <a:ext cx="9143999" cy="6857999"/>
          </a:xfrm>
          <a:prstGeom prst="rect">
            <a:avLst/>
          </a:prstGeom>
        </p:spPr>
      </p:pic>
      <p:sp>
        <p:nvSpPr>
          <p:cNvPr id="6" name="TextBox 5">
            <a:extLst>
              <a:ext uri="{FF2B5EF4-FFF2-40B4-BE49-F238E27FC236}">
                <a16:creationId xmlns:a16="http://schemas.microsoft.com/office/drawing/2014/main" id="{CD3E5AD8-F013-AD4E-AC1D-E9A7B2A481A3}"/>
              </a:ext>
            </a:extLst>
          </p:cNvPr>
          <p:cNvSpPr txBox="1"/>
          <p:nvPr/>
        </p:nvSpPr>
        <p:spPr>
          <a:xfrm>
            <a:off x="391886" y="5267983"/>
            <a:ext cx="4299857" cy="1169551"/>
          </a:xfrm>
          <a:prstGeom prst="rect">
            <a:avLst/>
          </a:prstGeom>
          <a:noFill/>
        </p:spPr>
        <p:txBody>
          <a:bodyPr wrap="square" rtlCol="0">
            <a:spAutoFit/>
          </a:bodyPr>
          <a:lstStyle/>
          <a:p>
            <a:r>
              <a:rPr lang="en-GB" sz="2700" b="1" dirty="0">
                <a:solidFill>
                  <a:schemeClr val="bg1"/>
                </a:solidFill>
                <a:latin typeface="Colby StBlk" pitchFamily="2" charset="77"/>
                <a:ea typeface="Colby StBlk" pitchFamily="2" charset="77"/>
              </a:rPr>
              <a:t>WEE BOX</a:t>
            </a:r>
          </a:p>
          <a:p>
            <a:r>
              <a:rPr lang="en-GB" sz="2700" b="1" dirty="0">
                <a:solidFill>
                  <a:schemeClr val="bg1"/>
                </a:solidFill>
                <a:latin typeface="Colby StBlk" pitchFamily="2" charset="77"/>
                <a:ea typeface="Colby StBlk" pitchFamily="2" charset="77"/>
              </a:rPr>
              <a:t>BIG CHANGE</a:t>
            </a:r>
          </a:p>
          <a:p>
            <a:r>
              <a:rPr lang="en-GB" sz="1600" b="1" dirty="0">
                <a:solidFill>
                  <a:schemeClr val="bg1"/>
                </a:solidFill>
                <a:latin typeface="Colby StBlk" pitchFamily="2" charset="77"/>
                <a:ea typeface="Colby StBlk" pitchFamily="2" charset="77"/>
              </a:rPr>
              <a:t>Lent 2023</a:t>
            </a:r>
          </a:p>
        </p:txBody>
      </p:sp>
      <p:pic>
        <p:nvPicPr>
          <p:cNvPr id="8" name="Picture 7">
            <a:extLst>
              <a:ext uri="{FF2B5EF4-FFF2-40B4-BE49-F238E27FC236}">
                <a16:creationId xmlns:a16="http://schemas.microsoft.com/office/drawing/2014/main" id="{6931B9CC-827A-3232-36FC-93236ABFEFA9}"/>
              </a:ext>
            </a:extLst>
          </p:cNvPr>
          <p:cNvPicPr>
            <a:picLocks noChangeAspect="1"/>
          </p:cNvPicPr>
          <p:nvPr/>
        </p:nvPicPr>
        <p:blipFill>
          <a:blip r:embed="rId3"/>
          <a:srcRect/>
          <a:stretch/>
        </p:blipFill>
        <p:spPr>
          <a:xfrm>
            <a:off x="7292287" y="446512"/>
            <a:ext cx="1522331" cy="551111"/>
          </a:xfrm>
          <a:prstGeom prst="rect">
            <a:avLst/>
          </a:prstGeom>
        </p:spPr>
      </p:pic>
      <p:pic>
        <p:nvPicPr>
          <p:cNvPr id="12" name="Picture 11" descr="Shape, arrow&#10;&#10;Description automatically generated">
            <a:extLst>
              <a:ext uri="{FF2B5EF4-FFF2-40B4-BE49-F238E27FC236}">
                <a16:creationId xmlns:a16="http://schemas.microsoft.com/office/drawing/2014/main" id="{E66DF048-5A09-F21D-889E-EA3EC1AA8563}"/>
              </a:ext>
            </a:extLst>
          </p:cNvPr>
          <p:cNvPicPr>
            <a:picLocks noChangeAspect="1"/>
          </p:cNvPicPr>
          <p:nvPr/>
        </p:nvPicPr>
        <p:blipFill>
          <a:blip r:embed="rId4"/>
          <a:stretch>
            <a:fillRect/>
          </a:stretch>
        </p:blipFill>
        <p:spPr>
          <a:xfrm>
            <a:off x="7323124" y="4862439"/>
            <a:ext cx="2355272" cy="2355272"/>
          </a:xfrm>
          <a:prstGeom prst="rect">
            <a:avLst/>
          </a:prstGeom>
        </p:spPr>
      </p:pic>
      <p:sp>
        <p:nvSpPr>
          <p:cNvPr id="2" name="TextBox 1">
            <a:extLst>
              <a:ext uri="{FF2B5EF4-FFF2-40B4-BE49-F238E27FC236}">
                <a16:creationId xmlns:a16="http://schemas.microsoft.com/office/drawing/2014/main" id="{B85C2035-9DBC-CF60-60D5-DEB03DD9B048}"/>
              </a:ext>
            </a:extLst>
          </p:cNvPr>
          <p:cNvSpPr txBox="1"/>
          <p:nvPr/>
        </p:nvSpPr>
        <p:spPr>
          <a:xfrm>
            <a:off x="7144845" y="4302671"/>
            <a:ext cx="1773140" cy="400110"/>
          </a:xfrm>
          <a:prstGeom prst="rect">
            <a:avLst/>
          </a:prstGeom>
          <a:noFill/>
        </p:spPr>
        <p:txBody>
          <a:bodyPr wrap="square" rtlCol="0">
            <a:spAutoFit/>
          </a:bodyPr>
          <a:lstStyle/>
          <a:p>
            <a:pPr algn="r"/>
            <a:r>
              <a:rPr lang="en-US" sz="1000" dirty="0">
                <a:solidFill>
                  <a:schemeClr val="bg1"/>
                </a:solidFill>
                <a:latin typeface="Rubik" pitchFamily="2" charset="-79"/>
                <a:cs typeface="Rubik" pitchFamily="2" charset="-79"/>
              </a:rPr>
              <a:t>Ruth, </a:t>
            </a:r>
          </a:p>
          <a:p>
            <a:pPr algn="r"/>
            <a:r>
              <a:rPr lang="en-US" sz="1000" dirty="0">
                <a:solidFill>
                  <a:schemeClr val="bg1"/>
                </a:solidFill>
                <a:latin typeface="Rubik" pitchFamily="2" charset="-79"/>
                <a:cs typeface="Rubik" pitchFamily="2" charset="-79"/>
              </a:rPr>
              <a:t>Zambia</a:t>
            </a:r>
          </a:p>
        </p:txBody>
      </p:sp>
    </p:spTree>
    <p:extLst>
      <p:ext uri="{BB962C8B-B14F-4D97-AF65-F5344CB8AC3E}">
        <p14:creationId xmlns:p14="http://schemas.microsoft.com/office/powerpoint/2010/main" val="37115016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1117432"/>
            <a:ext cx="9144000" cy="609651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5" name="TextBox 4"/>
          <p:cNvSpPr txBox="1"/>
          <p:nvPr/>
        </p:nvSpPr>
        <p:spPr>
          <a:xfrm>
            <a:off x="263849" y="6211669"/>
            <a:ext cx="2114681" cy="646331"/>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After class at </a:t>
            </a:r>
          </a:p>
          <a:p>
            <a:r>
              <a:rPr lang="en-GB" sz="1200" dirty="0" err="1">
                <a:solidFill>
                  <a:schemeClr val="bg1"/>
                </a:solidFill>
                <a:latin typeface="Rubik" pitchFamily="2" charset="-79"/>
                <a:cs typeface="Rubik" pitchFamily="2" charset="-79"/>
              </a:rPr>
              <a:t>Likumbi</a:t>
            </a:r>
            <a:r>
              <a:rPr lang="en-GB" sz="1200" dirty="0">
                <a:solidFill>
                  <a:schemeClr val="bg1"/>
                </a:solidFill>
                <a:latin typeface="Rubik" pitchFamily="2" charset="-79"/>
                <a:cs typeface="Rubik" pitchFamily="2" charset="-79"/>
              </a:rPr>
              <a:t> Secondary School,</a:t>
            </a:r>
          </a:p>
          <a:p>
            <a:r>
              <a:rPr lang="en-GB" sz="1200" dirty="0">
                <a:solidFill>
                  <a:schemeClr val="bg1"/>
                </a:solidFill>
                <a:latin typeface="Rubik" pitchFamily="2" charset="-79"/>
                <a:cs typeface="Rubik" pitchFamily="2" charset="-79"/>
              </a:rPr>
              <a:t>Zambia </a:t>
            </a:r>
          </a:p>
        </p:txBody>
      </p:sp>
      <p:pic>
        <p:nvPicPr>
          <p:cNvPr id="8" name="Picture 7">
            <a:extLst>
              <a:ext uri="{FF2B5EF4-FFF2-40B4-BE49-F238E27FC236}">
                <a16:creationId xmlns:a16="http://schemas.microsoft.com/office/drawing/2014/main" id="{87C7D8E4-80F8-6F4D-95C6-A0CCE9EF42F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5968" y="2377848"/>
            <a:ext cx="3157332" cy="2831544"/>
          </a:xfrm>
          <a:prstGeom prst="rect">
            <a:avLst/>
          </a:prstGeom>
        </p:spPr>
      </p:pic>
      <p:sp>
        <p:nvSpPr>
          <p:cNvPr id="9" name="TextBox 8">
            <a:extLst>
              <a:ext uri="{FF2B5EF4-FFF2-40B4-BE49-F238E27FC236}">
                <a16:creationId xmlns:a16="http://schemas.microsoft.com/office/drawing/2014/main" id="{2BDDFF78-E0C7-4993-AAB3-73AB7D9112C5}"/>
              </a:ext>
            </a:extLst>
          </p:cNvPr>
          <p:cNvSpPr txBox="1"/>
          <p:nvPr/>
        </p:nvSpPr>
        <p:spPr>
          <a:xfrm>
            <a:off x="388254" y="2377848"/>
            <a:ext cx="3034619" cy="2831544"/>
          </a:xfrm>
          <a:prstGeom prst="rect">
            <a:avLst/>
          </a:prstGeom>
          <a:noFill/>
        </p:spPr>
        <p:txBody>
          <a:bodyPr wrap="square" rtlCol="0">
            <a:spAutoFit/>
          </a:bodyPr>
          <a:lstStyle/>
          <a:p>
            <a:pPr algn="ctr"/>
            <a:r>
              <a:rPr lang="en-US" sz="3200" b="1" dirty="0">
                <a:solidFill>
                  <a:schemeClr val="bg1"/>
                </a:solidFill>
                <a:latin typeface="Colby StBlk" pitchFamily="2" charset="77"/>
                <a:ea typeface="Colby StBlk" pitchFamily="2" charset="77"/>
              </a:rPr>
              <a:t>Your </a:t>
            </a:r>
          </a:p>
          <a:p>
            <a:pPr algn="ctr"/>
            <a:r>
              <a:rPr lang="en-US" sz="3200" b="1" dirty="0">
                <a:solidFill>
                  <a:srgbClr val="12375A"/>
                </a:solidFill>
                <a:latin typeface="Colby StBlk" pitchFamily="2" charset="77"/>
                <a:ea typeface="Colby StBlk" pitchFamily="2" charset="77"/>
              </a:rPr>
              <a:t>WEE BOX </a:t>
            </a:r>
            <a:r>
              <a:rPr lang="en-US" sz="3200" b="1" dirty="0">
                <a:solidFill>
                  <a:schemeClr val="bg1"/>
                </a:solidFill>
                <a:latin typeface="Colby StBlk" pitchFamily="2" charset="77"/>
                <a:ea typeface="Colby StBlk" pitchFamily="2" charset="77"/>
              </a:rPr>
              <a:t>can make a </a:t>
            </a:r>
            <a:r>
              <a:rPr lang="en-US" sz="3200" b="1" dirty="0">
                <a:solidFill>
                  <a:srgbClr val="12375A"/>
                </a:solidFill>
                <a:latin typeface="Colby StBlk" pitchFamily="2" charset="77"/>
                <a:ea typeface="Colby StBlk" pitchFamily="2" charset="77"/>
              </a:rPr>
              <a:t>BIG DIFFERENCE</a:t>
            </a:r>
          </a:p>
          <a:p>
            <a:endParaRPr lang="en-GB" dirty="0">
              <a:solidFill>
                <a:srgbClr val="12375A"/>
              </a:solidFill>
            </a:endParaRPr>
          </a:p>
        </p:txBody>
      </p:sp>
    </p:spTree>
    <p:extLst>
      <p:ext uri="{BB962C8B-B14F-4D97-AF65-F5344CB8AC3E}">
        <p14:creationId xmlns:p14="http://schemas.microsoft.com/office/powerpoint/2010/main" val="1558183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541" y="287079"/>
            <a:ext cx="9187542" cy="6552364"/>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pic>
        <p:nvPicPr>
          <p:cNvPr id="8" name="Picture 7">
            <a:extLst>
              <a:ext uri="{FF2B5EF4-FFF2-40B4-BE49-F238E27FC236}">
                <a16:creationId xmlns:a16="http://schemas.microsoft.com/office/drawing/2014/main" id="{87C7D8E4-80F8-6F4D-95C6-A0CCE9EF42FC}"/>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228602" y="1551479"/>
            <a:ext cx="3003696" cy="4801314"/>
          </a:xfrm>
          <a:prstGeom prst="rect">
            <a:avLst/>
          </a:prstGeom>
        </p:spPr>
      </p:pic>
      <p:sp>
        <p:nvSpPr>
          <p:cNvPr id="9" name="TextBox 8">
            <a:extLst>
              <a:ext uri="{FF2B5EF4-FFF2-40B4-BE49-F238E27FC236}">
                <a16:creationId xmlns:a16="http://schemas.microsoft.com/office/drawing/2014/main" id="{2BDDFF78-E0C7-4993-AAB3-73AB7D9112C5}"/>
              </a:ext>
            </a:extLst>
          </p:cNvPr>
          <p:cNvSpPr txBox="1"/>
          <p:nvPr/>
        </p:nvSpPr>
        <p:spPr>
          <a:xfrm>
            <a:off x="366700" y="1703560"/>
            <a:ext cx="2727500" cy="4801314"/>
          </a:xfrm>
          <a:prstGeom prst="rect">
            <a:avLst/>
          </a:prstGeom>
          <a:noFill/>
        </p:spPr>
        <p:txBody>
          <a:bodyPr wrap="square" rtlCol="0">
            <a:spAutoFit/>
          </a:bodyPr>
          <a:lstStyle/>
          <a:p>
            <a:pPr algn="ctr"/>
            <a:r>
              <a:rPr lang="en-US" sz="3200" b="1" dirty="0">
                <a:solidFill>
                  <a:schemeClr val="bg1"/>
                </a:solidFill>
                <a:latin typeface="Colby StBlk" pitchFamily="2" charset="77"/>
                <a:ea typeface="Colby StBlk" pitchFamily="2" charset="77"/>
              </a:rPr>
              <a:t>Seeds, tools and training help families start small vegetable gardens at home.</a:t>
            </a:r>
          </a:p>
          <a:p>
            <a:endParaRPr lang="en-GB" dirty="0">
              <a:solidFill>
                <a:srgbClr val="12375A"/>
              </a:solidFill>
            </a:endParaRPr>
          </a:p>
        </p:txBody>
      </p:sp>
      <p:sp>
        <p:nvSpPr>
          <p:cNvPr id="12" name="TextBox 11"/>
          <p:cNvSpPr txBox="1"/>
          <p:nvPr/>
        </p:nvSpPr>
        <p:spPr>
          <a:xfrm>
            <a:off x="7741892" y="6073572"/>
            <a:ext cx="1173505" cy="461665"/>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Ruth, Zambia</a:t>
            </a:r>
          </a:p>
          <a:p>
            <a:endParaRPr lang="en-GB" sz="1200" dirty="0">
              <a:solidFill>
                <a:schemeClr val="bg1"/>
              </a:solidFill>
              <a:latin typeface="Rubik" pitchFamily="2" charset="-79"/>
              <a:cs typeface="Rubik" pitchFamily="2" charset="-79"/>
            </a:endParaRPr>
          </a:p>
        </p:txBody>
      </p:sp>
    </p:spTree>
    <p:extLst>
      <p:ext uri="{BB962C8B-B14F-4D97-AF65-F5344CB8AC3E}">
        <p14:creationId xmlns:p14="http://schemas.microsoft.com/office/powerpoint/2010/main" val="108412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73459"/>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5" name="TextBox 4"/>
          <p:cNvSpPr txBox="1"/>
          <p:nvPr/>
        </p:nvSpPr>
        <p:spPr>
          <a:xfrm>
            <a:off x="371253" y="6084541"/>
            <a:ext cx="3147238" cy="461665"/>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Ernest with his </a:t>
            </a:r>
          </a:p>
          <a:p>
            <a:r>
              <a:rPr lang="en-GB" sz="1200" dirty="0">
                <a:solidFill>
                  <a:schemeClr val="bg1"/>
                </a:solidFill>
                <a:latin typeface="Rubik" pitchFamily="2" charset="-79"/>
                <a:cs typeface="Rubik" pitchFamily="2" charset="-79"/>
              </a:rPr>
              <a:t>farming tools, Zambia</a:t>
            </a:r>
          </a:p>
        </p:txBody>
      </p:sp>
    </p:spTree>
    <p:extLst>
      <p:ext uri="{BB962C8B-B14F-4D97-AF65-F5344CB8AC3E}">
        <p14:creationId xmlns:p14="http://schemas.microsoft.com/office/powerpoint/2010/main" val="2308230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542571"/>
            <a:ext cx="9144000" cy="6315429"/>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5" name="TextBox 4"/>
          <p:cNvSpPr txBox="1"/>
          <p:nvPr/>
        </p:nvSpPr>
        <p:spPr>
          <a:xfrm>
            <a:off x="228602" y="6248399"/>
            <a:ext cx="3147238" cy="461665"/>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Emeldah</a:t>
            </a:r>
            <a:r>
              <a:rPr lang="en-GB" sz="1200" dirty="0">
                <a:solidFill>
                  <a:schemeClr val="bg1"/>
                </a:solidFill>
                <a:latin typeface="Rubik" pitchFamily="2" charset="-79"/>
                <a:cs typeface="Rubik" pitchFamily="2" charset="-79"/>
              </a:rPr>
              <a:t>, her sons and their home vegetable garden, Zambia</a:t>
            </a:r>
          </a:p>
        </p:txBody>
      </p:sp>
    </p:spTree>
    <p:extLst>
      <p:ext uri="{BB962C8B-B14F-4D97-AF65-F5344CB8AC3E}">
        <p14:creationId xmlns:p14="http://schemas.microsoft.com/office/powerpoint/2010/main" val="3717380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picture containing tree, outdoor, person, bird&#10;&#10;Description automatically generated">
            <a:extLst>
              <a:ext uri="{FF2B5EF4-FFF2-40B4-BE49-F238E27FC236}">
                <a16:creationId xmlns:a16="http://schemas.microsoft.com/office/drawing/2014/main" id="{D95BAFE8-B009-3696-4729-8768FE6EA954}"/>
              </a:ext>
            </a:extLst>
          </p:cNvPr>
          <p:cNvPicPr>
            <a:picLocks noChangeAspect="1"/>
          </p:cNvPicPr>
          <p:nvPr/>
        </p:nvPicPr>
        <p:blipFill rotWithShape="1">
          <a:blip r:embed="rId3"/>
          <a:srcRect l="11783" b="7430"/>
          <a:stretch/>
        </p:blipFill>
        <p:spPr>
          <a:xfrm>
            <a:off x="0" y="461262"/>
            <a:ext cx="9144000" cy="6396738"/>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pic>
        <p:nvPicPr>
          <p:cNvPr id="11" name="Picture 10">
            <a:extLst>
              <a:ext uri="{FF2B5EF4-FFF2-40B4-BE49-F238E27FC236}">
                <a16:creationId xmlns:a16="http://schemas.microsoft.com/office/drawing/2014/main" id="{AECE7A3C-915D-60EB-4972-43A8DA2AF0B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555848" y="4554288"/>
            <a:ext cx="3265088" cy="2112730"/>
          </a:xfrm>
          <a:prstGeom prst="rect">
            <a:avLst/>
          </a:prstGeom>
        </p:spPr>
      </p:pic>
      <p:sp>
        <p:nvSpPr>
          <p:cNvPr id="9" name="TextBox 8">
            <a:extLst>
              <a:ext uri="{FF2B5EF4-FFF2-40B4-BE49-F238E27FC236}">
                <a16:creationId xmlns:a16="http://schemas.microsoft.com/office/drawing/2014/main" id="{2BDDFF78-E0C7-4993-AAB3-73AB7D9112C5}"/>
              </a:ext>
            </a:extLst>
          </p:cNvPr>
          <p:cNvSpPr txBox="1"/>
          <p:nvPr/>
        </p:nvSpPr>
        <p:spPr>
          <a:xfrm>
            <a:off x="5663007" y="4795045"/>
            <a:ext cx="3050770" cy="1631216"/>
          </a:xfrm>
          <a:prstGeom prst="rect">
            <a:avLst/>
          </a:prstGeom>
          <a:noFill/>
        </p:spPr>
        <p:txBody>
          <a:bodyPr wrap="square" rtlCol="0">
            <a:spAutoFit/>
          </a:bodyPr>
          <a:lstStyle/>
          <a:p>
            <a:pPr algn="ctr"/>
            <a:r>
              <a:rPr lang="en-US" sz="2500" b="1" dirty="0">
                <a:solidFill>
                  <a:schemeClr val="bg1"/>
                </a:solidFill>
                <a:latin typeface="Colby StBlk" pitchFamily="2" charset="77"/>
                <a:ea typeface="Colby StBlk" pitchFamily="2" charset="77"/>
              </a:rPr>
              <a:t>Chickens mean families have a nutritious supply of eggs.</a:t>
            </a:r>
            <a:endParaRPr lang="en-GB" sz="2500" dirty="0">
              <a:solidFill>
                <a:srgbClr val="12375A"/>
              </a:solidFill>
            </a:endParaRPr>
          </a:p>
        </p:txBody>
      </p:sp>
      <p:sp>
        <p:nvSpPr>
          <p:cNvPr id="14" name="TextBox 13">
            <a:extLst>
              <a:ext uri="{FF2B5EF4-FFF2-40B4-BE49-F238E27FC236}">
                <a16:creationId xmlns:a16="http://schemas.microsoft.com/office/drawing/2014/main" id="{1DB3B778-5241-6A2F-0632-3A2217F45DBF}"/>
              </a:ext>
            </a:extLst>
          </p:cNvPr>
          <p:cNvSpPr txBox="1"/>
          <p:nvPr/>
        </p:nvSpPr>
        <p:spPr>
          <a:xfrm>
            <a:off x="6887871" y="1587973"/>
            <a:ext cx="1933065" cy="461665"/>
          </a:xfrm>
          <a:prstGeom prst="rect">
            <a:avLst/>
          </a:prstGeom>
          <a:noFill/>
        </p:spPr>
        <p:txBody>
          <a:bodyPr wrap="square">
            <a:spAutoFit/>
          </a:bodyPr>
          <a:lstStyle/>
          <a:p>
            <a:pPr algn="r"/>
            <a:r>
              <a:rPr lang="en-US" sz="1200" dirty="0" err="1">
                <a:solidFill>
                  <a:schemeClr val="bg1"/>
                </a:solidFill>
                <a:latin typeface="Rubik" pitchFamily="2" charset="-79"/>
                <a:cs typeface="Rubik" pitchFamily="2" charset="-79"/>
              </a:rPr>
              <a:t>Kabika</a:t>
            </a:r>
            <a:r>
              <a:rPr lang="en-US" sz="1200" dirty="0">
                <a:solidFill>
                  <a:schemeClr val="bg1"/>
                </a:solidFill>
                <a:latin typeface="Rubik" pitchFamily="2" charset="-79"/>
                <a:cs typeface="Rubik" pitchFamily="2" charset="-79"/>
              </a:rPr>
              <a:t> shows off one of</a:t>
            </a:r>
          </a:p>
          <a:p>
            <a:pPr algn="r"/>
            <a:r>
              <a:rPr lang="en-US" sz="1200" dirty="0">
                <a:solidFill>
                  <a:schemeClr val="bg1"/>
                </a:solidFill>
                <a:latin typeface="Rubik" pitchFamily="2" charset="-79"/>
                <a:cs typeface="Rubik" pitchFamily="2" charset="-79"/>
              </a:rPr>
              <a:t>her hens, Zambia</a:t>
            </a:r>
          </a:p>
        </p:txBody>
      </p:sp>
    </p:spTree>
    <p:extLst>
      <p:ext uri="{BB962C8B-B14F-4D97-AF65-F5344CB8AC3E}">
        <p14:creationId xmlns:p14="http://schemas.microsoft.com/office/powerpoint/2010/main" val="2501917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054903"/>
            <a:ext cx="9197164" cy="580309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5" name="TextBox 4"/>
          <p:cNvSpPr txBox="1"/>
          <p:nvPr/>
        </p:nvSpPr>
        <p:spPr>
          <a:xfrm>
            <a:off x="228602" y="6259248"/>
            <a:ext cx="5066412" cy="276999"/>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Kabika</a:t>
            </a:r>
            <a:r>
              <a:rPr lang="en-GB" sz="1200" dirty="0">
                <a:solidFill>
                  <a:schemeClr val="bg1"/>
                </a:solidFill>
                <a:latin typeface="Rubik" pitchFamily="2" charset="-79"/>
                <a:cs typeface="Rubik" pitchFamily="2" charset="-79"/>
              </a:rPr>
              <a:t> and Ernest with their goats, Zambia</a:t>
            </a:r>
          </a:p>
        </p:txBody>
      </p:sp>
      <p:pic>
        <p:nvPicPr>
          <p:cNvPr id="11" name="Picture 10" descr="Shape, circle&#10;&#10;Description automatically generated">
            <a:extLst>
              <a:ext uri="{FF2B5EF4-FFF2-40B4-BE49-F238E27FC236}">
                <a16:creationId xmlns:a16="http://schemas.microsoft.com/office/drawing/2014/main" id="{700FF952-F4AE-7640-D8FA-4B4ACABF9D43}"/>
              </a:ext>
            </a:extLst>
          </p:cNvPr>
          <p:cNvPicPr>
            <a:picLocks noChangeAspect="1"/>
          </p:cNvPicPr>
          <p:nvPr/>
        </p:nvPicPr>
        <p:blipFill>
          <a:blip r:embed="rId6"/>
          <a:stretch>
            <a:fillRect/>
          </a:stretch>
        </p:blipFill>
        <p:spPr>
          <a:xfrm>
            <a:off x="6462983" y="1568350"/>
            <a:ext cx="2357953" cy="1924089"/>
          </a:xfrm>
          <a:prstGeom prst="rect">
            <a:avLst/>
          </a:prstGeom>
        </p:spPr>
      </p:pic>
      <p:sp>
        <p:nvSpPr>
          <p:cNvPr id="12" name="TextBox 11">
            <a:extLst>
              <a:ext uri="{FF2B5EF4-FFF2-40B4-BE49-F238E27FC236}">
                <a16:creationId xmlns:a16="http://schemas.microsoft.com/office/drawing/2014/main" id="{2BDDFF78-E0C7-4993-AAB3-73AB7D9112C5}"/>
              </a:ext>
            </a:extLst>
          </p:cNvPr>
          <p:cNvSpPr txBox="1"/>
          <p:nvPr/>
        </p:nvSpPr>
        <p:spPr>
          <a:xfrm rot="719103">
            <a:off x="6316722" y="2022426"/>
            <a:ext cx="2652150" cy="1107996"/>
          </a:xfrm>
          <a:prstGeom prst="rect">
            <a:avLst/>
          </a:prstGeom>
          <a:noFill/>
        </p:spPr>
        <p:txBody>
          <a:bodyPr wrap="square" rtlCol="0">
            <a:spAutoFit/>
          </a:bodyPr>
          <a:lstStyle/>
          <a:p>
            <a:pPr algn="ctr"/>
            <a:r>
              <a:rPr lang="en-US" sz="2200" b="1" dirty="0">
                <a:solidFill>
                  <a:schemeClr val="bg1"/>
                </a:solidFill>
                <a:latin typeface="Colby StBlk" pitchFamily="2" charset="77"/>
                <a:ea typeface="Colby StBlk" pitchFamily="2" charset="77"/>
              </a:rPr>
              <a:t>Goats give families milk </a:t>
            </a:r>
          </a:p>
          <a:p>
            <a:pPr algn="ctr"/>
            <a:r>
              <a:rPr lang="en-US" sz="2200" b="1" dirty="0">
                <a:solidFill>
                  <a:schemeClr val="bg1"/>
                </a:solidFill>
                <a:latin typeface="Colby StBlk" pitchFamily="2" charset="77"/>
                <a:ea typeface="Colby StBlk" pitchFamily="2" charset="77"/>
              </a:rPr>
              <a:t>to drink.</a:t>
            </a:r>
            <a:endParaRPr lang="en-GB" sz="2200" dirty="0">
              <a:solidFill>
                <a:srgbClr val="12375A"/>
              </a:solidFill>
            </a:endParaRPr>
          </a:p>
        </p:txBody>
      </p:sp>
    </p:spTree>
    <p:extLst>
      <p:ext uri="{BB962C8B-B14F-4D97-AF65-F5344CB8AC3E}">
        <p14:creationId xmlns:p14="http://schemas.microsoft.com/office/powerpoint/2010/main" val="40969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73459"/>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5" name="TextBox 4"/>
          <p:cNvSpPr txBox="1"/>
          <p:nvPr/>
        </p:nvSpPr>
        <p:spPr>
          <a:xfrm>
            <a:off x="148856" y="1587485"/>
            <a:ext cx="2465740" cy="276999"/>
          </a:xfrm>
          <a:prstGeom prst="rect">
            <a:avLst/>
          </a:prstGeom>
          <a:noFill/>
        </p:spPr>
        <p:txBody>
          <a:bodyPr wrap="none" rtlCol="0">
            <a:spAutoFit/>
          </a:bodyPr>
          <a:lstStyle/>
          <a:p>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selling scones, Zambia</a:t>
            </a:r>
          </a:p>
        </p:txBody>
      </p:sp>
    </p:spTree>
    <p:extLst>
      <p:ext uri="{BB962C8B-B14F-4D97-AF65-F5344CB8AC3E}">
        <p14:creationId xmlns:p14="http://schemas.microsoft.com/office/powerpoint/2010/main" val="4133006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73459"/>
            <a:ext cx="9144000" cy="6084541"/>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5" name="TextBox 4">
            <a:extLst>
              <a:ext uri="{FF2B5EF4-FFF2-40B4-BE49-F238E27FC236}">
                <a16:creationId xmlns:a16="http://schemas.microsoft.com/office/drawing/2014/main" id="{349647CB-F5B7-4E97-7E78-2CF190924DB5}"/>
              </a:ext>
            </a:extLst>
          </p:cNvPr>
          <p:cNvSpPr txBox="1"/>
          <p:nvPr/>
        </p:nvSpPr>
        <p:spPr>
          <a:xfrm>
            <a:off x="148856" y="1587485"/>
            <a:ext cx="1301959"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Aggrey, Zambia</a:t>
            </a:r>
          </a:p>
        </p:txBody>
      </p:sp>
    </p:spTree>
    <p:extLst>
      <p:ext uri="{BB962C8B-B14F-4D97-AF65-F5344CB8AC3E}">
        <p14:creationId xmlns:p14="http://schemas.microsoft.com/office/powerpoint/2010/main" val="2918487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1223512"/>
            <a:ext cx="9144000" cy="610262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pic>
        <p:nvPicPr>
          <p:cNvPr id="11" name="Picture 10">
            <a:extLst>
              <a:ext uri="{FF2B5EF4-FFF2-40B4-BE49-F238E27FC236}">
                <a16:creationId xmlns:a16="http://schemas.microsoft.com/office/drawing/2014/main" id="{87C7D8E4-80F8-6F4D-95C6-A0CCE9EF42F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214443" y="1498647"/>
            <a:ext cx="5604207" cy="1407788"/>
          </a:xfrm>
          <a:prstGeom prst="rect">
            <a:avLst/>
          </a:prstGeom>
        </p:spPr>
      </p:pic>
      <p:sp>
        <p:nvSpPr>
          <p:cNvPr id="9" name="TextBox 8">
            <a:extLst>
              <a:ext uri="{FF2B5EF4-FFF2-40B4-BE49-F238E27FC236}">
                <a16:creationId xmlns:a16="http://schemas.microsoft.com/office/drawing/2014/main" id="{2BDDFF78-E0C7-4993-AAB3-73AB7D9112C5}"/>
              </a:ext>
            </a:extLst>
          </p:cNvPr>
          <p:cNvSpPr txBox="1"/>
          <p:nvPr/>
        </p:nvSpPr>
        <p:spPr>
          <a:xfrm>
            <a:off x="3216729" y="1663932"/>
            <a:ext cx="5604207" cy="1077218"/>
          </a:xfrm>
          <a:prstGeom prst="rect">
            <a:avLst/>
          </a:prstGeom>
          <a:noFill/>
        </p:spPr>
        <p:txBody>
          <a:bodyPr wrap="square" rtlCol="0">
            <a:spAutoFit/>
          </a:bodyPr>
          <a:lstStyle/>
          <a:p>
            <a:pPr algn="ctr"/>
            <a:r>
              <a:rPr lang="en-US" sz="3200" b="1" dirty="0">
                <a:solidFill>
                  <a:schemeClr val="bg1"/>
                </a:solidFill>
                <a:latin typeface="Colby StBlk" pitchFamily="2" charset="77"/>
                <a:ea typeface="Colby StBlk" pitchFamily="2" charset="77"/>
              </a:rPr>
              <a:t>Your </a:t>
            </a:r>
            <a:r>
              <a:rPr lang="en-US" sz="3200" b="1" dirty="0">
                <a:solidFill>
                  <a:srgbClr val="12375A"/>
                </a:solidFill>
                <a:latin typeface="Colby StBlk" pitchFamily="2" charset="77"/>
                <a:ea typeface="Colby StBlk" pitchFamily="2" charset="77"/>
              </a:rPr>
              <a:t>WEE BOX </a:t>
            </a:r>
            <a:r>
              <a:rPr lang="en-US" sz="3200" b="1" dirty="0">
                <a:solidFill>
                  <a:schemeClr val="bg1"/>
                </a:solidFill>
                <a:latin typeface="Colby StBlk" pitchFamily="2" charset="77"/>
                <a:ea typeface="Colby StBlk" pitchFamily="2" charset="77"/>
              </a:rPr>
              <a:t>can make a </a:t>
            </a:r>
            <a:r>
              <a:rPr lang="en-US" sz="3200" b="1" dirty="0">
                <a:solidFill>
                  <a:srgbClr val="12375A"/>
                </a:solidFill>
                <a:latin typeface="Colby StBlk" pitchFamily="2" charset="77"/>
                <a:ea typeface="Colby StBlk" pitchFamily="2" charset="77"/>
              </a:rPr>
              <a:t>BIG</a:t>
            </a:r>
            <a:r>
              <a:rPr lang="en-US" sz="3200" b="1" dirty="0">
                <a:solidFill>
                  <a:schemeClr val="bg1"/>
                </a:solidFill>
                <a:latin typeface="Colby StBlk" pitchFamily="2" charset="77"/>
                <a:ea typeface="Colby StBlk" pitchFamily="2" charset="77"/>
              </a:rPr>
              <a:t> DIFFERENCE</a:t>
            </a:r>
          </a:p>
        </p:txBody>
      </p:sp>
      <p:sp>
        <p:nvSpPr>
          <p:cNvPr id="8" name="TextBox 7"/>
          <p:cNvSpPr txBox="1"/>
          <p:nvPr/>
        </p:nvSpPr>
        <p:spPr>
          <a:xfrm>
            <a:off x="228602" y="6226767"/>
            <a:ext cx="1472607" cy="646331"/>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Elvis with some young shoots,</a:t>
            </a:r>
          </a:p>
          <a:p>
            <a:r>
              <a:rPr lang="en-GB" sz="1200" dirty="0" err="1">
                <a:solidFill>
                  <a:schemeClr val="bg1"/>
                </a:solidFill>
                <a:latin typeface="Rubik" pitchFamily="2" charset="-79"/>
                <a:cs typeface="Rubik" pitchFamily="2" charset="-79"/>
              </a:rPr>
              <a:t>Zamba</a:t>
            </a:r>
            <a:endParaRPr lang="en-GB" sz="1200" dirty="0">
              <a:solidFill>
                <a:schemeClr val="bg1"/>
              </a:solidFill>
              <a:latin typeface="Rubik" pitchFamily="2" charset="-79"/>
              <a:cs typeface="Rubik" pitchFamily="2" charset="-79"/>
            </a:endParaRPr>
          </a:p>
        </p:txBody>
      </p:sp>
    </p:spTree>
    <p:extLst>
      <p:ext uri="{BB962C8B-B14F-4D97-AF65-F5344CB8AC3E}">
        <p14:creationId xmlns:p14="http://schemas.microsoft.com/office/powerpoint/2010/main" val="31272380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36144"/>
            <a:ext cx="9144000" cy="672185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8" name="TextBox 7">
            <a:extLst>
              <a:ext uri="{FF2B5EF4-FFF2-40B4-BE49-F238E27FC236}">
                <a16:creationId xmlns:a16="http://schemas.microsoft.com/office/drawing/2014/main" id="{1CDB2F2F-2017-B44C-A23F-AEF7C1EA7B5F}"/>
              </a:ext>
            </a:extLst>
          </p:cNvPr>
          <p:cNvSpPr txBox="1"/>
          <p:nvPr/>
        </p:nvSpPr>
        <p:spPr>
          <a:xfrm>
            <a:off x="5284381" y="3294373"/>
            <a:ext cx="3739304" cy="1323439"/>
          </a:xfrm>
          <a:prstGeom prst="rect">
            <a:avLst/>
          </a:prstGeom>
          <a:noFill/>
        </p:spPr>
        <p:txBody>
          <a:bodyPr wrap="square" rtlCol="0">
            <a:spAutoFit/>
          </a:bodyPr>
          <a:lstStyle/>
          <a:p>
            <a:pPr algn="ctr"/>
            <a:r>
              <a:rPr lang="en-GB" sz="2000" b="1" dirty="0">
                <a:solidFill>
                  <a:srgbClr val="12375A"/>
                </a:solidFill>
                <a:latin typeface="Colby StBlk" pitchFamily="2" charset="77"/>
                <a:ea typeface="Colby StBlk" pitchFamily="2" charset="77"/>
              </a:rPr>
              <a:t>“You pray for the hungry. </a:t>
            </a:r>
          </a:p>
          <a:p>
            <a:pPr algn="ctr"/>
            <a:r>
              <a:rPr lang="en-GB" sz="2000" b="1" dirty="0">
                <a:solidFill>
                  <a:srgbClr val="12375A"/>
                </a:solidFill>
                <a:latin typeface="Colby StBlk" pitchFamily="2" charset="77"/>
                <a:ea typeface="Colby StBlk" pitchFamily="2" charset="77"/>
              </a:rPr>
              <a:t>Then you feed them. That's how prayer works.”</a:t>
            </a:r>
          </a:p>
        </p:txBody>
      </p:sp>
      <p:sp>
        <p:nvSpPr>
          <p:cNvPr id="5" name="TextBox 4"/>
          <p:cNvSpPr txBox="1"/>
          <p:nvPr/>
        </p:nvSpPr>
        <p:spPr>
          <a:xfrm>
            <a:off x="6578013" y="6287970"/>
            <a:ext cx="2242922"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Father Oscar </a:t>
            </a:r>
            <a:r>
              <a:rPr lang="en-GB" sz="1200" dirty="0" err="1">
                <a:solidFill>
                  <a:schemeClr val="bg1"/>
                </a:solidFill>
                <a:latin typeface="Rubik" pitchFamily="2" charset="-79"/>
                <a:cs typeface="Rubik" pitchFamily="2" charset="-79"/>
              </a:rPr>
              <a:t>Yamba</a:t>
            </a:r>
            <a:r>
              <a:rPr lang="en-GB" sz="1200" dirty="0">
                <a:solidFill>
                  <a:schemeClr val="bg1"/>
                </a:solidFill>
                <a:latin typeface="Rubik" pitchFamily="2" charset="-79"/>
                <a:cs typeface="Rubik" pitchFamily="2" charset="-79"/>
              </a:rPr>
              <a:t>, Zambia</a:t>
            </a:r>
          </a:p>
        </p:txBody>
      </p:sp>
      <p:sp>
        <p:nvSpPr>
          <p:cNvPr id="6" name="TextBox 5">
            <a:extLst>
              <a:ext uri="{FF2B5EF4-FFF2-40B4-BE49-F238E27FC236}">
                <a16:creationId xmlns:a16="http://schemas.microsoft.com/office/drawing/2014/main" id="{1CDB2F2F-2017-B44C-A23F-AEF7C1EA7B5F}"/>
              </a:ext>
            </a:extLst>
          </p:cNvPr>
          <p:cNvSpPr txBox="1"/>
          <p:nvPr/>
        </p:nvSpPr>
        <p:spPr>
          <a:xfrm>
            <a:off x="5284381" y="2665830"/>
            <a:ext cx="3536554" cy="646331"/>
          </a:xfrm>
          <a:prstGeom prst="rect">
            <a:avLst/>
          </a:prstGeom>
          <a:noFill/>
        </p:spPr>
        <p:txBody>
          <a:bodyPr wrap="square" rtlCol="0">
            <a:spAutoFit/>
          </a:bodyPr>
          <a:lstStyle/>
          <a:p>
            <a:pPr algn="ctr"/>
            <a:r>
              <a:rPr lang="en-GB" sz="3600" b="1" dirty="0">
                <a:solidFill>
                  <a:schemeClr val="bg1"/>
                </a:solidFill>
                <a:latin typeface="Colby StBlk" pitchFamily="2" charset="77"/>
                <a:ea typeface="Colby StBlk" pitchFamily="2" charset="77"/>
              </a:rPr>
              <a:t>Prayer</a:t>
            </a:r>
          </a:p>
        </p:txBody>
      </p:sp>
      <p:sp>
        <p:nvSpPr>
          <p:cNvPr id="12" name="TextBox 11">
            <a:extLst>
              <a:ext uri="{FF2B5EF4-FFF2-40B4-BE49-F238E27FC236}">
                <a16:creationId xmlns:a16="http://schemas.microsoft.com/office/drawing/2014/main" id="{AC32841D-4B3D-D304-14AC-4EDF945A1FA8}"/>
              </a:ext>
            </a:extLst>
          </p:cNvPr>
          <p:cNvSpPr txBox="1"/>
          <p:nvPr/>
        </p:nvSpPr>
        <p:spPr>
          <a:xfrm>
            <a:off x="4717231" y="4649389"/>
            <a:ext cx="4670854" cy="369332"/>
          </a:xfrm>
          <a:prstGeom prst="rect">
            <a:avLst/>
          </a:prstGeom>
          <a:noFill/>
        </p:spPr>
        <p:txBody>
          <a:bodyPr wrap="square">
            <a:spAutoFit/>
          </a:bodyPr>
          <a:lstStyle/>
          <a:p>
            <a:pPr algn="ctr"/>
            <a:r>
              <a:rPr lang="en-GB" sz="1800" b="1" dirty="0">
                <a:solidFill>
                  <a:schemeClr val="bg1"/>
                </a:solidFill>
                <a:latin typeface="Colby StBlk" pitchFamily="2" charset="77"/>
                <a:ea typeface="Colby StBlk" pitchFamily="2" charset="77"/>
              </a:rPr>
              <a:t>Pope Francis</a:t>
            </a:r>
          </a:p>
        </p:txBody>
      </p:sp>
    </p:spTree>
    <p:extLst>
      <p:ext uri="{BB962C8B-B14F-4D97-AF65-F5344CB8AC3E}">
        <p14:creationId xmlns:p14="http://schemas.microsoft.com/office/powerpoint/2010/main" val="768246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561236"/>
            <a:ext cx="9175898" cy="6296764"/>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8" name="TextBox 7">
            <a:extLst>
              <a:ext uri="{FF2B5EF4-FFF2-40B4-BE49-F238E27FC236}">
                <a16:creationId xmlns:a16="http://schemas.microsoft.com/office/drawing/2014/main" id="{1CDB2F2F-2017-B44C-A23F-AEF7C1EA7B5F}"/>
              </a:ext>
            </a:extLst>
          </p:cNvPr>
          <p:cNvSpPr txBox="1"/>
          <p:nvPr/>
        </p:nvSpPr>
        <p:spPr>
          <a:xfrm>
            <a:off x="374938" y="1913428"/>
            <a:ext cx="3070011" cy="2246769"/>
          </a:xfrm>
          <a:prstGeom prst="rect">
            <a:avLst/>
          </a:prstGeom>
          <a:noFill/>
        </p:spPr>
        <p:txBody>
          <a:bodyPr wrap="square" rtlCol="0">
            <a:spAutoFit/>
          </a:bodyPr>
          <a:lstStyle/>
          <a:p>
            <a:pPr algn="ctr"/>
            <a:r>
              <a:rPr lang="en-GB" sz="2800" b="1" dirty="0">
                <a:solidFill>
                  <a:schemeClr val="bg1"/>
                </a:solidFill>
                <a:latin typeface="Colby StBlk" pitchFamily="2" charset="77"/>
                <a:ea typeface="Colby StBlk" pitchFamily="2" charset="77"/>
              </a:rPr>
              <a:t>SCIAF help communities in some of the poorest parts of the world.</a:t>
            </a:r>
          </a:p>
        </p:txBody>
      </p:sp>
      <p:sp>
        <p:nvSpPr>
          <p:cNvPr id="5" name="TextBox 4"/>
          <p:cNvSpPr txBox="1"/>
          <p:nvPr/>
        </p:nvSpPr>
        <p:spPr>
          <a:xfrm>
            <a:off x="467833" y="6173653"/>
            <a:ext cx="1487908" cy="276999"/>
          </a:xfrm>
          <a:prstGeom prst="rect">
            <a:avLst/>
          </a:prstGeom>
          <a:noFill/>
        </p:spPr>
        <p:txBody>
          <a:bodyPr wrap="none" rtlCol="0">
            <a:spAutoFit/>
          </a:bodyPr>
          <a:lstStyle/>
          <a:p>
            <a:r>
              <a:rPr lang="en-GB" sz="1200" dirty="0">
                <a:solidFill>
                  <a:schemeClr val="bg1"/>
                </a:solidFill>
                <a:latin typeface="Rubik" pitchFamily="2" charset="-79"/>
                <a:cs typeface="Rubik" pitchFamily="2" charset="-79"/>
              </a:rPr>
              <a:t>Catherine, Zambia</a:t>
            </a:r>
          </a:p>
        </p:txBody>
      </p:sp>
    </p:spTree>
    <p:extLst>
      <p:ext uri="{BB962C8B-B14F-4D97-AF65-F5344CB8AC3E}">
        <p14:creationId xmlns:p14="http://schemas.microsoft.com/office/powerpoint/2010/main" val="2275518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449857"/>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Get involved!</a:t>
            </a:r>
          </a:p>
        </p:txBody>
      </p:sp>
      <p:sp>
        <p:nvSpPr>
          <p:cNvPr id="7" name="TextBox 6">
            <a:extLst>
              <a:ext uri="{FF2B5EF4-FFF2-40B4-BE49-F238E27FC236}">
                <a16:creationId xmlns:a16="http://schemas.microsoft.com/office/drawing/2014/main" id="{1CDB2F2F-2017-B44C-A23F-AEF7C1EA7B5F}"/>
              </a:ext>
            </a:extLst>
          </p:cNvPr>
          <p:cNvSpPr txBox="1"/>
          <p:nvPr/>
        </p:nvSpPr>
        <p:spPr>
          <a:xfrm>
            <a:off x="4322755" y="1551815"/>
            <a:ext cx="4700930" cy="1200329"/>
          </a:xfrm>
          <a:prstGeom prst="rect">
            <a:avLst/>
          </a:prstGeom>
          <a:noFill/>
        </p:spPr>
        <p:txBody>
          <a:bodyPr wrap="square" rtlCol="0">
            <a:spAutoFit/>
          </a:bodyPr>
          <a:lstStyle/>
          <a:p>
            <a:pPr algn="ctr"/>
            <a:r>
              <a:rPr lang="en-GB" sz="3600" b="1" dirty="0">
                <a:solidFill>
                  <a:srgbClr val="A1CA5E"/>
                </a:solidFill>
                <a:latin typeface="Colby StBlk" pitchFamily="2" charset="77"/>
                <a:ea typeface="Colby StBlk" pitchFamily="2" charset="77"/>
              </a:rPr>
              <a:t>Parish Fundraising</a:t>
            </a:r>
          </a:p>
        </p:txBody>
      </p:sp>
      <p:sp>
        <p:nvSpPr>
          <p:cNvPr id="8" name="TextBox 7">
            <a:extLst>
              <a:ext uri="{FF2B5EF4-FFF2-40B4-BE49-F238E27FC236}">
                <a16:creationId xmlns:a16="http://schemas.microsoft.com/office/drawing/2014/main" id="{1CDB2F2F-2017-B44C-A23F-AEF7C1EA7B5F}"/>
              </a:ext>
            </a:extLst>
          </p:cNvPr>
          <p:cNvSpPr txBox="1"/>
          <p:nvPr/>
        </p:nvSpPr>
        <p:spPr>
          <a:xfrm>
            <a:off x="4322754" y="2956743"/>
            <a:ext cx="4498181" cy="2862322"/>
          </a:xfrm>
          <a:prstGeom prst="rect">
            <a:avLst/>
          </a:prstGeom>
          <a:noFill/>
        </p:spPr>
        <p:txBody>
          <a:bodyPr wrap="square" rtlCol="0">
            <a:spAutoFit/>
          </a:bodyPr>
          <a:lstStyle/>
          <a:p>
            <a:pPr algn="ctr"/>
            <a:r>
              <a:rPr lang="en-GB" sz="2000" b="1" dirty="0">
                <a:solidFill>
                  <a:srgbClr val="12375A"/>
                </a:solidFill>
                <a:latin typeface="Colby StBlk" pitchFamily="2" charset="77"/>
                <a:ea typeface="Colby StBlk" pitchFamily="2" charset="77"/>
              </a:rPr>
              <a:t>Sponsored Events</a:t>
            </a:r>
          </a:p>
          <a:p>
            <a:pPr algn="ctr"/>
            <a:endParaRPr lang="en-GB" sz="2000" b="1" dirty="0">
              <a:solidFill>
                <a:srgbClr val="12375A"/>
              </a:solidFill>
              <a:latin typeface="Colby StBlk" pitchFamily="2" charset="77"/>
              <a:ea typeface="Colby StBlk" pitchFamily="2" charset="77"/>
            </a:endParaRPr>
          </a:p>
          <a:p>
            <a:pPr algn="ctr"/>
            <a:r>
              <a:rPr lang="en-GB" sz="2000" b="1" dirty="0">
                <a:solidFill>
                  <a:srgbClr val="12375A"/>
                </a:solidFill>
                <a:latin typeface="Colby StBlk" pitchFamily="2" charset="77"/>
                <a:ea typeface="Colby StBlk" pitchFamily="2" charset="77"/>
              </a:rPr>
              <a:t>Challenge Events</a:t>
            </a:r>
          </a:p>
          <a:p>
            <a:pPr algn="ctr"/>
            <a:endParaRPr lang="en-GB" sz="2000" b="1" dirty="0">
              <a:solidFill>
                <a:srgbClr val="12375A"/>
              </a:solidFill>
              <a:latin typeface="Colby StBlk" pitchFamily="2" charset="77"/>
              <a:ea typeface="Colby StBlk" pitchFamily="2" charset="77"/>
            </a:endParaRPr>
          </a:p>
          <a:p>
            <a:pPr algn="ctr"/>
            <a:r>
              <a:rPr lang="en-GB" sz="2000" b="1" dirty="0">
                <a:solidFill>
                  <a:srgbClr val="12375A"/>
                </a:solidFill>
                <a:latin typeface="Colby StBlk" pitchFamily="2" charset="77"/>
                <a:ea typeface="Colby StBlk" pitchFamily="2" charset="77"/>
              </a:rPr>
              <a:t>SCIAF Supper</a:t>
            </a:r>
          </a:p>
          <a:p>
            <a:pPr algn="ctr"/>
            <a:endParaRPr lang="en-GB" sz="2000" b="1" dirty="0">
              <a:solidFill>
                <a:srgbClr val="12375A"/>
              </a:solidFill>
              <a:latin typeface="Colby StBlk" pitchFamily="2" charset="77"/>
              <a:ea typeface="Colby StBlk" pitchFamily="2" charset="77"/>
            </a:endParaRPr>
          </a:p>
          <a:p>
            <a:pPr algn="ctr"/>
            <a:r>
              <a:rPr lang="en-GB" sz="2000" b="1" dirty="0">
                <a:solidFill>
                  <a:srgbClr val="12375A"/>
                </a:solidFill>
                <a:latin typeface="Colby StBlk" pitchFamily="2" charset="77"/>
                <a:ea typeface="Colby StBlk" pitchFamily="2" charset="77"/>
              </a:rPr>
              <a:t>4</a:t>
            </a:r>
            <a:r>
              <a:rPr lang="en-GB" sz="2000" b="1" baseline="30000" dirty="0">
                <a:solidFill>
                  <a:srgbClr val="12375A"/>
                </a:solidFill>
                <a:latin typeface="Colby StBlk" pitchFamily="2" charset="77"/>
                <a:ea typeface="Colby StBlk" pitchFamily="2" charset="77"/>
              </a:rPr>
              <a:t>th</a:t>
            </a:r>
            <a:r>
              <a:rPr lang="en-GB" sz="2000" b="1" dirty="0">
                <a:solidFill>
                  <a:srgbClr val="12375A"/>
                </a:solidFill>
                <a:latin typeface="Colby StBlk" pitchFamily="2" charset="77"/>
                <a:ea typeface="Colby StBlk" pitchFamily="2" charset="77"/>
              </a:rPr>
              <a:t> Sunday Collection</a:t>
            </a:r>
          </a:p>
          <a:p>
            <a:pPr algn="ctr"/>
            <a:endParaRPr lang="en-GB" sz="2000" b="1" dirty="0">
              <a:solidFill>
                <a:srgbClr val="12375A"/>
              </a:solidFill>
              <a:latin typeface="Colby StBlk" pitchFamily="2" charset="77"/>
              <a:ea typeface="Colby StBlk" pitchFamily="2" charset="77"/>
            </a:endParaRPr>
          </a:p>
          <a:p>
            <a:pPr algn="ctr"/>
            <a:r>
              <a:rPr lang="en-GB" sz="2000" b="1">
                <a:solidFill>
                  <a:srgbClr val="12375A"/>
                </a:solidFill>
                <a:latin typeface="Colby StBlk" pitchFamily="2" charset="77"/>
                <a:ea typeface="Colby StBlk" pitchFamily="2" charset="77"/>
              </a:rPr>
              <a:t>Soul 2 Sole</a:t>
            </a:r>
            <a:endParaRPr lang="en-GB" sz="2000" b="1" dirty="0">
              <a:solidFill>
                <a:srgbClr val="12375A"/>
              </a:solidFill>
              <a:latin typeface="Colby StBlk" pitchFamily="2" charset="77"/>
              <a:ea typeface="Colby StBlk" pitchFamily="2" charset="77"/>
            </a:endParaRPr>
          </a:p>
        </p:txBody>
      </p:sp>
      <p:pic>
        <p:nvPicPr>
          <p:cNvPr id="11" name="Picture 10">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pic>
        <p:nvPicPr>
          <p:cNvPr id="10" name="Picture 9">
            <a:extLst>
              <a:ext uri="{FF2B5EF4-FFF2-40B4-BE49-F238E27FC236}">
                <a16:creationId xmlns:a16="http://schemas.microsoft.com/office/drawing/2014/main" id="{BEE6E306-C809-6A4F-83A7-C1426A8DCA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8600" y="1407545"/>
            <a:ext cx="4094155" cy="5452712"/>
          </a:xfrm>
          <a:prstGeom prst="rect">
            <a:avLst/>
          </a:prstGeom>
        </p:spPr>
      </p:pic>
    </p:spTree>
    <p:extLst>
      <p:ext uri="{BB962C8B-B14F-4D97-AF65-F5344CB8AC3E}">
        <p14:creationId xmlns:p14="http://schemas.microsoft.com/office/powerpoint/2010/main" val="20246375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FC83C0-3676-4640-97AB-638C4BFE95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2463" b="6179"/>
          <a:stretch/>
        </p:blipFill>
        <p:spPr>
          <a:xfrm>
            <a:off x="3936478" y="1012373"/>
            <a:ext cx="5207522" cy="5845627"/>
          </a:xfrm>
          <a:prstGeom prst="rect">
            <a:avLst/>
          </a:prstGeom>
        </p:spPr>
      </p:pic>
      <p:pic>
        <p:nvPicPr>
          <p:cNvPr id="6" name="Picture 5"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0" y="449857"/>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Prayer</a:t>
            </a:r>
          </a:p>
        </p:txBody>
      </p:sp>
      <p:sp>
        <p:nvSpPr>
          <p:cNvPr id="8" name="TextBox 7">
            <a:extLst>
              <a:ext uri="{FF2B5EF4-FFF2-40B4-BE49-F238E27FC236}">
                <a16:creationId xmlns:a16="http://schemas.microsoft.com/office/drawing/2014/main" id="{1CDB2F2F-2017-B44C-A23F-AEF7C1EA7B5F}"/>
              </a:ext>
            </a:extLst>
          </p:cNvPr>
          <p:cNvSpPr txBox="1"/>
          <p:nvPr/>
        </p:nvSpPr>
        <p:spPr>
          <a:xfrm>
            <a:off x="448764" y="1622223"/>
            <a:ext cx="8486481" cy="5016758"/>
          </a:xfrm>
          <a:prstGeom prst="rect">
            <a:avLst/>
          </a:prstGeom>
          <a:noFill/>
        </p:spPr>
        <p:txBody>
          <a:bodyPr wrap="square" rtlCol="0">
            <a:spAutoFit/>
          </a:bodyPr>
          <a:lstStyle/>
          <a:p>
            <a:pPr fontAlgn="base"/>
            <a:r>
              <a:rPr lang="en-GB" sz="2500" b="1" dirty="0">
                <a:solidFill>
                  <a:srgbClr val="A1CA5E"/>
                </a:solidFill>
                <a:latin typeface="Colby StBlk" pitchFamily="2" charset="77"/>
                <a:ea typeface="Colby StBlk" pitchFamily="2" charset="77"/>
              </a:rPr>
              <a:t>Loving Father, </a:t>
            </a:r>
          </a:p>
          <a:p>
            <a:pPr fontAlgn="base"/>
            <a:endParaRPr lang="en-GB" dirty="0">
              <a:solidFill>
                <a:srgbClr val="12375A"/>
              </a:solidFill>
              <a:latin typeface="Colby StBlk" panose="00000A00000000000000" charset="0"/>
              <a:ea typeface="Colby StBlk" panose="00000A00000000000000" charset="0"/>
            </a:endParaRPr>
          </a:p>
          <a:p>
            <a:pPr fontAlgn="base"/>
            <a:r>
              <a:rPr lang="en-GB" dirty="0">
                <a:solidFill>
                  <a:srgbClr val="12375A"/>
                </a:solidFill>
                <a:latin typeface="Colby StBlk" panose="00000A00000000000000" charset="0"/>
                <a:ea typeface="Colby StBlk" panose="00000A00000000000000" charset="0"/>
              </a:rPr>
              <a:t>You have given us an abundance through your creation, </a:t>
            </a:r>
          </a:p>
          <a:p>
            <a:pPr fontAlgn="base"/>
            <a:endParaRPr lang="en-GB" dirty="0">
              <a:solidFill>
                <a:srgbClr val="12375A"/>
              </a:solidFill>
              <a:latin typeface="Colby StBlk" panose="00000A00000000000000" charset="0"/>
              <a:ea typeface="Colby StBlk" panose="00000A00000000000000" charset="0"/>
            </a:endParaRPr>
          </a:p>
          <a:p>
            <a:pPr fontAlgn="base"/>
            <a:r>
              <a:rPr lang="en-GB" dirty="0">
                <a:solidFill>
                  <a:srgbClr val="12375A"/>
                </a:solidFill>
                <a:latin typeface="Colby StBlk" panose="00000A00000000000000" charset="0"/>
                <a:ea typeface="Colby StBlk" panose="00000A00000000000000" charset="0"/>
              </a:rPr>
              <a:t>yet many go hungry. </a:t>
            </a:r>
          </a:p>
          <a:p>
            <a:pPr fontAlgn="base"/>
            <a:endParaRPr lang="en-GB" dirty="0">
              <a:solidFill>
                <a:srgbClr val="12375A"/>
              </a:solidFill>
              <a:latin typeface="Colby StBlk" panose="00000A00000000000000" charset="0"/>
              <a:ea typeface="Colby StBlk" panose="00000A00000000000000" charset="0"/>
            </a:endParaRPr>
          </a:p>
          <a:p>
            <a:pPr fontAlgn="base"/>
            <a:r>
              <a:rPr lang="en-GB" dirty="0">
                <a:solidFill>
                  <a:srgbClr val="12375A"/>
                </a:solidFill>
                <a:latin typeface="Colby StBlk" panose="00000A00000000000000" charset="0"/>
                <a:ea typeface="Colby StBlk" panose="00000A00000000000000" charset="0"/>
              </a:rPr>
              <a:t>Forgive us for excluding our sisters and brothers from their share, </a:t>
            </a:r>
          </a:p>
          <a:p>
            <a:pPr fontAlgn="base"/>
            <a:endParaRPr lang="en-GB" dirty="0">
              <a:solidFill>
                <a:srgbClr val="12375A"/>
              </a:solidFill>
              <a:latin typeface="Colby StBlk" panose="00000A00000000000000" charset="0"/>
              <a:ea typeface="Colby StBlk" panose="00000A00000000000000" charset="0"/>
            </a:endParaRPr>
          </a:p>
          <a:p>
            <a:pPr fontAlgn="base"/>
            <a:r>
              <a:rPr lang="en-GB" dirty="0">
                <a:solidFill>
                  <a:srgbClr val="12375A"/>
                </a:solidFill>
                <a:latin typeface="Colby StBlk" panose="00000A00000000000000" charset="0"/>
                <a:ea typeface="Colby StBlk" panose="00000A00000000000000" charset="0"/>
              </a:rPr>
              <a:t>and help us to see each other in the light of the Gospel. </a:t>
            </a:r>
          </a:p>
          <a:p>
            <a:pPr fontAlgn="base"/>
            <a:endParaRPr lang="en-GB" dirty="0">
              <a:solidFill>
                <a:srgbClr val="12375A"/>
              </a:solidFill>
              <a:latin typeface="Colby StBlk" panose="00000A00000000000000" charset="0"/>
              <a:ea typeface="Colby StBlk" panose="00000A00000000000000" charset="0"/>
            </a:endParaRPr>
          </a:p>
          <a:p>
            <a:pPr fontAlgn="base"/>
            <a:r>
              <a:rPr lang="en-GB" dirty="0">
                <a:solidFill>
                  <a:srgbClr val="12375A"/>
                </a:solidFill>
                <a:latin typeface="Colby StBlk" panose="00000A00000000000000" charset="0"/>
                <a:ea typeface="Colby StBlk" panose="00000A00000000000000" charset="0"/>
              </a:rPr>
              <a:t>Help us to live in the way you want us to live. </a:t>
            </a:r>
          </a:p>
          <a:p>
            <a:pPr fontAlgn="base"/>
            <a:endParaRPr lang="en-GB" dirty="0">
              <a:solidFill>
                <a:srgbClr val="12375A"/>
              </a:solidFill>
              <a:latin typeface="Colby StBlk" panose="00000A00000000000000" charset="0"/>
              <a:ea typeface="Colby StBlk" panose="00000A00000000000000" charset="0"/>
            </a:endParaRPr>
          </a:p>
          <a:p>
            <a:pPr fontAlgn="base"/>
            <a:r>
              <a:rPr lang="en-GB" dirty="0">
                <a:solidFill>
                  <a:srgbClr val="12375A"/>
                </a:solidFill>
                <a:latin typeface="Colby StBlk" panose="00000A00000000000000" charset="0"/>
                <a:ea typeface="Colby StBlk" panose="00000A00000000000000" charset="0"/>
              </a:rPr>
              <a:t>To love our neighbour, to show mercy and to act in solidarity. </a:t>
            </a:r>
          </a:p>
          <a:p>
            <a:pPr fontAlgn="base"/>
            <a:endParaRPr lang="en-GB" dirty="0">
              <a:solidFill>
                <a:srgbClr val="12375A"/>
              </a:solidFill>
              <a:latin typeface="Colby StBlk" panose="00000A00000000000000" charset="0"/>
              <a:ea typeface="Colby StBlk" panose="00000A00000000000000" charset="0"/>
            </a:endParaRPr>
          </a:p>
          <a:p>
            <a:pPr fontAlgn="base"/>
            <a:r>
              <a:rPr lang="en-GB" dirty="0">
                <a:solidFill>
                  <a:srgbClr val="12375A"/>
                </a:solidFill>
                <a:latin typeface="Colby StBlk" panose="00000A00000000000000" charset="0"/>
                <a:ea typeface="Colby StBlk" panose="00000A00000000000000" charset="0"/>
              </a:rPr>
              <a:t>We ask this in the name of Jesus, our Lord. </a:t>
            </a:r>
          </a:p>
          <a:p>
            <a:pPr fontAlgn="base"/>
            <a:endParaRPr lang="en-GB" dirty="0">
              <a:solidFill>
                <a:srgbClr val="12375A"/>
              </a:solidFill>
              <a:latin typeface="Colby StBlk" panose="00000A00000000000000" charset="0"/>
              <a:ea typeface="Colby StBlk" panose="00000A00000000000000" charset="0"/>
            </a:endParaRPr>
          </a:p>
          <a:p>
            <a:pPr fontAlgn="base"/>
            <a:r>
              <a:rPr lang="en-GB" sz="2500" b="1" dirty="0">
                <a:solidFill>
                  <a:srgbClr val="A1CA5E"/>
                </a:solidFill>
                <a:latin typeface="Colby StBlk" pitchFamily="2" charset="77"/>
                <a:ea typeface="Colby StBlk" pitchFamily="2" charset="77"/>
              </a:rPr>
              <a:t>Amen  </a:t>
            </a:r>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Tree>
    <p:extLst>
      <p:ext uri="{BB962C8B-B14F-4D97-AF65-F5344CB8AC3E}">
        <p14:creationId xmlns:p14="http://schemas.microsoft.com/office/powerpoint/2010/main" val="17734324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16" name="TextBox 15">
            <a:extLst>
              <a:ext uri="{FF2B5EF4-FFF2-40B4-BE49-F238E27FC236}">
                <a16:creationId xmlns:a16="http://schemas.microsoft.com/office/drawing/2014/main" id="{F24FBD76-10B1-3247-AEAD-471277B1FA60}"/>
              </a:ext>
            </a:extLst>
          </p:cNvPr>
          <p:cNvSpPr txBox="1"/>
          <p:nvPr/>
        </p:nvSpPr>
        <p:spPr>
          <a:xfrm>
            <a:off x="291513" y="1758720"/>
            <a:ext cx="5565279" cy="1754326"/>
          </a:xfrm>
          <a:prstGeom prst="rect">
            <a:avLst/>
          </a:prstGeom>
          <a:noFill/>
        </p:spPr>
        <p:txBody>
          <a:bodyPr wrap="square" rtlCol="0">
            <a:spAutoFit/>
          </a:bodyPr>
          <a:lstStyle/>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A just world, free of poverty, where we flourish and live </a:t>
            </a:r>
          </a:p>
          <a:p>
            <a:pPr>
              <a:spcBef>
                <a:spcPct val="0"/>
              </a:spcBef>
              <a:buFontTx/>
              <a:buNone/>
            </a:pPr>
            <a:r>
              <a:rPr lang="en-GB" altLang="en-US" sz="2700" b="1" dirty="0">
                <a:solidFill>
                  <a:srgbClr val="A1CA5E"/>
                </a:solidFill>
                <a:latin typeface="Colby StBlk" pitchFamily="2" charset="77"/>
                <a:ea typeface="Colby StBlk" pitchFamily="2" charset="77"/>
                <a:cs typeface="Rubik" pitchFamily="2" charset="-79"/>
              </a:rPr>
              <a:t>in harmony with each other and all creation.</a:t>
            </a:r>
            <a:endParaRPr lang="en-GB" sz="2700" b="1" dirty="0">
              <a:solidFill>
                <a:srgbClr val="A1CA5E"/>
              </a:solidFill>
              <a:latin typeface="Colby StBlk" pitchFamily="2" charset="77"/>
              <a:ea typeface="Colby StBlk" pitchFamily="2" charset="77"/>
              <a:cs typeface="Rubik" pitchFamily="2" charset="-79"/>
            </a:endParaRPr>
          </a:p>
        </p:txBody>
      </p:sp>
      <p:sp>
        <p:nvSpPr>
          <p:cNvPr id="12" name="TextBox 11">
            <a:extLst>
              <a:ext uri="{FF2B5EF4-FFF2-40B4-BE49-F238E27FC236}">
                <a16:creationId xmlns:a16="http://schemas.microsoft.com/office/drawing/2014/main" id="{7A02DF43-587F-7A4E-82B8-7242E85360F5}"/>
              </a:ext>
            </a:extLst>
          </p:cNvPr>
          <p:cNvSpPr txBox="1"/>
          <p:nvPr/>
        </p:nvSpPr>
        <p:spPr>
          <a:xfrm>
            <a:off x="270658" y="5263757"/>
            <a:ext cx="6624686" cy="1261884"/>
          </a:xfrm>
          <a:prstGeom prst="rect">
            <a:avLst/>
          </a:prstGeom>
          <a:noFill/>
        </p:spPr>
        <p:txBody>
          <a:bodyPr wrap="square" rtlCol="0">
            <a:spAutoFit/>
          </a:bodyPr>
          <a:lstStyle/>
          <a:p>
            <a:pPr>
              <a:spcBef>
                <a:spcPct val="0"/>
              </a:spcBef>
              <a:buFontTx/>
              <a:buNone/>
            </a:pPr>
            <a:r>
              <a:rPr lang="en-GB" altLang="en-US" sz="1200" b="1" dirty="0">
                <a:solidFill>
                  <a:srgbClr val="12375A"/>
                </a:solidFill>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SCIAF is the official relief and development agency of the Catholic Church in Scotland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and a proud member of the Caritas family. 7 West Nile Street, Glasgow G1 2PR. </a:t>
            </a:r>
          </a:p>
          <a:p>
            <a:pPr>
              <a:spcBef>
                <a:spcPct val="0"/>
              </a:spcBef>
              <a:buFontTx/>
              <a:buNone/>
            </a:pPr>
            <a:r>
              <a:rPr lang="en-GB" altLang="en-US" sz="1200" dirty="0">
                <a:solidFill>
                  <a:srgbClr val="12375A"/>
                </a:solidFill>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solidFill>
                <a:srgbClr val="12375A"/>
              </a:solidFill>
              <a:latin typeface="Rubik" pitchFamily="2" charset="-79"/>
              <a:ea typeface="Colby StBlk" pitchFamily="2" charset="77"/>
              <a:cs typeface="Rubik" pitchFamily="2" charset="-79"/>
            </a:endParaRPr>
          </a:p>
          <a:p>
            <a:pPr>
              <a:spcBef>
                <a:spcPct val="0"/>
              </a:spcBef>
              <a:buFontTx/>
              <a:buNone/>
            </a:pPr>
            <a:r>
              <a:rPr lang="en-GB" sz="1600" dirty="0" err="1">
                <a:solidFill>
                  <a:srgbClr val="12375A"/>
                </a:solidFill>
                <a:latin typeface="Rubik" pitchFamily="2" charset="-79"/>
                <a:ea typeface="Colby StBlk" pitchFamily="2" charset="77"/>
                <a:cs typeface="Rubik" pitchFamily="2" charset="-79"/>
              </a:rPr>
              <a:t>sciaf@sciaf.org.uk</a:t>
            </a:r>
            <a:endParaRPr lang="en-GB" sz="1600" dirty="0">
              <a:solidFill>
                <a:srgbClr val="12375A"/>
              </a:solidFill>
              <a:latin typeface="Rubik" pitchFamily="2" charset="-79"/>
              <a:ea typeface="Colby StBlk" pitchFamily="2" charset="77"/>
              <a:cs typeface="Rubik" pitchFamily="2" charset="-79"/>
            </a:endParaRPr>
          </a:p>
        </p:txBody>
      </p:sp>
      <p:sp>
        <p:nvSpPr>
          <p:cNvPr id="15" name="TextBox 14">
            <a:extLst>
              <a:ext uri="{FF2B5EF4-FFF2-40B4-BE49-F238E27FC236}">
                <a16:creationId xmlns:a16="http://schemas.microsoft.com/office/drawing/2014/main" id="{7A4DE433-A200-6448-946B-E4805F88A11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Thank you</a:t>
            </a:r>
          </a:p>
        </p:txBody>
      </p:sp>
    </p:spTree>
    <p:extLst>
      <p:ext uri="{BB962C8B-B14F-4D97-AF65-F5344CB8AC3E}">
        <p14:creationId xmlns:p14="http://schemas.microsoft.com/office/powerpoint/2010/main" val="3776448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pic>
        <p:nvPicPr>
          <p:cNvPr id="12" name="Picture 11">
            <a:extLst>
              <a:ext uri="{FF2B5EF4-FFF2-40B4-BE49-F238E27FC236}">
                <a16:creationId xmlns:a16="http://schemas.microsoft.com/office/drawing/2014/main" id="{DF5FC458-6504-D848-AB98-A219E9FA2EC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599" y="602992"/>
            <a:ext cx="6225364"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Together, we reach out in love</a:t>
            </a:r>
          </a:p>
        </p:txBody>
      </p:sp>
      <p:sp>
        <p:nvSpPr>
          <p:cNvPr id="8" name="TextBox 7">
            <a:extLst>
              <a:ext uri="{FF2B5EF4-FFF2-40B4-BE49-F238E27FC236}">
                <a16:creationId xmlns:a16="http://schemas.microsoft.com/office/drawing/2014/main" id="{1CDB2F2F-2017-B44C-A23F-AEF7C1EA7B5F}"/>
              </a:ext>
            </a:extLst>
          </p:cNvPr>
          <p:cNvSpPr txBox="1"/>
          <p:nvPr/>
        </p:nvSpPr>
        <p:spPr>
          <a:xfrm>
            <a:off x="228599" y="1513114"/>
            <a:ext cx="1883229" cy="507831"/>
          </a:xfrm>
          <a:prstGeom prst="rect">
            <a:avLst/>
          </a:prstGeom>
          <a:noFill/>
        </p:spPr>
        <p:txBody>
          <a:bodyPr wrap="square" rtlCol="0">
            <a:spAutoFit/>
          </a:bodyPr>
          <a:lstStyle/>
          <a:p>
            <a:r>
              <a:rPr lang="en-GB" sz="2700" b="1" dirty="0">
                <a:solidFill>
                  <a:srgbClr val="A1CA5E"/>
                </a:solidFill>
                <a:latin typeface="Colby StBlk" pitchFamily="2" charset="77"/>
                <a:ea typeface="Colby StBlk" pitchFamily="2" charset="77"/>
              </a:rPr>
              <a:t>In 2021…</a:t>
            </a:r>
          </a:p>
        </p:txBody>
      </p:sp>
      <p:sp>
        <p:nvSpPr>
          <p:cNvPr id="6" name="TextBox 5">
            <a:extLst>
              <a:ext uri="{FF2B5EF4-FFF2-40B4-BE49-F238E27FC236}">
                <a16:creationId xmlns:a16="http://schemas.microsoft.com/office/drawing/2014/main" id="{DFBD4848-8D3A-0E48-BABB-768D0259CA97}"/>
              </a:ext>
            </a:extLst>
          </p:cNvPr>
          <p:cNvSpPr txBox="1"/>
          <p:nvPr/>
        </p:nvSpPr>
        <p:spPr>
          <a:xfrm>
            <a:off x="2688769" y="2286000"/>
            <a:ext cx="2608361" cy="1415772"/>
          </a:xfrm>
          <a:prstGeom prst="rect">
            <a:avLst/>
          </a:prstGeom>
          <a:noFill/>
        </p:spPr>
        <p:txBody>
          <a:bodyPr wrap="square" rtlCol="0">
            <a:spAutoFit/>
          </a:bodyPr>
          <a:lstStyle/>
          <a:p>
            <a:r>
              <a:rPr lang="en-GB" b="1" dirty="0">
                <a:solidFill>
                  <a:srgbClr val="12375A"/>
                </a:solidFill>
                <a:latin typeface="Colby StBlk" pitchFamily="2" charset="77"/>
                <a:ea typeface="Colby StBlk" pitchFamily="2" charset="77"/>
                <a:cs typeface="Rubik" pitchFamily="2" charset="-79"/>
              </a:rPr>
              <a:t>We helped over</a:t>
            </a:r>
          </a:p>
          <a:p>
            <a:r>
              <a:rPr lang="en-GB" sz="3200" b="1" dirty="0">
                <a:solidFill>
                  <a:srgbClr val="12375A"/>
                </a:solidFill>
                <a:latin typeface="Colby StBlk" pitchFamily="2" charset="77"/>
                <a:ea typeface="Colby StBlk" pitchFamily="2" charset="77"/>
                <a:cs typeface="Rubik" pitchFamily="2" charset="-79"/>
              </a:rPr>
              <a:t>900,000</a:t>
            </a:r>
          </a:p>
          <a:p>
            <a:r>
              <a:rPr lang="en-GB" b="1" dirty="0">
                <a:solidFill>
                  <a:srgbClr val="12375A"/>
                </a:solidFill>
                <a:latin typeface="Colby StBlk" pitchFamily="2" charset="77"/>
                <a:ea typeface="Colby StBlk" pitchFamily="2" charset="77"/>
                <a:cs typeface="Rubik" pitchFamily="2" charset="-79"/>
              </a:rPr>
              <a:t>people to have </a:t>
            </a:r>
          </a:p>
          <a:p>
            <a:r>
              <a:rPr lang="en-GB" b="1" dirty="0">
                <a:solidFill>
                  <a:srgbClr val="12375A"/>
                </a:solidFill>
                <a:latin typeface="Colby StBlk" pitchFamily="2" charset="77"/>
                <a:ea typeface="Colby StBlk" pitchFamily="2" charset="77"/>
                <a:cs typeface="Rubik" pitchFamily="2" charset="-79"/>
              </a:rPr>
              <a:t>a brighter future</a:t>
            </a:r>
          </a:p>
        </p:txBody>
      </p:sp>
      <p:sp>
        <p:nvSpPr>
          <p:cNvPr id="14" name="TextBox 13">
            <a:extLst>
              <a:ext uri="{FF2B5EF4-FFF2-40B4-BE49-F238E27FC236}">
                <a16:creationId xmlns:a16="http://schemas.microsoft.com/office/drawing/2014/main" id="{E1875EF8-34B0-5E44-80C3-F13235A0B0BE}"/>
              </a:ext>
            </a:extLst>
          </p:cNvPr>
          <p:cNvSpPr txBox="1"/>
          <p:nvPr/>
        </p:nvSpPr>
        <p:spPr>
          <a:xfrm>
            <a:off x="5553243" y="3854093"/>
            <a:ext cx="1929105" cy="2215991"/>
          </a:xfrm>
          <a:prstGeom prst="rect">
            <a:avLst/>
          </a:prstGeom>
          <a:noFill/>
        </p:spPr>
        <p:txBody>
          <a:bodyPr wrap="square" rtlCol="0">
            <a:spAutoFit/>
          </a:bodyPr>
          <a:lstStyle/>
          <a:p>
            <a:r>
              <a:rPr lang="en-GB" b="1" dirty="0">
                <a:solidFill>
                  <a:srgbClr val="D9443C"/>
                </a:solidFill>
                <a:latin typeface="Colby StBlk" pitchFamily="2" charset="77"/>
                <a:ea typeface="Colby StBlk" pitchFamily="2" charset="77"/>
                <a:cs typeface="Rubik" pitchFamily="2" charset="-79"/>
              </a:rPr>
              <a:t>We supported </a:t>
            </a:r>
          </a:p>
          <a:p>
            <a:r>
              <a:rPr lang="en-GB" b="1" dirty="0">
                <a:solidFill>
                  <a:srgbClr val="D9443C"/>
                </a:solidFill>
                <a:latin typeface="Colby StBlk" pitchFamily="2" charset="77"/>
                <a:ea typeface="Colby StBlk" pitchFamily="2" charset="77"/>
                <a:cs typeface="Rubik" pitchFamily="2" charset="-79"/>
              </a:rPr>
              <a:t>more than</a:t>
            </a:r>
          </a:p>
          <a:p>
            <a:r>
              <a:rPr lang="en-GB" sz="4800" b="1" dirty="0">
                <a:solidFill>
                  <a:srgbClr val="D9443C"/>
                </a:solidFill>
                <a:latin typeface="Colby StBlk" pitchFamily="2" charset="77"/>
                <a:ea typeface="Colby StBlk" pitchFamily="2" charset="77"/>
                <a:cs typeface="Rubik" pitchFamily="2" charset="-79"/>
              </a:rPr>
              <a:t>44</a:t>
            </a:r>
            <a:r>
              <a:rPr lang="en-GB" sz="3200" b="1" dirty="0">
                <a:solidFill>
                  <a:srgbClr val="D9443C"/>
                </a:solidFill>
                <a:latin typeface="Colby StBlk" pitchFamily="2" charset="77"/>
                <a:ea typeface="Colby StBlk" pitchFamily="2" charset="77"/>
                <a:cs typeface="Rubik" pitchFamily="2" charset="-79"/>
              </a:rPr>
              <a:t> </a:t>
            </a:r>
          </a:p>
          <a:p>
            <a:r>
              <a:rPr lang="en-GB" b="1" dirty="0">
                <a:solidFill>
                  <a:srgbClr val="D9443C"/>
                </a:solidFill>
                <a:latin typeface="Colby StBlk" pitchFamily="2" charset="77"/>
                <a:ea typeface="Colby StBlk" pitchFamily="2" charset="77"/>
                <a:cs typeface="Rubik" pitchFamily="2" charset="-79"/>
              </a:rPr>
              <a:t>emergency responses in 18 countries</a:t>
            </a:r>
          </a:p>
        </p:txBody>
      </p:sp>
      <p:pic>
        <p:nvPicPr>
          <p:cNvPr id="9" name="Picture 8">
            <a:extLst>
              <a:ext uri="{FF2B5EF4-FFF2-40B4-BE49-F238E27FC236}">
                <a16:creationId xmlns:a16="http://schemas.microsoft.com/office/drawing/2014/main" id="{D32E6ECB-E32A-2F4F-81D3-06DFA2E96E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85158" y="2321379"/>
            <a:ext cx="1562474" cy="1510392"/>
          </a:xfrm>
          <a:prstGeom prst="rect">
            <a:avLst/>
          </a:prstGeom>
        </p:spPr>
      </p:pic>
      <p:sp>
        <p:nvSpPr>
          <p:cNvPr id="15" name="TextBox 14">
            <a:extLst>
              <a:ext uri="{FF2B5EF4-FFF2-40B4-BE49-F238E27FC236}">
                <a16:creationId xmlns:a16="http://schemas.microsoft.com/office/drawing/2014/main" id="{6B2D8314-AF4A-D142-8E18-E41360D35438}"/>
              </a:ext>
            </a:extLst>
          </p:cNvPr>
          <p:cNvSpPr txBox="1"/>
          <p:nvPr/>
        </p:nvSpPr>
        <p:spPr>
          <a:xfrm>
            <a:off x="1170213" y="4146596"/>
            <a:ext cx="3446974" cy="1415772"/>
          </a:xfrm>
          <a:prstGeom prst="rect">
            <a:avLst/>
          </a:prstGeom>
          <a:noFill/>
        </p:spPr>
        <p:txBody>
          <a:bodyPr wrap="square" rtlCol="0">
            <a:spAutoFit/>
          </a:bodyPr>
          <a:lstStyle/>
          <a:p>
            <a:r>
              <a:rPr lang="en-GB" b="1" dirty="0">
                <a:solidFill>
                  <a:srgbClr val="E36729"/>
                </a:solidFill>
                <a:latin typeface="Colby StBlk" pitchFamily="2" charset="77"/>
                <a:ea typeface="Colby StBlk" pitchFamily="2" charset="77"/>
                <a:cs typeface="Rubik" pitchFamily="2" charset="-79"/>
              </a:rPr>
              <a:t>We spent over</a:t>
            </a:r>
          </a:p>
          <a:p>
            <a:r>
              <a:rPr lang="en-GB" sz="3200" b="1" dirty="0">
                <a:solidFill>
                  <a:srgbClr val="E36729"/>
                </a:solidFill>
                <a:latin typeface="Colby StBlk" pitchFamily="2" charset="77"/>
                <a:ea typeface="Colby StBlk" pitchFamily="2" charset="77"/>
                <a:cs typeface="Rubik" pitchFamily="2" charset="-79"/>
              </a:rPr>
              <a:t>£7 million</a:t>
            </a:r>
          </a:p>
          <a:p>
            <a:r>
              <a:rPr lang="en-GB" b="1" dirty="0">
                <a:solidFill>
                  <a:srgbClr val="E36729"/>
                </a:solidFill>
                <a:latin typeface="Colby StBlk" pitchFamily="2" charset="77"/>
                <a:ea typeface="Colby StBlk" pitchFamily="2" charset="77"/>
                <a:cs typeface="Rubik" pitchFamily="2" charset="-79"/>
              </a:rPr>
              <a:t>on 91 projects,</a:t>
            </a:r>
          </a:p>
          <a:p>
            <a:r>
              <a:rPr lang="en-GB" b="1" dirty="0">
                <a:solidFill>
                  <a:srgbClr val="E36729"/>
                </a:solidFill>
                <a:latin typeface="Colby StBlk" pitchFamily="2" charset="77"/>
                <a:ea typeface="Colby StBlk" pitchFamily="2" charset="77"/>
                <a:cs typeface="Rubik" pitchFamily="2" charset="-79"/>
              </a:rPr>
              <a:t>in 17 countries</a:t>
            </a:r>
          </a:p>
        </p:txBody>
      </p:sp>
      <p:pic>
        <p:nvPicPr>
          <p:cNvPr id="17" name="Picture 16">
            <a:extLst>
              <a:ext uri="{FF2B5EF4-FFF2-40B4-BE49-F238E27FC236}">
                <a16:creationId xmlns:a16="http://schemas.microsoft.com/office/drawing/2014/main" id="{FC86F0F1-D24C-CA46-8A21-F958903F56BD}"/>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569308" y="4146596"/>
            <a:ext cx="1660979" cy="1883584"/>
          </a:xfrm>
          <a:prstGeom prst="rect">
            <a:avLst/>
          </a:prstGeom>
        </p:spPr>
      </p:pic>
      <p:pic>
        <p:nvPicPr>
          <p:cNvPr id="19" name="Picture 18">
            <a:extLst>
              <a:ext uri="{FF2B5EF4-FFF2-40B4-BE49-F238E27FC236}">
                <a16:creationId xmlns:a16="http://schemas.microsoft.com/office/drawing/2014/main" id="{F29C77A3-94BD-5640-B18F-55D1F1968C95}"/>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553243" y="2381352"/>
            <a:ext cx="1363744" cy="1377950"/>
          </a:xfrm>
          <a:prstGeom prst="rect">
            <a:avLst/>
          </a:prstGeom>
        </p:spPr>
      </p:pic>
    </p:spTree>
    <p:extLst>
      <p:ext uri="{BB962C8B-B14F-4D97-AF65-F5344CB8AC3E}">
        <p14:creationId xmlns:p14="http://schemas.microsoft.com/office/powerpoint/2010/main" val="1748396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36817"/>
            <a:ext cx="9144000" cy="609547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pic>
        <p:nvPicPr>
          <p:cNvPr id="11" name="Picture 10">
            <a:extLst>
              <a:ext uri="{FF2B5EF4-FFF2-40B4-BE49-F238E27FC236}">
                <a16:creationId xmlns:a16="http://schemas.microsoft.com/office/drawing/2014/main" id="{97C2CB4D-5C16-8447-85C4-271C9E01383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32656" y="1670894"/>
            <a:ext cx="4373260" cy="4894324"/>
          </a:xfrm>
          <a:prstGeom prst="rect">
            <a:avLst/>
          </a:prstGeom>
        </p:spPr>
      </p:pic>
      <p:sp>
        <p:nvSpPr>
          <p:cNvPr id="9" name="TextBox 8">
            <a:extLst>
              <a:ext uri="{FF2B5EF4-FFF2-40B4-BE49-F238E27FC236}">
                <a16:creationId xmlns:a16="http://schemas.microsoft.com/office/drawing/2014/main" id="{2BDDFF78-E0C7-4993-AAB3-73AB7D9112C5}"/>
              </a:ext>
            </a:extLst>
          </p:cNvPr>
          <p:cNvSpPr txBox="1"/>
          <p:nvPr/>
        </p:nvSpPr>
        <p:spPr>
          <a:xfrm>
            <a:off x="627321" y="1994397"/>
            <a:ext cx="4040372" cy="4370427"/>
          </a:xfrm>
          <a:prstGeom prst="rect">
            <a:avLst/>
          </a:prstGeom>
          <a:noFill/>
        </p:spPr>
        <p:txBody>
          <a:bodyPr wrap="square" rtlCol="0">
            <a:spAutoFit/>
          </a:bodyPr>
          <a:lstStyle/>
          <a:p>
            <a:pPr algn="ctr"/>
            <a:r>
              <a:rPr lang="en-US" sz="3600" b="1" dirty="0">
                <a:solidFill>
                  <a:schemeClr val="bg1"/>
                </a:solidFill>
                <a:latin typeface="Colby StBlk" pitchFamily="2" charset="77"/>
                <a:ea typeface="Colby StBlk" pitchFamily="2" charset="77"/>
              </a:rPr>
              <a:t>This year the </a:t>
            </a:r>
          </a:p>
          <a:p>
            <a:pPr algn="ctr"/>
            <a:r>
              <a:rPr lang="en-US" sz="4000" b="1" dirty="0">
                <a:solidFill>
                  <a:srgbClr val="A1CA5E"/>
                </a:solidFill>
                <a:latin typeface="Colby StBlk" pitchFamily="2" charset="77"/>
                <a:ea typeface="Colby StBlk" pitchFamily="2" charset="77"/>
              </a:rPr>
              <a:t>WEE BOX, </a:t>
            </a:r>
          </a:p>
          <a:p>
            <a:pPr algn="ctr"/>
            <a:r>
              <a:rPr lang="en-US" sz="4000" b="1" dirty="0">
                <a:solidFill>
                  <a:srgbClr val="A1CA5E"/>
                </a:solidFill>
                <a:latin typeface="Colby StBlk" pitchFamily="2" charset="77"/>
                <a:ea typeface="Colby StBlk" pitchFamily="2" charset="77"/>
              </a:rPr>
              <a:t>BIG CHANGE </a:t>
            </a:r>
            <a:r>
              <a:rPr lang="en-US" sz="3600" b="1" dirty="0">
                <a:solidFill>
                  <a:schemeClr val="bg1"/>
                </a:solidFill>
                <a:latin typeface="Colby StBlk" pitchFamily="2" charset="77"/>
                <a:ea typeface="Colby StBlk" pitchFamily="2" charset="77"/>
              </a:rPr>
              <a:t>appeal focuses on SCIAF’s work in Zambia.</a:t>
            </a:r>
          </a:p>
          <a:p>
            <a:endParaRPr lang="en-GB" dirty="0">
              <a:solidFill>
                <a:srgbClr val="12375A"/>
              </a:solidFill>
            </a:endParaRPr>
          </a:p>
        </p:txBody>
      </p:sp>
      <p:sp>
        <p:nvSpPr>
          <p:cNvPr id="5" name="TextBox 4"/>
          <p:cNvSpPr txBox="1"/>
          <p:nvPr/>
        </p:nvSpPr>
        <p:spPr>
          <a:xfrm>
            <a:off x="7123815" y="1462570"/>
            <a:ext cx="1697122" cy="276999"/>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Mattias</a:t>
            </a:r>
            <a:r>
              <a:rPr lang="en-GB" sz="1200" dirty="0">
                <a:solidFill>
                  <a:schemeClr val="bg1"/>
                </a:solidFill>
                <a:latin typeface="Rubik" pitchFamily="2" charset="-79"/>
                <a:cs typeface="Rubik" pitchFamily="2" charset="-79"/>
              </a:rPr>
              <a:t>, age 12</a:t>
            </a:r>
          </a:p>
        </p:txBody>
      </p:sp>
    </p:spTree>
    <p:extLst>
      <p:ext uri="{BB962C8B-B14F-4D97-AF65-F5344CB8AC3E}">
        <p14:creationId xmlns:p14="http://schemas.microsoft.com/office/powerpoint/2010/main" val="2090845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91964" y="2041981"/>
            <a:ext cx="8272989" cy="4121253"/>
          </a:xfrm>
          <a:prstGeom prst="rect">
            <a:avLst/>
          </a:prstGeom>
        </p:spPr>
      </p:pic>
      <p:pic>
        <p:nvPicPr>
          <p:cNvPr id="15" name="Picture 14">
            <a:extLst>
              <a:ext uri="{FF2B5EF4-FFF2-40B4-BE49-F238E27FC236}">
                <a16:creationId xmlns:a16="http://schemas.microsoft.com/office/drawing/2014/main" id="{22C053EC-0D7E-D643-A249-8EEC735EFD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70742" y="3658639"/>
            <a:ext cx="819682" cy="693020"/>
          </a:xfrm>
          <a:prstGeom prst="rect">
            <a:avLst/>
          </a:prstGeom>
        </p:spPr>
      </p:pic>
      <p:pic>
        <p:nvPicPr>
          <p:cNvPr id="13" name="Picture 12">
            <a:extLst>
              <a:ext uri="{FF2B5EF4-FFF2-40B4-BE49-F238E27FC236}">
                <a16:creationId xmlns:a16="http://schemas.microsoft.com/office/drawing/2014/main" id="{A3B64BEC-EFF4-8E43-95BA-A768FB603A6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50970" y="5214609"/>
            <a:ext cx="2924258" cy="1427035"/>
          </a:xfrm>
          <a:prstGeom prst="rect">
            <a:avLst/>
          </a:prstGeom>
        </p:spPr>
      </p:pic>
      <p:pic>
        <p:nvPicPr>
          <p:cNvPr id="12" name="Picture 11">
            <a:extLst>
              <a:ext uri="{FF2B5EF4-FFF2-40B4-BE49-F238E27FC236}">
                <a16:creationId xmlns:a16="http://schemas.microsoft.com/office/drawing/2014/main" id="{C03F8DDA-08C2-2A45-B3D6-65876B9C4F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0699" y="4870384"/>
            <a:ext cx="1645853" cy="635267"/>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6" name="Flowchart: Connector 5"/>
          <p:cNvSpPr/>
          <p:nvPr/>
        </p:nvSpPr>
        <p:spPr>
          <a:xfrm flipH="1">
            <a:off x="4928038" y="4603896"/>
            <a:ext cx="170121" cy="170121"/>
          </a:xfrm>
          <a:prstGeom prst="flowChartConnector">
            <a:avLst/>
          </a:prstGeom>
          <a:solidFill>
            <a:srgbClr val="12375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288E1889-6037-9C49-BC36-91BD25B3253A}"/>
              </a:ext>
            </a:extLst>
          </p:cNvPr>
          <p:cNvSpPr txBox="1"/>
          <p:nvPr/>
        </p:nvSpPr>
        <p:spPr>
          <a:xfrm>
            <a:off x="3611462" y="5241717"/>
            <a:ext cx="2864337" cy="1508105"/>
          </a:xfrm>
          <a:prstGeom prst="rect">
            <a:avLst/>
          </a:prstGeom>
          <a:noFill/>
        </p:spPr>
        <p:txBody>
          <a:bodyPr wrap="square" rtlCol="0">
            <a:spAutoFit/>
          </a:bodyPr>
          <a:lstStyle/>
          <a:p>
            <a:r>
              <a:rPr lang="en-GB" sz="1400" b="1" dirty="0">
                <a:solidFill>
                  <a:srgbClr val="12375A"/>
                </a:solidFill>
                <a:latin typeface="Colby StBlk" pitchFamily="2" charset="77"/>
                <a:ea typeface="Colby StBlk" pitchFamily="2" charset="77"/>
                <a:cs typeface="Rubik" pitchFamily="2" charset="-79"/>
              </a:rPr>
              <a:t>Africa</a:t>
            </a:r>
          </a:p>
          <a:p>
            <a:endParaRPr lang="en-GB" sz="400" dirty="0">
              <a:solidFill>
                <a:srgbClr val="12375A"/>
              </a:solidFill>
              <a:latin typeface="Rubik" pitchFamily="2" charset="-79"/>
              <a:cs typeface="Rubik" pitchFamily="2" charset="-79"/>
            </a:endParaRPr>
          </a:p>
          <a:p>
            <a:r>
              <a:rPr lang="en-GB" sz="1000" dirty="0">
                <a:solidFill>
                  <a:srgbClr val="12375A"/>
                </a:solidFill>
                <a:latin typeface="Rubik" pitchFamily="2" charset="-79"/>
                <a:cs typeface="Rubik" pitchFamily="2" charset="-79"/>
              </a:rPr>
              <a:t>Democratic Republic of Congo, Ethiopia, Malawi, Rwanda, South Sudan, </a:t>
            </a:r>
            <a:r>
              <a:rPr lang="en-GB" sz="5400" b="1" dirty="0">
                <a:solidFill>
                  <a:srgbClr val="12375A"/>
                </a:solidFill>
                <a:latin typeface="Rubik" pitchFamily="2" charset="-79"/>
                <a:cs typeface="Rubik" pitchFamily="2" charset="-79"/>
              </a:rPr>
              <a:t>Zambia</a:t>
            </a:r>
            <a:endParaRPr lang="en-US" sz="5400" b="1" dirty="0"/>
          </a:p>
        </p:txBody>
      </p:sp>
      <p:sp>
        <p:nvSpPr>
          <p:cNvPr id="11" name="TextBox 10">
            <a:extLst>
              <a:ext uri="{FF2B5EF4-FFF2-40B4-BE49-F238E27FC236}">
                <a16:creationId xmlns:a16="http://schemas.microsoft.com/office/drawing/2014/main" id="{DFBD4848-8D3A-0E48-BABB-768D0259CA97}"/>
              </a:ext>
            </a:extLst>
          </p:cNvPr>
          <p:cNvSpPr txBox="1"/>
          <p:nvPr/>
        </p:nvSpPr>
        <p:spPr>
          <a:xfrm>
            <a:off x="274331" y="4926407"/>
            <a:ext cx="1763486" cy="523220"/>
          </a:xfrm>
          <a:prstGeom prst="rect">
            <a:avLst/>
          </a:prstGeom>
          <a:noFill/>
        </p:spPr>
        <p:txBody>
          <a:bodyPr wrap="square" rtlCol="0">
            <a:spAutoFit/>
          </a:bodyPr>
          <a:lstStyle/>
          <a:p>
            <a:r>
              <a:rPr lang="en-GB" sz="1400" b="1" dirty="0">
                <a:solidFill>
                  <a:srgbClr val="12375A"/>
                </a:solidFill>
                <a:latin typeface="Colby StBlk" pitchFamily="2" charset="77"/>
                <a:ea typeface="Colby StBlk" pitchFamily="2" charset="77"/>
                <a:cs typeface="Rubik" pitchFamily="2" charset="-79"/>
              </a:rPr>
              <a:t>Latin America</a:t>
            </a:r>
          </a:p>
          <a:p>
            <a:endParaRPr lang="en-GB" sz="400" dirty="0">
              <a:solidFill>
                <a:srgbClr val="12375A"/>
              </a:solidFill>
              <a:latin typeface="Rubik" pitchFamily="2" charset="-79"/>
              <a:cs typeface="Rubik" pitchFamily="2" charset="-79"/>
            </a:endParaRPr>
          </a:p>
          <a:p>
            <a:r>
              <a:rPr lang="en-GB" sz="1000" dirty="0">
                <a:solidFill>
                  <a:srgbClr val="12375A"/>
                </a:solidFill>
                <a:latin typeface="Rubik" pitchFamily="2" charset="-79"/>
                <a:cs typeface="Rubik" pitchFamily="2" charset="-79"/>
              </a:rPr>
              <a:t>Colombia</a:t>
            </a:r>
            <a:endParaRPr lang="en-US" sz="1000" dirty="0"/>
          </a:p>
        </p:txBody>
      </p:sp>
      <p:sp>
        <p:nvSpPr>
          <p:cNvPr id="14" name="TextBox 13">
            <a:extLst>
              <a:ext uri="{FF2B5EF4-FFF2-40B4-BE49-F238E27FC236}">
                <a16:creationId xmlns:a16="http://schemas.microsoft.com/office/drawing/2014/main" id="{FFB8478D-B4CC-D947-8035-7859570EC6C8}"/>
              </a:ext>
            </a:extLst>
          </p:cNvPr>
          <p:cNvSpPr txBox="1"/>
          <p:nvPr/>
        </p:nvSpPr>
        <p:spPr>
          <a:xfrm>
            <a:off x="7298605" y="3743539"/>
            <a:ext cx="795228" cy="523220"/>
          </a:xfrm>
          <a:prstGeom prst="rect">
            <a:avLst/>
          </a:prstGeom>
          <a:noFill/>
        </p:spPr>
        <p:txBody>
          <a:bodyPr wrap="square" rtlCol="0">
            <a:spAutoFit/>
          </a:bodyPr>
          <a:lstStyle/>
          <a:p>
            <a:r>
              <a:rPr lang="en-GB" sz="1400" dirty="0">
                <a:solidFill>
                  <a:srgbClr val="12375A"/>
                </a:solidFill>
                <a:latin typeface="Colby StBlk" pitchFamily="2" charset="77"/>
                <a:ea typeface="Colby StBlk" pitchFamily="2" charset="77"/>
                <a:cs typeface="Rubik" pitchFamily="2" charset="-79"/>
              </a:rPr>
              <a:t>Asia</a:t>
            </a:r>
          </a:p>
          <a:p>
            <a:endParaRPr lang="en-GB" sz="400" dirty="0">
              <a:solidFill>
                <a:srgbClr val="12375A"/>
              </a:solidFill>
              <a:latin typeface="Rubik" pitchFamily="2" charset="-79"/>
              <a:cs typeface="Rubik" pitchFamily="2" charset="-79"/>
            </a:endParaRPr>
          </a:p>
          <a:p>
            <a:r>
              <a:rPr lang="en-GB" sz="1000" dirty="0">
                <a:solidFill>
                  <a:srgbClr val="12375A"/>
                </a:solidFill>
                <a:latin typeface="Rubik" pitchFamily="2" charset="-79"/>
                <a:cs typeface="Rubik" pitchFamily="2" charset="-79"/>
              </a:rPr>
              <a:t>Cambodia</a:t>
            </a:r>
            <a:endParaRPr lang="en-US" sz="1000" dirty="0"/>
          </a:p>
        </p:txBody>
      </p:sp>
      <p:sp>
        <p:nvSpPr>
          <p:cNvPr id="8" name="Rectangle 7"/>
          <p:cNvSpPr/>
          <p:nvPr/>
        </p:nvSpPr>
        <p:spPr>
          <a:xfrm>
            <a:off x="304735" y="1393826"/>
            <a:ext cx="8658512" cy="646331"/>
          </a:xfrm>
          <a:prstGeom prst="rect">
            <a:avLst/>
          </a:prstGeom>
        </p:spPr>
        <p:txBody>
          <a:bodyPr wrap="square">
            <a:spAutoFit/>
          </a:bodyPr>
          <a:lstStyle/>
          <a:p>
            <a:r>
              <a:rPr lang="en-GB" b="1" dirty="0">
                <a:solidFill>
                  <a:srgbClr val="12375A"/>
                </a:solidFill>
                <a:latin typeface="Colby StBlk" pitchFamily="2" charset="77"/>
                <a:ea typeface="Colby StBlk" pitchFamily="2" charset="77"/>
              </a:rPr>
              <a:t>Zambia is one of the eight countries across Africa, Asia and Latin America where we support communities living in poverty. </a:t>
            </a:r>
            <a:endParaRPr lang="en-GB" dirty="0"/>
          </a:p>
        </p:txBody>
      </p:sp>
    </p:spTree>
    <p:extLst>
      <p:ext uri="{BB962C8B-B14F-4D97-AF65-F5344CB8AC3E}">
        <p14:creationId xmlns:p14="http://schemas.microsoft.com/office/powerpoint/2010/main" val="1054343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b="4275"/>
          <a:stretch/>
        </p:blipFill>
        <p:spPr>
          <a:xfrm>
            <a:off x="0" y="435399"/>
            <a:ext cx="9144000" cy="6422602"/>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pic>
        <p:nvPicPr>
          <p:cNvPr id="13" name="Picture 12">
            <a:extLst>
              <a:ext uri="{FF2B5EF4-FFF2-40B4-BE49-F238E27FC236}">
                <a16:creationId xmlns:a16="http://schemas.microsoft.com/office/drawing/2014/main" id="{87C7D8E4-80F8-6F4D-95C6-A0CCE9EF42FC}"/>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19308" y="1727033"/>
            <a:ext cx="3242599" cy="3621193"/>
          </a:xfrm>
          <a:prstGeom prst="rect">
            <a:avLst/>
          </a:prstGeom>
        </p:spPr>
      </p:pic>
      <p:sp>
        <p:nvSpPr>
          <p:cNvPr id="14" name="TextBox 13"/>
          <p:cNvSpPr txBox="1"/>
          <p:nvPr/>
        </p:nvSpPr>
        <p:spPr>
          <a:xfrm>
            <a:off x="6759615" y="6396738"/>
            <a:ext cx="2203632" cy="276999"/>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Young Angel, Zambia</a:t>
            </a:r>
          </a:p>
        </p:txBody>
      </p:sp>
      <p:sp>
        <p:nvSpPr>
          <p:cNvPr id="12" name="TextBox 11">
            <a:extLst>
              <a:ext uri="{FF2B5EF4-FFF2-40B4-BE49-F238E27FC236}">
                <a16:creationId xmlns:a16="http://schemas.microsoft.com/office/drawing/2014/main" id="{2BDDFF78-E0C7-4993-AAB3-73AB7D9112C5}"/>
              </a:ext>
            </a:extLst>
          </p:cNvPr>
          <p:cNvSpPr txBox="1"/>
          <p:nvPr/>
        </p:nvSpPr>
        <p:spPr>
          <a:xfrm>
            <a:off x="441416" y="2106468"/>
            <a:ext cx="2998381" cy="2862322"/>
          </a:xfrm>
          <a:prstGeom prst="rect">
            <a:avLst/>
          </a:prstGeom>
          <a:noFill/>
        </p:spPr>
        <p:txBody>
          <a:bodyPr wrap="square" rtlCol="0">
            <a:spAutoFit/>
          </a:bodyPr>
          <a:lstStyle/>
          <a:p>
            <a:pPr algn="ctr"/>
            <a:r>
              <a:rPr lang="en-US" sz="3600" b="1" dirty="0">
                <a:solidFill>
                  <a:srgbClr val="12375A"/>
                </a:solidFill>
                <a:latin typeface="Colby StBlk" pitchFamily="2" charset="77"/>
                <a:ea typeface="Colby StBlk" pitchFamily="2" charset="77"/>
              </a:rPr>
              <a:t>Zambia is a beautiful and vibrant country.</a:t>
            </a:r>
          </a:p>
        </p:txBody>
      </p:sp>
    </p:spTree>
    <p:extLst>
      <p:ext uri="{BB962C8B-B14F-4D97-AF65-F5344CB8AC3E}">
        <p14:creationId xmlns:p14="http://schemas.microsoft.com/office/powerpoint/2010/main" val="21134545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43" y="1248534"/>
            <a:ext cx="9144000" cy="5609466"/>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5" name="TextBox 4"/>
          <p:cNvSpPr txBox="1"/>
          <p:nvPr/>
        </p:nvSpPr>
        <p:spPr>
          <a:xfrm>
            <a:off x="228601" y="6079975"/>
            <a:ext cx="1929807" cy="461665"/>
          </a:xfrm>
          <a:prstGeom prst="rect">
            <a:avLst/>
          </a:prstGeom>
          <a:noFill/>
        </p:spPr>
        <p:txBody>
          <a:bodyPr wrap="square" rtlCol="0">
            <a:spAutoFit/>
          </a:bodyPr>
          <a:lstStyle/>
          <a:p>
            <a:r>
              <a:rPr lang="en-GB" sz="1200" dirty="0" err="1">
                <a:solidFill>
                  <a:schemeClr val="bg1"/>
                </a:solidFill>
                <a:latin typeface="Rubik" pitchFamily="2" charset="-79"/>
                <a:cs typeface="Rubik" pitchFamily="2" charset="-79"/>
              </a:rPr>
              <a:t>Euronica</a:t>
            </a:r>
            <a:r>
              <a:rPr lang="en-GB" sz="1200" dirty="0">
                <a:solidFill>
                  <a:schemeClr val="bg1"/>
                </a:solidFill>
                <a:latin typeface="Rubik" pitchFamily="2" charset="-79"/>
                <a:cs typeface="Rubik" pitchFamily="2" charset="-79"/>
              </a:rPr>
              <a:t> in her maize field, Zambia</a:t>
            </a:r>
          </a:p>
        </p:txBody>
      </p:sp>
    </p:spTree>
    <p:extLst>
      <p:ext uri="{BB962C8B-B14F-4D97-AF65-F5344CB8AC3E}">
        <p14:creationId xmlns:p14="http://schemas.microsoft.com/office/powerpoint/2010/main" val="2005803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5" name="TextBox 4"/>
          <p:cNvSpPr txBox="1"/>
          <p:nvPr/>
        </p:nvSpPr>
        <p:spPr>
          <a:xfrm>
            <a:off x="318977" y="6071191"/>
            <a:ext cx="2562446" cy="276999"/>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Patrick, Caritas </a:t>
            </a:r>
            <a:r>
              <a:rPr lang="en-GB" sz="1200" dirty="0" err="1">
                <a:solidFill>
                  <a:schemeClr val="bg1"/>
                </a:solidFill>
                <a:latin typeface="Rubik" pitchFamily="2" charset="-79"/>
                <a:cs typeface="Rubik" pitchFamily="2" charset="-79"/>
              </a:rPr>
              <a:t>Kabwe</a:t>
            </a:r>
            <a:r>
              <a:rPr lang="en-GB" sz="1200" dirty="0">
                <a:solidFill>
                  <a:schemeClr val="bg1"/>
                </a:solidFill>
                <a:latin typeface="Rubik" pitchFamily="2" charset="-79"/>
                <a:cs typeface="Rubik" pitchFamily="2" charset="-79"/>
              </a:rPr>
              <a:t>, Zambia</a:t>
            </a:r>
          </a:p>
        </p:txBody>
      </p:sp>
    </p:spTree>
    <p:extLst>
      <p:ext uri="{BB962C8B-B14F-4D97-AF65-F5344CB8AC3E}">
        <p14:creationId xmlns:p14="http://schemas.microsoft.com/office/powerpoint/2010/main" val="1454252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43" y="54687"/>
            <a:ext cx="9142857" cy="6803313"/>
          </a:xfrm>
          <a:prstGeom prst="rect">
            <a:avLst/>
          </a:prstGeom>
        </p:spPr>
      </p:pic>
      <p:pic>
        <p:nvPicPr>
          <p:cNvPr id="3" name="Picture 2" descr="Shape&#10;&#10;Description automatically generated">
            <a:extLst>
              <a:ext uri="{FF2B5EF4-FFF2-40B4-BE49-F238E27FC236}">
                <a16:creationId xmlns:a16="http://schemas.microsoft.com/office/drawing/2014/main" id="{2871B93A-C85A-1942-AFC6-CC9C4CEE26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0"/>
            <a:ext cx="9144000" cy="1347216"/>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 name="Picture 6">
            <a:extLst>
              <a:ext uri="{FF2B5EF4-FFF2-40B4-BE49-F238E27FC236}">
                <a16:creationId xmlns:a16="http://schemas.microsoft.com/office/drawing/2014/main" id="{DF5FC458-6504-D848-AB98-A219E9FA2E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298605" y="461262"/>
            <a:ext cx="1522331" cy="551111"/>
          </a:xfrm>
          <a:prstGeom prst="rect">
            <a:avLst/>
          </a:prstGeom>
        </p:spPr>
      </p:pic>
      <p:sp>
        <p:nvSpPr>
          <p:cNvPr id="4" name="TextBox 3">
            <a:extLst>
              <a:ext uri="{FF2B5EF4-FFF2-40B4-BE49-F238E27FC236}">
                <a16:creationId xmlns:a16="http://schemas.microsoft.com/office/drawing/2014/main" id="{A943A2E8-02E8-A046-81E2-E279D6501BDF}"/>
              </a:ext>
            </a:extLst>
          </p:cNvPr>
          <p:cNvSpPr txBox="1"/>
          <p:nvPr/>
        </p:nvSpPr>
        <p:spPr>
          <a:xfrm>
            <a:off x="228602" y="609601"/>
            <a:ext cx="4299857" cy="507831"/>
          </a:xfrm>
          <a:prstGeom prst="rect">
            <a:avLst/>
          </a:prstGeom>
          <a:noFill/>
        </p:spPr>
        <p:txBody>
          <a:bodyPr wrap="square" rtlCol="0">
            <a:spAutoFit/>
          </a:bodyPr>
          <a:lstStyle/>
          <a:p>
            <a:r>
              <a:rPr lang="en-GB" sz="2700" b="1" dirty="0">
                <a:solidFill>
                  <a:srgbClr val="12375A"/>
                </a:solidFill>
                <a:latin typeface="Colby StBlk" pitchFamily="2" charset="77"/>
                <a:ea typeface="Colby StBlk" pitchFamily="2" charset="77"/>
              </a:rPr>
              <a:t>WEE BOX 2023</a:t>
            </a:r>
          </a:p>
        </p:txBody>
      </p:sp>
      <p:sp>
        <p:nvSpPr>
          <p:cNvPr id="5" name="TextBox 4"/>
          <p:cNvSpPr txBox="1"/>
          <p:nvPr/>
        </p:nvSpPr>
        <p:spPr>
          <a:xfrm>
            <a:off x="228602" y="6113721"/>
            <a:ext cx="2514598" cy="461665"/>
          </a:xfrm>
          <a:prstGeom prst="rect">
            <a:avLst/>
          </a:prstGeom>
          <a:noFill/>
        </p:spPr>
        <p:txBody>
          <a:bodyPr wrap="square" rtlCol="0">
            <a:spAutoFit/>
          </a:bodyPr>
          <a:lstStyle/>
          <a:p>
            <a:r>
              <a:rPr lang="en-GB" sz="1200" dirty="0">
                <a:solidFill>
                  <a:schemeClr val="bg1"/>
                </a:solidFill>
                <a:latin typeface="Rubik" pitchFamily="2" charset="-79"/>
                <a:cs typeface="Rubik" pitchFamily="2" charset="-79"/>
              </a:rPr>
              <a:t>Neighbours and friends, Gertrude and </a:t>
            </a:r>
            <a:r>
              <a:rPr lang="en-GB" sz="1200" dirty="0" err="1">
                <a:solidFill>
                  <a:schemeClr val="bg1"/>
                </a:solidFill>
                <a:latin typeface="Rubik" pitchFamily="2" charset="-79"/>
                <a:cs typeface="Rubik" pitchFamily="2" charset="-79"/>
              </a:rPr>
              <a:t>Mwenya</a:t>
            </a:r>
            <a:r>
              <a:rPr lang="en-GB" sz="1200" dirty="0">
                <a:solidFill>
                  <a:schemeClr val="bg1"/>
                </a:solidFill>
                <a:latin typeface="Rubik" pitchFamily="2" charset="-79"/>
                <a:cs typeface="Rubik" pitchFamily="2" charset="-79"/>
              </a:rPr>
              <a:t>, Zambia</a:t>
            </a:r>
          </a:p>
        </p:txBody>
      </p:sp>
      <p:pic>
        <p:nvPicPr>
          <p:cNvPr id="8" name="Picture 7">
            <a:extLst>
              <a:ext uri="{FF2B5EF4-FFF2-40B4-BE49-F238E27FC236}">
                <a16:creationId xmlns:a16="http://schemas.microsoft.com/office/drawing/2014/main" id="{87C7D8E4-80F8-6F4D-95C6-A0CCE9EF42FC}"/>
              </a:ext>
            </a:extLst>
          </p:cNvPr>
          <p:cNvPicPr>
            <a:picLocks noChangeAspect="1"/>
          </p:cNvPicPr>
          <p:nvPr/>
        </p:nvPicPr>
        <p:blipFill>
          <a:blip r:embed="rId6">
            <a:extLst>
              <a:ext uri="{28A0092B-C50C-407E-A947-70E740481C1C}">
                <a14:useLocalDpi xmlns:a14="http://schemas.microsoft.com/office/drawing/2010/main"/>
              </a:ext>
            </a:extLst>
          </a:blip>
          <a:srcRect/>
          <a:stretch/>
        </p:blipFill>
        <p:spPr>
          <a:xfrm>
            <a:off x="228602" y="1551479"/>
            <a:ext cx="3003696" cy="3859239"/>
          </a:xfrm>
          <a:prstGeom prst="rect">
            <a:avLst/>
          </a:prstGeom>
        </p:spPr>
      </p:pic>
      <p:sp>
        <p:nvSpPr>
          <p:cNvPr id="9" name="TextBox 8">
            <a:extLst>
              <a:ext uri="{FF2B5EF4-FFF2-40B4-BE49-F238E27FC236}">
                <a16:creationId xmlns:a16="http://schemas.microsoft.com/office/drawing/2014/main" id="{2BDDFF78-E0C7-4993-AAB3-73AB7D9112C5}"/>
              </a:ext>
            </a:extLst>
          </p:cNvPr>
          <p:cNvSpPr txBox="1"/>
          <p:nvPr/>
        </p:nvSpPr>
        <p:spPr>
          <a:xfrm>
            <a:off x="366700" y="1717399"/>
            <a:ext cx="2727500" cy="3693319"/>
          </a:xfrm>
          <a:prstGeom prst="rect">
            <a:avLst/>
          </a:prstGeom>
          <a:noFill/>
        </p:spPr>
        <p:txBody>
          <a:bodyPr wrap="square" rtlCol="0">
            <a:spAutoFit/>
          </a:bodyPr>
          <a:lstStyle/>
          <a:p>
            <a:pPr algn="ctr"/>
            <a:r>
              <a:rPr lang="en-US" sz="3600" b="1" dirty="0">
                <a:solidFill>
                  <a:schemeClr val="bg1"/>
                </a:solidFill>
                <a:latin typeface="Colby StBlk" pitchFamily="2" charset="77"/>
                <a:ea typeface="Colby StBlk" pitchFamily="2" charset="77"/>
              </a:rPr>
              <a:t>This Lent, reach out in love and act against hunger</a:t>
            </a:r>
          </a:p>
          <a:p>
            <a:endParaRPr lang="en-GB" dirty="0">
              <a:solidFill>
                <a:srgbClr val="12375A"/>
              </a:solidFill>
            </a:endParaRPr>
          </a:p>
        </p:txBody>
      </p:sp>
    </p:spTree>
    <p:extLst>
      <p:ext uri="{BB962C8B-B14F-4D97-AF65-F5344CB8AC3E}">
        <p14:creationId xmlns:p14="http://schemas.microsoft.com/office/powerpoint/2010/main" val="153553405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eve xmlns="3aeeed41-e4f7-4dc0-b6a5-f015b25a8391">
      <UserInfo>
        <DisplayName/>
        <AccountId xsi:nil="true"/>
        <AccountType/>
      </UserInfo>
    </Steve>
    <lcf76f155ced4ddcb4097134ff3c332f xmlns="3aeeed41-e4f7-4dc0-b6a5-f015b25a8391">
      <Terms xmlns="http://schemas.microsoft.com/office/infopath/2007/PartnerControls"/>
    </lcf76f155ced4ddcb4097134ff3c332f>
    <TaxCatchAll xmlns="4fdb592e-eed0-45ab-8ab1-beea036d36b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19" ma:contentTypeDescription="Create a new document." ma:contentTypeScope="" ma:versionID="dde4c88c5ddff5e43bf02c7ff41582c6">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b1121fd6553adc006343617fe6affd1b"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Stev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Steve" ma:index="24" nillable="true" ma:displayName="Steve" ma:format="Dropdown" ma:list="UserInfo" ma:SharePointGroup="0" ma:internalName="Stev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b384a3d3-b28d-4e47-a5e7-7bb8ea089f40}" ma:internalName="TaxCatchAll" ma:showField="CatchAllData" ma:web="4fdb592e-eed0-45ab-8ab1-beea036d36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C857A12-42B5-4146-8246-B337B3C86FB2}">
  <ds:schemaRefs>
    <ds:schemaRef ds:uri="http://schemas.microsoft.com/office/2006/metadata/properties"/>
    <ds:schemaRef ds:uri="3aeeed41-e4f7-4dc0-b6a5-f015b25a8391"/>
    <ds:schemaRef ds:uri="http://schemas.microsoft.com/office/infopath/2007/PartnerControls"/>
    <ds:schemaRef ds:uri="http://purl.org/dc/terms/"/>
    <ds:schemaRef ds:uri="http://www.w3.org/XML/1998/namespace"/>
    <ds:schemaRef ds:uri="http://schemas.openxmlformats.org/package/2006/metadata/core-properties"/>
    <ds:schemaRef ds:uri="http://schemas.microsoft.com/office/2006/documentManagement/types"/>
    <ds:schemaRef ds:uri="4fdb592e-eed0-45ab-8ab1-beea036d36b1"/>
    <ds:schemaRef ds:uri="http://purl.org/dc/dcmitype/"/>
    <ds:schemaRef ds:uri="http://purl.org/dc/elements/1.1/"/>
  </ds:schemaRefs>
</ds:datastoreItem>
</file>

<file path=customXml/itemProps2.xml><?xml version="1.0" encoding="utf-8"?>
<ds:datastoreItem xmlns:ds="http://schemas.openxmlformats.org/officeDocument/2006/customXml" ds:itemID="{43129853-C9F5-48F9-AE27-D4B830AAFFA5}">
  <ds:schemaRefs>
    <ds:schemaRef ds:uri="http://schemas.microsoft.com/sharepoint/v3/contenttype/forms"/>
  </ds:schemaRefs>
</ds:datastoreItem>
</file>

<file path=customXml/itemProps3.xml><?xml version="1.0" encoding="utf-8"?>
<ds:datastoreItem xmlns:ds="http://schemas.openxmlformats.org/officeDocument/2006/customXml" ds:itemID="{3F0D4E68-A7A8-42C3-A2A0-2C1062A26B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1151</TotalTime>
  <Words>1753</Words>
  <Application>Microsoft Macintosh PowerPoint</Application>
  <PresentationFormat>On-screen Show (4:3)</PresentationFormat>
  <Paragraphs>199</Paragraphs>
  <Slides>22</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Colby StBlk</vt:lpstr>
      <vt:lpstr>Rubik</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James Cave</cp:lastModifiedBy>
  <cp:revision>96</cp:revision>
  <dcterms:created xsi:type="dcterms:W3CDTF">2021-07-26T14:29:33Z</dcterms:created>
  <dcterms:modified xsi:type="dcterms:W3CDTF">2023-01-06T16:42:44Z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0x010100F9CDBB180FF70E4F9AAF3F4A24B4682B</vt:lpwstr>
  </property>
  <property fmtid="{D5CDD505-2E9C-101B-9397-08002B2CF9AE}" pid="3" name="MediaServiceImageTags">
    <vt:lpwstr/>
  </property>
</Properties>
</file>