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32"/>
  </p:notesMasterIdLst>
  <p:handoutMasterIdLst>
    <p:handoutMasterId r:id="rId33"/>
  </p:handoutMasterIdLst>
  <p:sldIdLst>
    <p:sldId id="341" r:id="rId5"/>
    <p:sldId id="316" r:id="rId6"/>
    <p:sldId id="340" r:id="rId7"/>
    <p:sldId id="342" r:id="rId8"/>
    <p:sldId id="317" r:id="rId9"/>
    <p:sldId id="345" r:id="rId10"/>
    <p:sldId id="285" r:id="rId11"/>
    <p:sldId id="346" r:id="rId12"/>
    <p:sldId id="322" r:id="rId13"/>
    <p:sldId id="347" r:id="rId14"/>
    <p:sldId id="281" r:id="rId15"/>
    <p:sldId id="348" r:id="rId16"/>
    <p:sldId id="287" r:id="rId17"/>
    <p:sldId id="349" r:id="rId18"/>
    <p:sldId id="318" r:id="rId19"/>
    <p:sldId id="350" r:id="rId20"/>
    <p:sldId id="331" r:id="rId21"/>
    <p:sldId id="351" r:id="rId22"/>
    <p:sldId id="332" r:id="rId23"/>
    <p:sldId id="352" r:id="rId24"/>
    <p:sldId id="319" r:id="rId25"/>
    <p:sldId id="320" r:id="rId26"/>
    <p:sldId id="313" r:id="rId27"/>
    <p:sldId id="353" r:id="rId28"/>
    <p:sldId id="333" r:id="rId29"/>
    <p:sldId id="354" r:id="rId30"/>
    <p:sldId id="344" r:id="rId31"/>
  </p:sldIdLst>
  <p:sldSz cx="9144000" cy="6858000" type="screen4x3"/>
  <p:notesSz cx="6797675" cy="9926638"/>
  <p:embeddedFontLst>
    <p:embeddedFont>
      <p:font typeface="Calibri" panose="020F0502020204030204" pitchFamily="34" charset="0"/>
      <p:regular r:id="rId34"/>
      <p:bold r:id="rId35"/>
      <p:italic r:id="rId36"/>
      <p:boldItalic r:id="rId37"/>
    </p:embeddedFont>
    <p:embeddedFont>
      <p:font typeface="Calibri Light" panose="020F0302020204030204" pitchFamily="34" charset="0"/>
      <p:regular r:id="rId38"/>
      <p:italic r:id="rId39"/>
    </p:embeddedFont>
    <p:embeddedFont>
      <p:font typeface="Colby StBld" panose="00000800000000000000" pitchFamily="50" charset="0"/>
      <p:bold r:id="rId40"/>
    </p:embeddedFont>
    <p:embeddedFont>
      <p:font typeface="Rubik Bold" panose="00000800000000000000" pitchFamily="2" charset="-79"/>
      <p:bold r:id="rId41"/>
      <p:boldItalic r:id="rId42"/>
    </p:embeddedFont>
  </p:embeddedFontLst>
  <p:defaultTextStyle>
    <a:defPPr>
      <a:defRPr lang="en-GB"/>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D00"/>
    <a:srgbClr val="FF671F"/>
    <a:srgbClr val="B3CE4D"/>
    <a:srgbClr val="08406E"/>
    <a:srgbClr val="E63C30"/>
    <a:srgbClr val="6983A5"/>
    <a:srgbClr val="7373B5"/>
    <a:srgbClr val="00B2D3"/>
    <a:srgbClr val="F69F14"/>
    <a:srgbClr val="E8E8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9" autoAdjust="0"/>
    <p:restoredTop sz="82565" autoAdjust="0"/>
  </p:normalViewPr>
  <p:slideViewPr>
    <p:cSldViewPr snapToGrid="0">
      <p:cViewPr>
        <p:scale>
          <a:sx n="66" d="100"/>
          <a:sy n="66" d="100"/>
        </p:scale>
        <p:origin x="1958"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font" Target="fonts/font9.fntdata"/><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Cave" userId="4087b8b8-337e-4db3-87c5-56598d9a69c0" providerId="ADAL" clId="{14FE02D5-D5FC-4329-B06D-966EBAC0A390}"/>
    <pc:docChg chg="undo modSld">
      <pc:chgData name="James Cave" userId="4087b8b8-337e-4db3-87c5-56598d9a69c0" providerId="ADAL" clId="{14FE02D5-D5FC-4329-B06D-966EBAC0A390}" dt="2021-08-18T11:56:32.098" v="58" actId="1076"/>
      <pc:docMkLst>
        <pc:docMk/>
      </pc:docMkLst>
      <pc:sldChg chg="modSp">
        <pc:chgData name="James Cave" userId="4087b8b8-337e-4db3-87c5-56598d9a69c0" providerId="ADAL" clId="{14FE02D5-D5FC-4329-B06D-966EBAC0A390}" dt="2021-08-18T08:14:10.926" v="0" actId="20577"/>
        <pc:sldMkLst>
          <pc:docMk/>
          <pc:sldMk cId="1649750046" sldId="341"/>
        </pc:sldMkLst>
        <pc:spChg chg="mod">
          <ac:chgData name="James Cave" userId="4087b8b8-337e-4db3-87c5-56598d9a69c0" providerId="ADAL" clId="{14FE02D5-D5FC-4329-B06D-966EBAC0A390}" dt="2021-08-18T08:14:10.926" v="0" actId="20577"/>
          <ac:spMkLst>
            <pc:docMk/>
            <pc:sldMk cId="1649750046" sldId="341"/>
            <ac:spMk id="3" creationId="{00000000-0000-0000-0000-000000000000}"/>
          </ac:spMkLst>
        </pc:spChg>
      </pc:sldChg>
      <pc:sldChg chg="modSp">
        <pc:chgData name="James Cave" userId="4087b8b8-337e-4db3-87c5-56598d9a69c0" providerId="ADAL" clId="{14FE02D5-D5FC-4329-B06D-966EBAC0A390}" dt="2021-08-18T08:15:23.525" v="13" actId="1035"/>
        <pc:sldMkLst>
          <pc:docMk/>
          <pc:sldMk cId="3083066835" sldId="344"/>
        </pc:sldMkLst>
        <pc:spChg chg="mod">
          <ac:chgData name="James Cave" userId="4087b8b8-337e-4db3-87c5-56598d9a69c0" providerId="ADAL" clId="{14FE02D5-D5FC-4329-B06D-966EBAC0A390}" dt="2021-08-18T08:15:23.525" v="13" actId="1035"/>
          <ac:spMkLst>
            <pc:docMk/>
            <pc:sldMk cId="3083066835" sldId="344"/>
            <ac:spMk id="33" creationId="{FD50F673-5ACB-480F-9DD6-8A0F4DA07214}"/>
          </ac:spMkLst>
        </pc:spChg>
      </pc:sldChg>
      <pc:sldChg chg="addSp modSp">
        <pc:chgData name="James Cave" userId="4087b8b8-337e-4db3-87c5-56598d9a69c0" providerId="ADAL" clId="{14FE02D5-D5FC-4329-B06D-966EBAC0A390}" dt="2021-08-18T11:56:32.098" v="58" actId="1076"/>
        <pc:sldMkLst>
          <pc:docMk/>
          <pc:sldMk cId="1716643931" sldId="347"/>
        </pc:sldMkLst>
        <pc:spChg chg="mod">
          <ac:chgData name="James Cave" userId="4087b8b8-337e-4db3-87c5-56598d9a69c0" providerId="ADAL" clId="{14FE02D5-D5FC-4329-B06D-966EBAC0A390}" dt="2021-08-18T11:55:17.055" v="55" actId="1036"/>
          <ac:spMkLst>
            <pc:docMk/>
            <pc:sldMk cId="1716643931" sldId="347"/>
            <ac:spMk id="3" creationId="{00000000-0000-0000-0000-000000000000}"/>
          </ac:spMkLst>
        </pc:spChg>
        <pc:spChg chg="mod">
          <ac:chgData name="James Cave" userId="4087b8b8-337e-4db3-87c5-56598d9a69c0" providerId="ADAL" clId="{14FE02D5-D5FC-4329-B06D-966EBAC0A390}" dt="2021-08-18T11:55:17.055" v="55" actId="1036"/>
          <ac:spMkLst>
            <pc:docMk/>
            <pc:sldMk cId="1716643931" sldId="347"/>
            <ac:spMk id="7" creationId="{00000000-0000-0000-0000-000000000000}"/>
          </ac:spMkLst>
        </pc:spChg>
        <pc:spChg chg="mod">
          <ac:chgData name="James Cave" userId="4087b8b8-337e-4db3-87c5-56598d9a69c0" providerId="ADAL" clId="{14FE02D5-D5FC-4329-B06D-966EBAC0A390}" dt="2021-08-18T11:55:17.055" v="55" actId="1036"/>
          <ac:spMkLst>
            <pc:docMk/>
            <pc:sldMk cId="1716643931" sldId="347"/>
            <ac:spMk id="9" creationId="{00000000-0000-0000-0000-000000000000}"/>
          </ac:spMkLst>
        </pc:spChg>
        <pc:spChg chg="add">
          <ac:chgData name="James Cave" userId="4087b8b8-337e-4db3-87c5-56598d9a69c0" providerId="ADAL" clId="{14FE02D5-D5FC-4329-B06D-966EBAC0A390}" dt="2021-08-18T11:54:38.336" v="14"/>
          <ac:spMkLst>
            <pc:docMk/>
            <pc:sldMk cId="1716643931" sldId="347"/>
            <ac:spMk id="12" creationId="{7A26BCE4-9677-435B-911C-D58060717E4A}"/>
          </ac:spMkLst>
        </pc:spChg>
        <pc:spChg chg="add">
          <ac:chgData name="James Cave" userId="4087b8b8-337e-4db3-87c5-56598d9a69c0" providerId="ADAL" clId="{14FE02D5-D5FC-4329-B06D-966EBAC0A390}" dt="2021-08-18T11:54:38.336" v="14"/>
          <ac:spMkLst>
            <pc:docMk/>
            <pc:sldMk cId="1716643931" sldId="347"/>
            <ac:spMk id="13" creationId="{569D4B4C-4C18-4457-BF67-488E1A851F13}"/>
          </ac:spMkLst>
        </pc:spChg>
        <pc:picChg chg="mod">
          <ac:chgData name="James Cave" userId="4087b8b8-337e-4db3-87c5-56598d9a69c0" providerId="ADAL" clId="{14FE02D5-D5FC-4329-B06D-966EBAC0A390}" dt="2021-08-18T11:56:32.098" v="58" actId="1076"/>
          <ac:picMkLst>
            <pc:docMk/>
            <pc:sldMk cId="1716643931" sldId="347"/>
            <ac:picMk id="5" creationId="{00000000-0000-0000-0000-000000000000}"/>
          </ac:picMkLst>
        </pc:picChg>
        <pc:picChg chg="mod">
          <ac:chgData name="James Cave" userId="4087b8b8-337e-4db3-87c5-56598d9a69c0" providerId="ADAL" clId="{14FE02D5-D5FC-4329-B06D-966EBAC0A390}" dt="2021-08-18T11:55:19.275" v="56" actId="14100"/>
          <ac:picMkLst>
            <pc:docMk/>
            <pc:sldMk cId="1716643931" sldId="347"/>
            <ac:picMk id="8" creationId="{00000000-0000-0000-0000-000000000000}"/>
          </ac:picMkLst>
        </pc:picChg>
        <pc:picChg chg="add">
          <ac:chgData name="James Cave" userId="4087b8b8-337e-4db3-87c5-56598d9a69c0" providerId="ADAL" clId="{14FE02D5-D5FC-4329-B06D-966EBAC0A390}" dt="2021-08-18T11:54:38.336" v="14"/>
          <ac:picMkLst>
            <pc:docMk/>
            <pc:sldMk cId="1716643931" sldId="347"/>
            <ac:picMk id="10" creationId="{79EA1FC8-9406-4F6A-A337-BE52DE0522CD}"/>
          </ac:picMkLst>
        </pc:picChg>
        <pc:picChg chg="add">
          <ac:chgData name="James Cave" userId="4087b8b8-337e-4db3-87c5-56598d9a69c0" providerId="ADAL" clId="{14FE02D5-D5FC-4329-B06D-966EBAC0A390}" dt="2021-08-18T11:54:38.336" v="14"/>
          <ac:picMkLst>
            <pc:docMk/>
            <pc:sldMk cId="1716643931" sldId="347"/>
            <ac:picMk id="11" creationId="{6515F814-DBED-4636-ABC2-2E960A5A8CC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atin typeface="Arial" panose="020B0604020202020204" pitchFamily="34" charset="0"/>
                <a:cs typeface="Arial" panose="020B0604020202020204" pitchFamily="34" charset="0"/>
              </a:defRPr>
            </a:lvl1pPr>
          </a:lstStyle>
          <a:p>
            <a:pPr>
              <a:defRPr/>
            </a:pPr>
            <a:endParaRPr lang="en-GB"/>
          </a:p>
        </p:txBody>
      </p:sp>
      <p:sp>
        <p:nvSpPr>
          <p:cNvPr id="3" name="Date Placeholder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atin typeface="Arial" panose="020B0604020202020204" pitchFamily="34" charset="0"/>
                <a:cs typeface="Arial" panose="020B0604020202020204" pitchFamily="34" charset="0"/>
              </a:defRPr>
            </a:lvl1pPr>
          </a:lstStyle>
          <a:p>
            <a:pPr>
              <a:defRPr/>
            </a:pPr>
            <a:fld id="{45BC9B5E-8701-4AA0-ABEA-6827664B6B59}" type="datetimeFigureOut">
              <a:rPr lang="en-GB"/>
              <a:pPr>
                <a:defRPr/>
              </a:pPr>
              <a:t>18/08/2021</a:t>
            </a:fld>
            <a:endParaRPr lang="en-GB"/>
          </a:p>
        </p:txBody>
      </p:sp>
      <p:sp>
        <p:nvSpPr>
          <p:cNvPr id="4" name="Footer Placeholder 3"/>
          <p:cNvSpPr>
            <a:spLocks noGrp="1"/>
          </p:cNvSpPr>
          <p:nvPr>
            <p:ph type="ftr" sz="quarter" idx="2"/>
          </p:nvPr>
        </p:nvSpPr>
        <p:spPr>
          <a:xfrm>
            <a:off x="0" y="9428163"/>
            <a:ext cx="2946400" cy="498475"/>
          </a:xfrm>
          <a:prstGeom prst="rect">
            <a:avLst/>
          </a:prstGeom>
        </p:spPr>
        <p:txBody>
          <a:bodyPr vert="horz" lIns="91440" tIns="45720" rIns="91440" bIns="45720" rtlCol="0" anchor="b"/>
          <a:lstStyle>
            <a:lvl1pPr algn="l">
              <a:defRPr sz="1200">
                <a:latin typeface="Arial" panose="020B0604020202020204" pitchFamily="34" charset="0"/>
                <a:cs typeface="Arial" panose="020B0604020202020204" pitchFamily="34" charset="0"/>
              </a:defRPr>
            </a:lvl1pPr>
          </a:lstStyle>
          <a:p>
            <a:pPr>
              <a:defRPr/>
            </a:pPr>
            <a:endParaRPr lang="en-GB"/>
          </a:p>
        </p:txBody>
      </p:sp>
      <p:sp>
        <p:nvSpPr>
          <p:cNvPr id="5" name="Slide Number Placeholder 4"/>
          <p:cNvSpPr>
            <a:spLocks noGrp="1"/>
          </p:cNvSpPr>
          <p:nvPr>
            <p:ph type="sldNum" sz="quarter" idx="3"/>
          </p:nvPr>
        </p:nvSpPr>
        <p:spPr>
          <a:xfrm>
            <a:off x="3849688" y="9428163"/>
            <a:ext cx="2946400" cy="49847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F3D77B8E-0DF4-453C-8C03-7F10D9936EB4}" type="slidenum">
              <a:rPr lang="en-GB" altLang="en-US"/>
              <a:pPr>
                <a:defRPr/>
              </a:pPr>
              <a:t>‹#›</a:t>
            </a:fld>
            <a:endParaRPr lang="en-GB" altLang="en-US"/>
          </a:p>
        </p:txBody>
      </p:sp>
    </p:spTree>
    <p:extLst>
      <p:ext uri="{BB962C8B-B14F-4D97-AF65-F5344CB8AC3E}">
        <p14:creationId xmlns:p14="http://schemas.microsoft.com/office/powerpoint/2010/main" val="3835769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GB"/>
          </a:p>
        </p:txBody>
      </p:sp>
      <p:sp>
        <p:nvSpPr>
          <p:cNvPr id="3075" name="Rectangle 3"/>
          <p:cNvSpPr>
            <a:spLocks noGrp="1" noChangeArrowheads="1"/>
          </p:cNvSpPr>
          <p:nvPr>
            <p:ph type="dt" idx="1"/>
          </p:nvPr>
        </p:nvSpPr>
        <p:spPr bwMode="auto">
          <a:xfrm>
            <a:off x="3849688" y="0"/>
            <a:ext cx="2946400"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GB"/>
          </a:p>
        </p:txBody>
      </p:sp>
      <p:sp>
        <p:nvSpPr>
          <p:cNvPr id="2560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79450" y="4714875"/>
            <a:ext cx="5438775" cy="44672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078" name="Rectangle 6"/>
          <p:cNvSpPr>
            <a:spLocks noGrp="1" noChangeArrowheads="1"/>
          </p:cNvSpPr>
          <p:nvPr>
            <p:ph type="ftr" sz="quarter" idx="4"/>
          </p:nvPr>
        </p:nvSpPr>
        <p:spPr bwMode="auto">
          <a:xfrm>
            <a:off x="0" y="9428163"/>
            <a:ext cx="2946400" cy="496887"/>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GB"/>
          </a:p>
        </p:txBody>
      </p:sp>
      <p:sp>
        <p:nvSpPr>
          <p:cNvPr id="3079" name="Rectangle 7"/>
          <p:cNvSpPr>
            <a:spLocks noGrp="1" noChangeArrowheads="1"/>
          </p:cNvSpPr>
          <p:nvPr>
            <p:ph type="sldNum" sz="quarter" idx="5"/>
          </p:nvPr>
        </p:nvSpPr>
        <p:spPr bwMode="auto">
          <a:xfrm>
            <a:off x="3849688" y="9428163"/>
            <a:ext cx="2946400" cy="496887"/>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7DA73F6-06B8-40D7-A614-45CDBF63423E}" type="slidenum">
              <a:rPr lang="en-GB" altLang="en-US"/>
              <a:pPr>
                <a:defRPr/>
              </a:pPr>
              <a:t>‹#›</a:t>
            </a:fld>
            <a:endParaRPr lang="en-GB" altLang="en-US"/>
          </a:p>
        </p:txBody>
      </p:sp>
    </p:spTree>
    <p:extLst>
      <p:ext uri="{BB962C8B-B14F-4D97-AF65-F5344CB8AC3E}">
        <p14:creationId xmlns:p14="http://schemas.microsoft.com/office/powerpoint/2010/main" val="4278711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Lets get started…</a:t>
            </a:r>
          </a:p>
        </p:txBody>
      </p:sp>
      <p:sp>
        <p:nvSpPr>
          <p:cNvPr id="4" name="Slide Number Placeholder 3"/>
          <p:cNvSpPr>
            <a:spLocks noGrp="1"/>
          </p:cNvSpPr>
          <p:nvPr>
            <p:ph type="sldNum" sz="quarter" idx="10"/>
          </p:nvPr>
        </p:nvSpPr>
        <p:spPr/>
        <p:txBody>
          <a:bodyPr/>
          <a:lstStyle/>
          <a:p>
            <a:pPr>
              <a:defRPr/>
            </a:pPr>
            <a:fld id="{57DA73F6-06B8-40D7-A614-45CDBF63423E}" type="slidenum">
              <a:rPr lang="en-GB" altLang="en-US" smtClean="0"/>
              <a:pPr>
                <a:defRPr/>
              </a:pPr>
              <a:t>2</a:t>
            </a:fld>
            <a:endParaRPr lang="en-GB" altLang="en-US"/>
          </a:p>
        </p:txBody>
      </p:sp>
    </p:spTree>
    <p:extLst>
      <p:ext uri="{BB962C8B-B14F-4D97-AF65-F5344CB8AC3E}">
        <p14:creationId xmlns:p14="http://schemas.microsoft.com/office/powerpoint/2010/main" val="1584867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57DA73F6-06B8-40D7-A614-45CDBF63423E}" type="slidenum">
              <a:rPr lang="en-GB" altLang="en-US" smtClean="0"/>
              <a:pPr>
                <a:defRPr/>
              </a:pPr>
              <a:t>3</a:t>
            </a:fld>
            <a:endParaRPr lang="en-GB" altLang="en-US"/>
          </a:p>
        </p:txBody>
      </p:sp>
    </p:spTree>
    <p:extLst>
      <p:ext uri="{BB962C8B-B14F-4D97-AF65-F5344CB8AC3E}">
        <p14:creationId xmlns:p14="http://schemas.microsoft.com/office/powerpoint/2010/main" val="3364244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57DA73F6-06B8-40D7-A614-45CDBF63423E}" type="slidenum">
              <a:rPr lang="en-GB" altLang="en-US" smtClean="0"/>
              <a:pPr>
                <a:defRPr/>
              </a:pPr>
              <a:t>5</a:t>
            </a:fld>
            <a:endParaRPr lang="en-GB" altLang="en-US"/>
          </a:p>
        </p:txBody>
      </p:sp>
    </p:spTree>
    <p:extLst>
      <p:ext uri="{BB962C8B-B14F-4D97-AF65-F5344CB8AC3E}">
        <p14:creationId xmlns:p14="http://schemas.microsoft.com/office/powerpoint/2010/main" val="2460826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
        <p:nvSpPr>
          <p:cNvPr id="3174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2AAEC1FE-48D1-4E57-9F41-0F72CF11EC60}" type="slidenum">
              <a:rPr lang="en-GB" altLang="en-US" smtClean="0"/>
              <a:pPr/>
              <a:t>7</a:t>
            </a:fld>
            <a:endParaRPr lang="en-GB" altLang="en-US"/>
          </a:p>
        </p:txBody>
      </p:sp>
    </p:spTree>
    <p:extLst>
      <p:ext uri="{BB962C8B-B14F-4D97-AF65-F5344CB8AC3E}">
        <p14:creationId xmlns:p14="http://schemas.microsoft.com/office/powerpoint/2010/main" val="1530409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57DA73F6-06B8-40D7-A614-45CDBF63423E}" type="slidenum">
              <a:rPr lang="en-GB" altLang="en-US" smtClean="0"/>
              <a:pPr>
                <a:defRPr/>
              </a:pPr>
              <a:t>8</a:t>
            </a:fld>
            <a:endParaRPr lang="en-GB" altLang="en-US"/>
          </a:p>
        </p:txBody>
      </p:sp>
    </p:spTree>
    <p:extLst>
      <p:ext uri="{BB962C8B-B14F-4D97-AF65-F5344CB8AC3E}">
        <p14:creationId xmlns:p14="http://schemas.microsoft.com/office/powerpoint/2010/main" val="2459379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57DA73F6-06B8-40D7-A614-45CDBF63423E}" type="slidenum">
              <a:rPr lang="en-GB" altLang="en-US" smtClean="0"/>
              <a:pPr>
                <a:defRPr/>
              </a:pPr>
              <a:t>9</a:t>
            </a:fld>
            <a:endParaRPr lang="en-GB" altLang="en-US"/>
          </a:p>
        </p:txBody>
      </p:sp>
    </p:spTree>
    <p:extLst>
      <p:ext uri="{BB962C8B-B14F-4D97-AF65-F5344CB8AC3E}">
        <p14:creationId xmlns:p14="http://schemas.microsoft.com/office/powerpoint/2010/main" val="3599368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
        <p:nvSpPr>
          <p:cNvPr id="2970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180789A7-08A6-44CE-AF0D-D7D512F51EC4}" type="slidenum">
              <a:rPr lang="en-GB" altLang="en-US" smtClean="0"/>
              <a:pPr/>
              <a:t>11</a:t>
            </a:fld>
            <a:endParaRPr lang="en-GB" altLang="en-US"/>
          </a:p>
        </p:txBody>
      </p:sp>
    </p:spTree>
    <p:extLst>
      <p:ext uri="{BB962C8B-B14F-4D97-AF65-F5344CB8AC3E}">
        <p14:creationId xmlns:p14="http://schemas.microsoft.com/office/powerpoint/2010/main" val="3399457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
        <p:nvSpPr>
          <p:cNvPr id="3277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5DFAD323-DB58-446B-9784-B4B9AE85A05B}" type="slidenum">
              <a:rPr lang="en-GB" altLang="en-US" smtClean="0"/>
              <a:pPr/>
              <a:t>13</a:t>
            </a:fld>
            <a:endParaRPr lang="en-GB" altLang="en-US"/>
          </a:p>
        </p:txBody>
      </p:sp>
    </p:spTree>
    <p:extLst>
      <p:ext uri="{BB962C8B-B14F-4D97-AF65-F5344CB8AC3E}">
        <p14:creationId xmlns:p14="http://schemas.microsoft.com/office/powerpoint/2010/main" val="436032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57DA73F6-06B8-40D7-A614-45CDBF63423E}" type="slidenum">
              <a:rPr lang="en-GB" altLang="en-US" smtClean="0"/>
              <a:pPr>
                <a:defRPr/>
              </a:pPr>
              <a:t>15</a:t>
            </a:fld>
            <a:endParaRPr lang="en-GB" altLang="en-US"/>
          </a:p>
        </p:txBody>
      </p:sp>
    </p:spTree>
    <p:extLst>
      <p:ext uri="{BB962C8B-B14F-4D97-AF65-F5344CB8AC3E}">
        <p14:creationId xmlns:p14="http://schemas.microsoft.com/office/powerpoint/2010/main" val="3574469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57DA73F6-06B8-40D7-A614-45CDBF63423E}" type="slidenum">
              <a:rPr lang="en-GB" altLang="en-US" smtClean="0"/>
              <a:pPr>
                <a:defRPr/>
              </a:pPr>
              <a:t>17</a:t>
            </a:fld>
            <a:endParaRPr lang="en-GB" altLang="en-US"/>
          </a:p>
        </p:txBody>
      </p:sp>
    </p:spTree>
    <p:extLst>
      <p:ext uri="{BB962C8B-B14F-4D97-AF65-F5344CB8AC3E}">
        <p14:creationId xmlns:p14="http://schemas.microsoft.com/office/powerpoint/2010/main" val="3276741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57DA73F6-06B8-40D7-A614-45CDBF63423E}" type="slidenum">
              <a:rPr lang="en-GB" altLang="en-US" smtClean="0"/>
              <a:pPr>
                <a:defRPr/>
              </a:pPr>
              <a:t>19</a:t>
            </a:fld>
            <a:endParaRPr lang="en-GB" altLang="en-US"/>
          </a:p>
        </p:txBody>
      </p:sp>
    </p:spTree>
    <p:extLst>
      <p:ext uri="{BB962C8B-B14F-4D97-AF65-F5344CB8AC3E}">
        <p14:creationId xmlns:p14="http://schemas.microsoft.com/office/powerpoint/2010/main" val="3448986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57DA73F6-06B8-40D7-A614-45CDBF63423E}" type="slidenum">
              <a:rPr lang="en-GB" altLang="en-US" smtClean="0"/>
              <a:pPr>
                <a:defRPr/>
              </a:pPr>
              <a:t>21</a:t>
            </a:fld>
            <a:endParaRPr lang="en-GB" altLang="en-US"/>
          </a:p>
        </p:txBody>
      </p:sp>
    </p:spTree>
    <p:extLst>
      <p:ext uri="{BB962C8B-B14F-4D97-AF65-F5344CB8AC3E}">
        <p14:creationId xmlns:p14="http://schemas.microsoft.com/office/powerpoint/2010/main" val="4241835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Arial" charset="0"/>
                <a:ea typeface="+mn-ea"/>
                <a:cs typeface="Arial" charset="0"/>
              </a:rPr>
              <a:t>In the past 5 years supporters here in Scotland have donated over £50,000 to provide</a:t>
            </a:r>
            <a:r>
              <a:rPr lang="en-GB" sz="1200" kern="1200" baseline="0">
                <a:solidFill>
                  <a:schemeClr val="tx1"/>
                </a:solidFill>
                <a:effectLst/>
                <a:latin typeface="Arial" charset="0"/>
                <a:ea typeface="+mn-ea"/>
                <a:cs typeface="Arial" charset="0"/>
              </a:rPr>
              <a:t> young people with the Real Gift of school books.</a:t>
            </a:r>
            <a:endParaRPr lang="en-GB" sz="1200" kern="1200">
              <a:solidFill>
                <a:schemeClr val="tx1"/>
              </a:solidFill>
              <a:effectLst/>
              <a:latin typeface="Arial" charset="0"/>
              <a:ea typeface="+mn-ea"/>
              <a:cs typeface="Arial" charset="0"/>
            </a:endParaRPr>
          </a:p>
          <a:p>
            <a:r>
              <a:rPr lang="en-GB" sz="1200" kern="1200">
                <a:solidFill>
                  <a:schemeClr val="tx1"/>
                </a:solidFill>
                <a:effectLst/>
                <a:latin typeface="Arial" charset="0"/>
                <a:ea typeface="+mn-ea"/>
                <a:cs typeface="Arial" charset="0"/>
              </a:rPr>
              <a:t> </a:t>
            </a:r>
          </a:p>
          <a:p>
            <a:r>
              <a:rPr lang="en-GB" sz="1200" kern="1200">
                <a:solidFill>
                  <a:schemeClr val="tx1"/>
                </a:solidFill>
                <a:effectLst/>
                <a:latin typeface="Arial" charset="0"/>
                <a:ea typeface="+mn-ea"/>
                <a:cs typeface="Arial" charset="0"/>
              </a:rPr>
              <a:t>School books 4928 sold, with income value of £50,403</a:t>
            </a:r>
          </a:p>
          <a:p>
            <a:endParaRPr lang="en-GB"/>
          </a:p>
        </p:txBody>
      </p:sp>
      <p:sp>
        <p:nvSpPr>
          <p:cNvPr id="4" name="Slide Number Placeholder 3"/>
          <p:cNvSpPr>
            <a:spLocks noGrp="1"/>
          </p:cNvSpPr>
          <p:nvPr>
            <p:ph type="sldNum" sz="quarter" idx="10"/>
          </p:nvPr>
        </p:nvSpPr>
        <p:spPr/>
        <p:txBody>
          <a:bodyPr/>
          <a:lstStyle/>
          <a:p>
            <a:pPr>
              <a:defRPr/>
            </a:pPr>
            <a:fld id="{57DA73F6-06B8-40D7-A614-45CDBF63423E}" type="slidenum">
              <a:rPr lang="en-GB" altLang="en-US" smtClean="0"/>
              <a:pPr>
                <a:defRPr/>
              </a:pPr>
              <a:t>22</a:t>
            </a:fld>
            <a:endParaRPr lang="en-GB" altLang="en-US"/>
          </a:p>
        </p:txBody>
      </p:sp>
    </p:spTree>
    <p:extLst>
      <p:ext uri="{BB962C8B-B14F-4D97-AF65-F5344CB8AC3E}">
        <p14:creationId xmlns:p14="http://schemas.microsoft.com/office/powerpoint/2010/main" val="1215854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686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B4266B18-BC24-4428-9E6D-679B018E440C}" type="slidenum">
              <a:rPr lang="en-GB" altLang="en-US" smtClean="0"/>
              <a:pPr/>
              <a:t>23</a:t>
            </a:fld>
            <a:endParaRPr lang="en-GB" altLang="en-US"/>
          </a:p>
        </p:txBody>
      </p:sp>
    </p:spTree>
    <p:extLst>
      <p:ext uri="{BB962C8B-B14F-4D97-AF65-F5344CB8AC3E}">
        <p14:creationId xmlns:p14="http://schemas.microsoft.com/office/powerpoint/2010/main" val="1040003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57DA73F6-06B8-40D7-A614-45CDBF63423E}" type="slidenum">
              <a:rPr lang="en-GB" altLang="en-US" smtClean="0"/>
              <a:pPr>
                <a:defRPr/>
              </a:pPr>
              <a:t>25</a:t>
            </a:fld>
            <a:endParaRPr lang="en-GB" altLang="en-US"/>
          </a:p>
        </p:txBody>
      </p:sp>
    </p:spTree>
    <p:extLst>
      <p:ext uri="{BB962C8B-B14F-4D97-AF65-F5344CB8AC3E}">
        <p14:creationId xmlns:p14="http://schemas.microsoft.com/office/powerpoint/2010/main" val="1241249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ADE55E16-AC19-42C5-B98B-1627949D43C0}" type="slidenum">
              <a:rPr lang="en-GB" altLang="en-US"/>
              <a:pPr>
                <a:defRPr/>
              </a:pPr>
              <a:t>‹#›</a:t>
            </a:fld>
            <a:endParaRPr lang="en-GB" altLang="en-US"/>
          </a:p>
        </p:txBody>
      </p:sp>
    </p:spTree>
    <p:extLst>
      <p:ext uri="{BB962C8B-B14F-4D97-AF65-F5344CB8AC3E}">
        <p14:creationId xmlns:p14="http://schemas.microsoft.com/office/powerpoint/2010/main" val="3607642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7A93C67-1448-4838-AD37-8A0C9D481B9E}" type="slidenum">
              <a:rPr lang="en-GB" altLang="en-US"/>
              <a:pPr>
                <a:defRPr/>
              </a:pPr>
              <a:t>‹#›</a:t>
            </a:fld>
            <a:endParaRPr lang="en-GB" altLang="en-US"/>
          </a:p>
        </p:txBody>
      </p:sp>
    </p:spTree>
    <p:extLst>
      <p:ext uri="{BB962C8B-B14F-4D97-AF65-F5344CB8AC3E}">
        <p14:creationId xmlns:p14="http://schemas.microsoft.com/office/powerpoint/2010/main" val="312877412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191E12D-5E0A-4FD5-97B3-73115456E468}" type="slidenum">
              <a:rPr lang="en-GB" altLang="en-US"/>
              <a:pPr>
                <a:defRPr/>
              </a:pPr>
              <a:t>‹#›</a:t>
            </a:fld>
            <a:endParaRPr lang="en-GB" altLang="en-US"/>
          </a:p>
        </p:txBody>
      </p:sp>
    </p:spTree>
    <p:extLst>
      <p:ext uri="{BB962C8B-B14F-4D97-AF65-F5344CB8AC3E}">
        <p14:creationId xmlns:p14="http://schemas.microsoft.com/office/powerpoint/2010/main" val="303330948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B7136759-68A1-41F3-9565-1436494F7E2F}" type="slidenum">
              <a:rPr lang="en-GB" altLang="en-US"/>
              <a:pPr>
                <a:defRPr/>
              </a:pPr>
              <a:t>‹#›</a:t>
            </a:fld>
            <a:endParaRPr lang="en-GB" altLang="en-US"/>
          </a:p>
        </p:txBody>
      </p:sp>
    </p:spTree>
    <p:extLst>
      <p:ext uri="{BB962C8B-B14F-4D97-AF65-F5344CB8AC3E}">
        <p14:creationId xmlns:p14="http://schemas.microsoft.com/office/powerpoint/2010/main" val="201173250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92BE80F3-DD6C-4C4B-B293-031DA6F1772A}" type="slidenum">
              <a:rPr lang="en-GB" altLang="en-US"/>
              <a:pPr>
                <a:defRPr/>
              </a:pPr>
              <a:t>‹#›</a:t>
            </a:fld>
            <a:endParaRPr lang="en-GB" altLang="en-US"/>
          </a:p>
        </p:txBody>
      </p:sp>
    </p:spTree>
    <p:extLst>
      <p:ext uri="{BB962C8B-B14F-4D97-AF65-F5344CB8AC3E}">
        <p14:creationId xmlns:p14="http://schemas.microsoft.com/office/powerpoint/2010/main" val="366039873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DF2F745B-4D1A-4438-A3ED-E241475761FE}" type="slidenum">
              <a:rPr lang="en-GB" altLang="en-US"/>
              <a:pPr>
                <a:defRPr/>
              </a:pPr>
              <a:t>‹#›</a:t>
            </a:fld>
            <a:endParaRPr lang="en-GB" altLang="en-US"/>
          </a:p>
        </p:txBody>
      </p:sp>
    </p:spTree>
    <p:extLst>
      <p:ext uri="{BB962C8B-B14F-4D97-AF65-F5344CB8AC3E}">
        <p14:creationId xmlns:p14="http://schemas.microsoft.com/office/powerpoint/2010/main" val="805989503"/>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21D30196-1191-4C6E-A270-09262F62C4EB}" type="slidenum">
              <a:rPr lang="en-GB" altLang="en-US"/>
              <a:pPr>
                <a:defRPr/>
              </a:pPr>
              <a:t>‹#›</a:t>
            </a:fld>
            <a:endParaRPr lang="en-GB" altLang="en-US"/>
          </a:p>
        </p:txBody>
      </p:sp>
    </p:spTree>
    <p:extLst>
      <p:ext uri="{BB962C8B-B14F-4D97-AF65-F5344CB8AC3E}">
        <p14:creationId xmlns:p14="http://schemas.microsoft.com/office/powerpoint/2010/main" val="58173097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5303A9D4-7ECF-446E-BADD-7B99EE19645F}" type="slidenum">
              <a:rPr lang="en-GB" altLang="en-US"/>
              <a:pPr>
                <a:defRPr/>
              </a:pPr>
              <a:t>‹#›</a:t>
            </a:fld>
            <a:endParaRPr lang="en-GB" altLang="en-US"/>
          </a:p>
        </p:txBody>
      </p:sp>
    </p:spTree>
    <p:extLst>
      <p:ext uri="{BB962C8B-B14F-4D97-AF65-F5344CB8AC3E}">
        <p14:creationId xmlns:p14="http://schemas.microsoft.com/office/powerpoint/2010/main" val="271282751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8827571D-0259-43AB-9BE9-797BC4A36930}" type="slidenum">
              <a:rPr lang="en-GB" altLang="en-US"/>
              <a:pPr>
                <a:defRPr/>
              </a:pPr>
              <a:t>‹#›</a:t>
            </a:fld>
            <a:endParaRPr lang="en-GB" altLang="en-US"/>
          </a:p>
        </p:txBody>
      </p:sp>
    </p:spTree>
    <p:extLst>
      <p:ext uri="{BB962C8B-B14F-4D97-AF65-F5344CB8AC3E}">
        <p14:creationId xmlns:p14="http://schemas.microsoft.com/office/powerpoint/2010/main" val="363126712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ACE3322F-56ED-4733-AD9C-A07E686EE920}" type="slidenum">
              <a:rPr lang="en-GB" altLang="en-US"/>
              <a:pPr>
                <a:defRPr/>
              </a:pPr>
              <a:t>‹#›</a:t>
            </a:fld>
            <a:endParaRPr lang="en-GB" altLang="en-US"/>
          </a:p>
        </p:txBody>
      </p:sp>
    </p:spTree>
    <p:extLst>
      <p:ext uri="{BB962C8B-B14F-4D97-AF65-F5344CB8AC3E}">
        <p14:creationId xmlns:p14="http://schemas.microsoft.com/office/powerpoint/2010/main" val="164386031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261C0BE-0D14-41C9-9F31-97E29D24CDDA}" type="slidenum">
              <a:rPr lang="en-GB" altLang="en-US"/>
              <a:pPr>
                <a:defRPr/>
              </a:pPr>
              <a:t>‹#›</a:t>
            </a:fld>
            <a:endParaRPr lang="en-GB" altLang="en-US"/>
          </a:p>
        </p:txBody>
      </p:sp>
    </p:spTree>
    <p:extLst>
      <p:ext uri="{BB962C8B-B14F-4D97-AF65-F5344CB8AC3E}">
        <p14:creationId xmlns:p14="http://schemas.microsoft.com/office/powerpoint/2010/main" val="53252417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8E8DD"/>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9FF799A2-B8C3-4C6B-9561-4E78D76397F8}"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emf"/><Relationship Id="rId7" Type="http://schemas.openxmlformats.org/officeDocument/2006/relationships/slide" Target="slide27.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slide" Target="slide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slide" Target="slide27.xml"/><Relationship Id="rId13" Type="http://schemas.openxmlformats.org/officeDocument/2006/relationships/slide" Target="slide9.xml"/><Relationship Id="rId18" Type="http://schemas.openxmlformats.org/officeDocument/2006/relationships/slide" Target="slide21.xml"/><Relationship Id="rId3" Type="http://schemas.openxmlformats.org/officeDocument/2006/relationships/image" Target="../media/image5.jpeg"/><Relationship Id="rId21" Type="http://schemas.openxmlformats.org/officeDocument/2006/relationships/image" Target="../media/image7.png"/><Relationship Id="rId7" Type="http://schemas.openxmlformats.org/officeDocument/2006/relationships/image" Target="../media/image3.png"/><Relationship Id="rId12" Type="http://schemas.openxmlformats.org/officeDocument/2006/relationships/slide" Target="slide11.xml"/><Relationship Id="rId17" Type="http://schemas.openxmlformats.org/officeDocument/2006/relationships/slide" Target="slide23.xml"/><Relationship Id="rId2" Type="http://schemas.openxmlformats.org/officeDocument/2006/relationships/notesSlide" Target="../notesSlides/notesSlide2.xml"/><Relationship Id="rId16" Type="http://schemas.openxmlformats.org/officeDocument/2006/relationships/slide" Target="slide15.xml"/><Relationship Id="rId20" Type="http://schemas.openxmlformats.org/officeDocument/2006/relationships/slide" Target="slide25.xml"/><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slide" Target="slide7.xml"/><Relationship Id="rId5" Type="http://schemas.openxmlformats.org/officeDocument/2006/relationships/image" Target="../media/image6.png"/><Relationship Id="rId15" Type="http://schemas.openxmlformats.org/officeDocument/2006/relationships/slide" Target="slide17.xml"/><Relationship Id="rId10" Type="http://schemas.openxmlformats.org/officeDocument/2006/relationships/slide" Target="slide5.xml"/><Relationship Id="rId19" Type="http://schemas.openxmlformats.org/officeDocument/2006/relationships/slide" Target="slide19.xml"/><Relationship Id="rId4" Type="http://schemas.openxmlformats.org/officeDocument/2006/relationships/image" Target="../media/image2.png"/><Relationship Id="rId9" Type="http://schemas.openxmlformats.org/officeDocument/2006/relationships/slide" Target="slide4.xml"/><Relationship Id="rId14" Type="http://schemas.openxmlformats.org/officeDocument/2006/relationships/slide" Target="slide13.xml"/></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4.xml"/><Relationship Id="rId7" Type="http://schemas.openxmlformats.org/officeDocument/2006/relationships/slide" Target="slide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slide" Target="slide6.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 Target="slide6.xml"/><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slide" Target="slide4.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png"/><Relationship Id="rId7" Type="http://schemas.openxmlformats.org/officeDocument/2006/relationships/slide" Target="slide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4.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png"/><Relationship Id="rId7" Type="http://schemas.openxmlformats.org/officeDocument/2006/relationships/slide" Target="slide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4.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png"/><Relationship Id="rId7" Type="http://schemas.openxmlformats.org/officeDocument/2006/relationships/slide" Target="slide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4.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3.png"/><Relationship Id="rId4" Type="http://schemas.openxmlformats.org/officeDocument/2006/relationships/slide" Target="slide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slide" Target="slide4.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slide" Target="slide3.xml"/><Relationship Id="rId4" Type="http://schemas.openxmlformats.org/officeDocument/2006/relationships/slide" Target="slide4.xml"/></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png"/><Relationship Id="rId7" Type="http://schemas.openxmlformats.org/officeDocument/2006/relationships/slide" Target="slide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4.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3.png"/><Relationship Id="rId4" Type="http://schemas.openxmlformats.org/officeDocument/2006/relationships/slide" Target="slide4.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1.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3.png"/><Relationship Id="rId4" Type="http://schemas.openxmlformats.org/officeDocument/2006/relationships/slide" Target="slide4.xml"/></Relationships>
</file>

<file path=ppt/slides/_rels/slide16.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slide" Target="slide3.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slide" Target="slide4.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slide" Target="slide3.xml"/><Relationship Id="rId4" Type="http://schemas.openxmlformats.org/officeDocument/2006/relationships/slide" Target="slide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slide" Target="slide3.xml"/><Relationship Id="rId4" Type="http://schemas.openxmlformats.org/officeDocument/2006/relationships/slide" Target="slide4.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slide" Target="slide3.xml"/></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png"/><Relationship Id="rId7" Type="http://schemas.openxmlformats.org/officeDocument/2006/relationships/slide" Target="slide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4.xml"/><Relationship Id="rId4" Type="http://schemas.openxmlformats.org/officeDocument/2006/relationships/image" Target="../media/image22.emf"/></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png"/><Relationship Id="rId7" Type="http://schemas.openxmlformats.org/officeDocument/2006/relationships/slide" Target="slide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4.xml"/><Relationship Id="rId4" Type="http://schemas.openxmlformats.org/officeDocument/2006/relationships/image" Target="../media/image22.emf"/></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slide" Target="slide4.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slide" Target="slide3.xml"/><Relationship Id="rId4" Type="http://schemas.openxmlformats.org/officeDocument/2006/relationships/slide" Target="slide4.xml"/></Relationships>
</file>

<file path=ppt/slides/_rels/slide2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png"/><Relationship Id="rId7" Type="http://schemas.openxmlformats.org/officeDocument/2006/relationships/slide" Target="slide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4.xml"/><Relationship Id="rId4" Type="http://schemas.openxmlformats.org/officeDocument/2006/relationships/image" Target="../media/image25.emf"/></Relationships>
</file>

<file path=ppt/slides/_rels/slide26.xml.rels><?xml version="1.0" encoding="UTF-8" standalone="yes"?>
<Relationships xmlns="http://schemas.openxmlformats.org/package/2006/relationships"><Relationship Id="rId3" Type="http://schemas.openxmlformats.org/officeDocument/2006/relationships/image" Target="../media/image25.emf"/><Relationship Id="rId7"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3.png"/><Relationship Id="rId4" Type="http://schemas.openxmlformats.org/officeDocument/2006/relationships/slide" Target="slide4.xml"/></Relationships>
</file>

<file path=ppt/slides/_rels/slide27.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3" Type="http://schemas.openxmlformats.org/officeDocument/2006/relationships/slide" Target="slide3.xml"/><Relationship Id="rId7" Type="http://schemas.openxmlformats.org/officeDocument/2006/relationships/image" Target="../media/image26.jpeg"/><Relationship Id="rId12" Type="http://schemas.openxmlformats.org/officeDocument/2006/relationships/image" Target="../media/image29.png"/><Relationship Id="rId2" Type="http://schemas.openxmlformats.org/officeDocument/2006/relationships/image" Target="../media/image1.emf"/><Relationship Id="rId1" Type="http://schemas.openxmlformats.org/officeDocument/2006/relationships/slideLayout" Target="../slideLayouts/slideLayout7.xml"/><Relationship Id="rId6" Type="http://schemas.openxmlformats.org/officeDocument/2006/relationships/slide" Target="slide6.xml"/><Relationship Id="rId11" Type="http://schemas.openxmlformats.org/officeDocument/2006/relationships/image" Target="../media/image28.png"/><Relationship Id="rId5" Type="http://schemas.openxmlformats.org/officeDocument/2006/relationships/image" Target="../media/image3.png"/><Relationship Id="rId15" Type="http://schemas.openxmlformats.org/officeDocument/2006/relationships/slide" Target="slide7.xml"/><Relationship Id="rId10" Type="http://schemas.openxmlformats.org/officeDocument/2006/relationships/image" Target="../media/image27.png"/><Relationship Id="rId4" Type="http://schemas.openxmlformats.org/officeDocument/2006/relationships/image" Target="../media/image8.png"/><Relationship Id="rId9" Type="http://schemas.openxmlformats.org/officeDocument/2006/relationships/slide" Target="slide4.xml"/><Relationship Id="rId1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hlinkClick r:id="rId2" action="ppaction://hlinksldjump"/>
          </p:cNvPr>
          <p:cNvSpPr txBox="1"/>
          <p:nvPr/>
        </p:nvSpPr>
        <p:spPr>
          <a:xfrm>
            <a:off x="364836" y="1074509"/>
            <a:ext cx="8414327" cy="4708981"/>
          </a:xfrm>
          <a:prstGeom prst="rect">
            <a:avLst/>
          </a:prstGeom>
          <a:noFill/>
        </p:spPr>
        <p:txBody>
          <a:bodyPr wrap="square" rtlCol="0">
            <a:spAutoFit/>
          </a:bodyPr>
          <a:lstStyle/>
          <a:p>
            <a:pPr algn="ctr"/>
            <a:r>
              <a:rPr lang="en-GB" sz="6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To play the </a:t>
            </a:r>
          </a:p>
          <a:p>
            <a:pPr algn="ctr"/>
            <a:r>
              <a:rPr lang="en-GB" sz="6000"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climate emergency game </a:t>
            </a:r>
            <a:r>
              <a:rPr lang="en-GB" sz="6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start in</a:t>
            </a:r>
          </a:p>
          <a:p>
            <a:pPr algn="ctr"/>
            <a:r>
              <a:rPr lang="en-GB" sz="6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slide show mode, </a:t>
            </a:r>
          </a:p>
          <a:p>
            <a:pPr algn="ctr"/>
            <a:r>
              <a:rPr lang="en-GB" sz="6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then click </a:t>
            </a:r>
            <a:r>
              <a:rPr lang="en-GB" sz="6000"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here</a:t>
            </a:r>
          </a:p>
        </p:txBody>
      </p:sp>
    </p:spTree>
    <p:extLst>
      <p:ext uri="{BB962C8B-B14F-4D97-AF65-F5344CB8AC3E}">
        <p14:creationId xmlns:p14="http://schemas.microsoft.com/office/powerpoint/2010/main" val="164975004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2743438-4BE7-437B-A797-B96C4D6E71F4}"/>
              </a:ext>
            </a:extLst>
          </p:cNvPr>
          <p:cNvPicPr>
            <a:picLocks noChangeAspect="1"/>
          </p:cNvPicPr>
          <p:nvPr/>
        </p:nvPicPr>
        <p:blipFill>
          <a:blip r:embed="rId3"/>
          <a:srcRect/>
          <a:stretch/>
        </p:blipFill>
        <p:spPr>
          <a:xfrm>
            <a:off x="0" y="4207638"/>
            <a:ext cx="9144000" cy="209771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659" y="2456719"/>
            <a:ext cx="2653801" cy="745065"/>
          </a:xfrm>
          <a:prstGeom prst="rect">
            <a:avLst/>
          </a:prstGeom>
        </p:spPr>
      </p:pic>
      <p:sp>
        <p:nvSpPr>
          <p:cNvPr id="6" name="Rectangle 5"/>
          <p:cNvSpPr/>
          <p:nvPr/>
        </p:nvSpPr>
        <p:spPr>
          <a:xfrm>
            <a:off x="0" y="-735"/>
            <a:ext cx="9144000" cy="1107996"/>
          </a:xfrm>
          <a:prstGeom prst="rect">
            <a:avLst/>
          </a:prstGeom>
        </p:spPr>
        <p:txBody>
          <a:bodyPr wrap="square">
            <a:spAutoFit/>
          </a:bodyPr>
          <a:lstStyle/>
          <a:p>
            <a:pPr algn="ctr"/>
            <a:r>
              <a:rPr lang="en-GB" sz="66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Climate Emergency</a:t>
            </a:r>
            <a:endParaRPr lang="en-GB" sz="6600" dirty="0">
              <a:solidFill>
                <a:srgbClr val="08406E"/>
              </a:solidFill>
              <a:latin typeface="Colby StBld" panose="00000800000000000000" pitchFamily="50" charset="0"/>
              <a:ea typeface="Colby StBld" panose="00000800000000000000" pitchFamily="50" charset="0"/>
            </a:endParaRPr>
          </a:p>
        </p:txBody>
      </p:sp>
      <p:sp>
        <p:nvSpPr>
          <p:cNvPr id="8" name="Rectangle 7"/>
          <p:cNvSpPr/>
          <p:nvPr/>
        </p:nvSpPr>
        <p:spPr>
          <a:xfrm>
            <a:off x="3572340" y="1254930"/>
            <a:ext cx="5002494" cy="2246769"/>
          </a:xfrm>
          <a:prstGeom prst="rect">
            <a:avLst/>
          </a:prstGeom>
        </p:spPr>
        <p:txBody>
          <a:bodyPr wrap="square">
            <a:spAutoFit/>
          </a:bodyPr>
          <a:lstStyle/>
          <a:p>
            <a:pPr algn="ctr"/>
            <a:r>
              <a:rPr lang="en-GB" sz="28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Travel around the board </a:t>
            </a:r>
          </a:p>
          <a:p>
            <a:pPr algn="ctr"/>
            <a:r>
              <a:rPr lang="en-GB" sz="28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from start to finish…</a:t>
            </a:r>
          </a:p>
          <a:p>
            <a:pPr algn="ctr"/>
            <a:r>
              <a:rPr lang="en-GB" sz="28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but you might encounter some obstacles </a:t>
            </a:r>
          </a:p>
          <a:p>
            <a:pPr algn="ctr"/>
            <a:r>
              <a:rPr lang="en-GB" sz="28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along the way.</a:t>
            </a:r>
          </a:p>
        </p:txBody>
      </p:sp>
      <p:sp>
        <p:nvSpPr>
          <p:cNvPr id="10" name="TextBox 9">
            <a:hlinkClick r:id="rId5" action="ppaction://hlinksldjump"/>
          </p:cNvPr>
          <p:cNvSpPr txBox="1"/>
          <p:nvPr/>
        </p:nvSpPr>
        <p:spPr>
          <a:xfrm>
            <a:off x="765110" y="2567641"/>
            <a:ext cx="2513711" cy="523220"/>
          </a:xfrm>
          <a:prstGeom prst="rect">
            <a:avLst/>
          </a:prstGeom>
          <a:noFill/>
        </p:spPr>
        <p:txBody>
          <a:bodyPr wrap="square" rtlCol="0">
            <a:spAutoFit/>
          </a:bodyPr>
          <a:lstStyle/>
          <a:p>
            <a:r>
              <a:rPr lang="en-GB" sz="2800"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Start game</a:t>
            </a:r>
          </a:p>
        </p:txBody>
      </p:sp>
      <p:sp>
        <p:nvSpPr>
          <p:cNvPr id="4" name="Rectangle 3"/>
          <p:cNvSpPr/>
          <p:nvPr/>
        </p:nvSpPr>
        <p:spPr>
          <a:xfrm>
            <a:off x="3717998" y="4491335"/>
            <a:ext cx="4763529" cy="1631216"/>
          </a:xfrm>
          <a:prstGeom prst="rect">
            <a:avLst/>
          </a:prstGeom>
        </p:spPr>
        <p:txBody>
          <a:bodyPr wrap="square">
            <a:spAutoFit/>
          </a:bodyPr>
          <a:lstStyle/>
          <a:p>
            <a:pPr algn="ctr"/>
            <a:r>
              <a:rPr lang="en-GB" sz="2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This game introduces you to </a:t>
            </a:r>
            <a:br>
              <a:rPr lang="en-GB" sz="2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br>
            <a:r>
              <a:rPr lang="en-GB" sz="2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the people for whom the </a:t>
            </a:r>
            <a:br>
              <a:rPr lang="en-GB" sz="2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br>
            <a:r>
              <a:rPr lang="en-GB" sz="2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obstacles featured are not </a:t>
            </a:r>
            <a:br>
              <a:rPr lang="en-GB" sz="2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br>
            <a:r>
              <a:rPr lang="en-GB" sz="2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simply a game, but a  </a:t>
            </a:r>
          </a:p>
          <a:p>
            <a:pPr algn="ctr"/>
            <a:r>
              <a:rPr lang="en-GB" sz="2000" b="1" dirty="0">
                <a:solidFill>
                  <a:schemeClr val="bg1"/>
                </a:solidFill>
                <a:latin typeface="Colby StBld" panose="00000800000000000000" pitchFamily="50" charset="0"/>
                <a:ea typeface="Colby StBld" panose="00000800000000000000" pitchFamily="50" charset="0"/>
                <a:cs typeface="Calibri" panose="020F0502020204030204" pitchFamily="34" charset="0"/>
              </a:rPr>
              <a:t>real-life climate emergency</a:t>
            </a:r>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659" y="1416485"/>
            <a:ext cx="2653802" cy="745065"/>
          </a:xfrm>
          <a:prstGeom prst="rect">
            <a:avLst/>
          </a:prstGeom>
        </p:spPr>
      </p:pic>
      <p:sp>
        <p:nvSpPr>
          <p:cNvPr id="7" name="TextBox 6">
            <a:hlinkClick r:id="rId7" action="ppaction://hlinksldjump"/>
          </p:cNvPr>
          <p:cNvSpPr txBox="1"/>
          <p:nvPr/>
        </p:nvSpPr>
        <p:spPr>
          <a:xfrm>
            <a:off x="765110" y="1482675"/>
            <a:ext cx="2582567" cy="523220"/>
          </a:xfrm>
          <a:prstGeom prst="rect">
            <a:avLst/>
          </a:prstGeom>
          <a:noFill/>
        </p:spPr>
        <p:txBody>
          <a:bodyPr wrap="square" rtlCol="0">
            <a:spAutoFit/>
          </a:bodyPr>
          <a:lstStyle/>
          <a:p>
            <a:r>
              <a:rPr lang="en-GB" sz="2800" b="1" dirty="0">
                <a:solidFill>
                  <a:schemeClr val="bg1"/>
                </a:solidFill>
                <a:latin typeface="Colby StBld" panose="00000800000000000000" pitchFamily="50" charset="0"/>
                <a:ea typeface="Colby StBld" panose="00000800000000000000" pitchFamily="50" charset="0"/>
                <a:cs typeface="Calibri" panose="020F0502020204030204" pitchFamily="34" charset="0"/>
              </a:rPr>
              <a:t>How to play</a:t>
            </a:r>
          </a:p>
        </p:txBody>
      </p:sp>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43000" y="4029570"/>
            <a:ext cx="2429340" cy="2429340"/>
          </a:xfrm>
          <a:prstGeom prst="rect">
            <a:avLst/>
          </a:prstGeom>
        </p:spPr>
      </p:pic>
    </p:spTree>
    <p:extLst>
      <p:ext uri="{BB962C8B-B14F-4D97-AF65-F5344CB8AC3E}">
        <p14:creationId xmlns:p14="http://schemas.microsoft.com/office/powerpoint/2010/main" val="2565204763"/>
      </p:ext>
    </p:extLst>
  </p:cSld>
  <p:clrMapOvr>
    <a:masterClrMapping/>
  </p:clrMapOvr>
  <p:transition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4964" y="0"/>
            <a:ext cx="6858000" cy="68580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605" y="1628390"/>
            <a:ext cx="1480897" cy="943570"/>
          </a:xfrm>
          <a:prstGeom prst="rect">
            <a:avLst/>
          </a:prstGeom>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ackgroundRemoval t="0" b="99003" l="599" r="100000"/>
                    </a14:imgEffect>
                  </a14:imgLayer>
                </a14:imgProps>
              </a:ext>
              <a:ext uri="{28A0092B-C50C-407E-A947-70E740481C1C}">
                <a14:useLocalDpi xmlns:a14="http://schemas.microsoft.com/office/drawing/2010/main" val="0"/>
              </a:ext>
            </a:extLst>
          </a:blip>
          <a:stretch>
            <a:fillRect/>
          </a:stretch>
        </p:blipFill>
        <p:spPr>
          <a:xfrm>
            <a:off x="2699008" y="4913585"/>
            <a:ext cx="697108" cy="1256465"/>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7595" y="425264"/>
            <a:ext cx="1480897" cy="939270"/>
          </a:xfrm>
          <a:prstGeom prst="rect">
            <a:avLst/>
          </a:prstGeom>
        </p:spPr>
      </p:pic>
      <p:sp>
        <p:nvSpPr>
          <p:cNvPr id="6" name="Rules">
            <a:hlinkClick r:id="rId8" action="ppaction://hlinksldjump"/>
          </p:cNvPr>
          <p:cNvSpPr txBox="1"/>
          <p:nvPr/>
        </p:nvSpPr>
        <p:spPr>
          <a:xfrm>
            <a:off x="226111" y="425264"/>
            <a:ext cx="1363863" cy="830997"/>
          </a:xfrm>
          <a:prstGeom prst="rect">
            <a:avLst/>
          </a:prstGeom>
          <a:noFill/>
        </p:spPr>
        <p:txBody>
          <a:bodyPr wrap="square" rtlCol="0">
            <a:spAutoFit/>
          </a:bodyPr>
          <a:lstStyle/>
          <a:p>
            <a:pPr algn="ctr"/>
            <a:r>
              <a:rPr lang="en-GB" sz="2400" b="1" dirty="0">
                <a:solidFill>
                  <a:schemeClr val="bg1"/>
                </a:solidFill>
                <a:latin typeface="Colby StBld" panose="00000800000000000000" pitchFamily="50" charset="0"/>
                <a:ea typeface="Colby StBld" panose="00000800000000000000" pitchFamily="50" charset="0"/>
                <a:cs typeface="Calibri" panose="020F0502020204030204" pitchFamily="34" charset="0"/>
              </a:rPr>
              <a:t>How to play</a:t>
            </a:r>
          </a:p>
        </p:txBody>
      </p:sp>
      <p:sp>
        <p:nvSpPr>
          <p:cNvPr id="26" name="Spin">
            <a:hlinkClick r:id="rId9" action="ppaction://hlinksldjump"/>
          </p:cNvPr>
          <p:cNvSpPr txBox="1"/>
          <p:nvPr/>
        </p:nvSpPr>
        <p:spPr>
          <a:xfrm>
            <a:off x="276349" y="1823401"/>
            <a:ext cx="1367153" cy="584775"/>
          </a:xfrm>
          <a:prstGeom prst="rect">
            <a:avLst/>
          </a:prstGeom>
          <a:noFill/>
        </p:spPr>
        <p:txBody>
          <a:bodyPr wrap="square" rtlCol="0">
            <a:spAutoFit/>
          </a:bodyPr>
          <a:lstStyle/>
          <a:p>
            <a:r>
              <a:rPr lang="en-GB" sz="3200"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a:t>
            </a:r>
          </a:p>
        </p:txBody>
      </p:sp>
      <p:sp>
        <p:nvSpPr>
          <p:cNvPr id="2" name="Solar Panels">
            <a:hlinkClick r:id="rId10" action="ppaction://hlinksldjump"/>
          </p:cNvPr>
          <p:cNvSpPr txBox="1"/>
          <p:nvPr/>
        </p:nvSpPr>
        <p:spPr>
          <a:xfrm>
            <a:off x="5280834" y="5581017"/>
            <a:ext cx="877455" cy="858982"/>
          </a:xfrm>
          <a:prstGeom prst="rect">
            <a:avLst/>
          </a:prstGeom>
          <a:noFill/>
        </p:spPr>
        <p:txBody>
          <a:bodyPr wrap="square" rtlCol="0">
            <a:spAutoFit/>
          </a:bodyPr>
          <a:lstStyle/>
          <a:p>
            <a:endParaRPr lang="en-GB"/>
          </a:p>
        </p:txBody>
      </p:sp>
      <p:sp>
        <p:nvSpPr>
          <p:cNvPr id="3" name="Rectangle 2">
            <a:hlinkClick r:id="rId11" action="ppaction://hlinksldjump"/>
          </p:cNvPr>
          <p:cNvSpPr/>
          <p:nvPr/>
        </p:nvSpPr>
        <p:spPr>
          <a:xfrm>
            <a:off x="7136780" y="4594302"/>
            <a:ext cx="802888" cy="7694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hlinkClick r:id="rId12" action="ppaction://hlinksldjump"/>
          </p:cNvPr>
          <p:cNvSpPr/>
          <p:nvPr/>
        </p:nvSpPr>
        <p:spPr>
          <a:xfrm>
            <a:off x="3122341" y="4404732"/>
            <a:ext cx="814039" cy="7805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hlinkClick r:id="rId13" action="ppaction://hlinksldjump"/>
          </p:cNvPr>
          <p:cNvSpPr/>
          <p:nvPr/>
        </p:nvSpPr>
        <p:spPr>
          <a:xfrm>
            <a:off x="5475974" y="4404732"/>
            <a:ext cx="846767" cy="5910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hlinkClick r:id="rId14" action="ppaction://hlinksldjump"/>
          </p:cNvPr>
          <p:cNvSpPr/>
          <p:nvPr/>
        </p:nvSpPr>
        <p:spPr>
          <a:xfrm>
            <a:off x="2655129" y="3200400"/>
            <a:ext cx="740987" cy="802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hlinkClick r:id="rId15" action="ppaction://hlinksldjump"/>
          </p:cNvPr>
          <p:cNvSpPr/>
          <p:nvPr/>
        </p:nvSpPr>
        <p:spPr>
          <a:xfrm>
            <a:off x="5029200" y="3289610"/>
            <a:ext cx="780585" cy="7136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hlinkClick r:id="rId16" action="ppaction://hlinksldjump"/>
          </p:cNvPr>
          <p:cNvSpPr/>
          <p:nvPr/>
        </p:nvSpPr>
        <p:spPr>
          <a:xfrm>
            <a:off x="6646127" y="2899317"/>
            <a:ext cx="758283" cy="747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hlinkClick r:id="rId17" action="ppaction://hlinksldjump"/>
          </p:cNvPr>
          <p:cNvSpPr/>
          <p:nvPr/>
        </p:nvSpPr>
        <p:spPr>
          <a:xfrm>
            <a:off x="2497873" y="1085770"/>
            <a:ext cx="898243" cy="54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hlinkClick r:id="rId18" action="ppaction://hlinksldjump"/>
          </p:cNvPr>
          <p:cNvSpPr/>
          <p:nvPr/>
        </p:nvSpPr>
        <p:spPr>
          <a:xfrm>
            <a:off x="3122341" y="1996068"/>
            <a:ext cx="713679" cy="724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hlinkClick r:id="rId19" action="ppaction://hlinksldjump"/>
          </p:cNvPr>
          <p:cNvSpPr/>
          <p:nvPr/>
        </p:nvSpPr>
        <p:spPr>
          <a:xfrm>
            <a:off x="4683512" y="1996068"/>
            <a:ext cx="792462" cy="724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hlinkClick r:id="rId20" action="ppaction://hlinksldjump"/>
          </p:cNvPr>
          <p:cNvSpPr/>
          <p:nvPr/>
        </p:nvSpPr>
        <p:spPr>
          <a:xfrm>
            <a:off x="4237463" y="591015"/>
            <a:ext cx="791737" cy="7735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hlinkClick r:id="rId9" action="ppaction://hlinksldjump"/>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078034" y="2236399"/>
            <a:ext cx="973211" cy="964001"/>
          </a:xfrm>
          <a:prstGeom prst="rect">
            <a:avLst/>
          </a:prstGeom>
        </p:spPr>
      </p:pic>
    </p:spTree>
    <p:extLst>
      <p:ext uri="{BB962C8B-B14F-4D97-AF65-F5344CB8AC3E}">
        <p14:creationId xmlns:p14="http://schemas.microsoft.com/office/powerpoint/2010/main" val="4070847304"/>
      </p:ext>
    </p:extLst>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2.77778E-7 -1.85185E-6 L 0.09149 0.00255 " pathEditMode="relative" rAng="0" ptsTypes="AA">
                                      <p:cBhvr>
                                        <p:cTn id="6" dur="2000" fill="hold"/>
                                        <p:tgtEl>
                                          <p:spTgt spid="7"/>
                                        </p:tgtEl>
                                        <p:attrNameLst>
                                          <p:attrName>ppt_x</p:attrName>
                                          <p:attrName>ppt_y</p:attrName>
                                        </p:attrNameLst>
                                      </p:cBhvr>
                                      <p:rCtr x="4566" y="116"/>
                                    </p:animMotion>
                                  </p:childTnLst>
                                </p:cTn>
                              </p:par>
                            </p:childTnLst>
                          </p:cTn>
                        </p:par>
                      </p:childTnLst>
                    </p:cTn>
                  </p:par>
                  <p:par>
                    <p:cTn id="7" fill="hold">
                      <p:stCondLst>
                        <p:cond delay="indefinite"/>
                      </p:stCondLst>
                      <p:childTnLst>
                        <p:par>
                          <p:cTn id="8" fill="hold">
                            <p:stCondLst>
                              <p:cond delay="0"/>
                            </p:stCondLst>
                            <p:childTnLst>
                              <p:par>
                                <p:cTn id="9" presetID="63" presetClass="path" presetSubtype="0" accel="50000" decel="50000" fill="hold" nodeType="clickEffect">
                                  <p:stCondLst>
                                    <p:cond delay="0"/>
                                  </p:stCondLst>
                                  <p:childTnLst>
                                    <p:animMotion origin="layout" path="M 0.09149 0.00255 L 0.19948 0.00394 " pathEditMode="relative" rAng="0" ptsTypes="AA">
                                      <p:cBhvr>
                                        <p:cTn id="10" dur="2000" fill="hold"/>
                                        <p:tgtEl>
                                          <p:spTgt spid="7"/>
                                        </p:tgtEl>
                                        <p:attrNameLst>
                                          <p:attrName>ppt_x</p:attrName>
                                          <p:attrName>ppt_y</p:attrName>
                                        </p:attrNameLst>
                                      </p:cBhvr>
                                      <p:rCtr x="5399" y="69"/>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0.19948 0.00394 L 0.29809 -0.11111 " pathEditMode="relative" rAng="0" ptsTypes="AA">
                                      <p:cBhvr>
                                        <p:cTn id="14" dur="2000" fill="hold"/>
                                        <p:tgtEl>
                                          <p:spTgt spid="7"/>
                                        </p:tgtEl>
                                        <p:attrNameLst>
                                          <p:attrName>ppt_x</p:attrName>
                                          <p:attrName>ppt_y</p:attrName>
                                        </p:attrNameLst>
                                      </p:cBhvr>
                                      <p:rCtr x="5069" y="-4792"/>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0.29809 -0.11111 L 0.4066 -0.00023 " pathEditMode="relative" rAng="0" ptsTypes="AA">
                                      <p:cBhvr>
                                        <p:cTn id="18" dur="2000" fill="hold"/>
                                        <p:tgtEl>
                                          <p:spTgt spid="7"/>
                                        </p:tgtEl>
                                        <p:attrNameLst>
                                          <p:attrName>ppt_x</p:attrName>
                                          <p:attrName>ppt_y</p:attrName>
                                        </p:attrNameLst>
                                      </p:cBhvr>
                                      <p:rCtr x="5469" y="4560"/>
                                    </p:animMotion>
                                  </p:childTnLst>
                                </p:cTn>
                              </p:par>
                            </p:childTnLst>
                          </p:cTn>
                        </p:par>
                      </p:childTnLst>
                    </p:cTn>
                  </p:par>
                  <p:par>
                    <p:cTn id="19" fill="hold">
                      <p:stCondLst>
                        <p:cond delay="indefinite"/>
                      </p:stCondLst>
                      <p:childTnLst>
                        <p:par>
                          <p:cTn id="20" fill="hold">
                            <p:stCondLst>
                              <p:cond delay="0"/>
                            </p:stCondLst>
                            <p:childTnLst>
                              <p:par>
                                <p:cTn id="21" presetID="35" presetClass="path" presetSubtype="0" accel="50000" decel="50000" fill="hold" nodeType="clickEffect">
                                  <p:stCondLst>
                                    <p:cond delay="0"/>
                                  </p:stCondLst>
                                  <p:childTnLst>
                                    <p:animMotion origin="layout" path="M 0.4066 -0.00023 L 0.48906 -0.02222 " pathEditMode="relative" rAng="0" ptsTypes="AA">
                                      <p:cBhvr>
                                        <p:cTn id="22" dur="2000" fill="hold"/>
                                        <p:tgtEl>
                                          <p:spTgt spid="7"/>
                                        </p:tgtEl>
                                        <p:attrNameLst>
                                          <p:attrName>ppt_x</p:attrName>
                                          <p:attrName>ppt_y</p:attrName>
                                        </p:attrNameLst>
                                      </p:cBhvr>
                                      <p:rCtr x="4115" y="-1111"/>
                                    </p:animMotion>
                                  </p:childTnLst>
                                </p:cTn>
                              </p:par>
                            </p:childTnLst>
                          </p:cTn>
                        </p:par>
                      </p:childTnLst>
                    </p:cTn>
                  </p:par>
                  <p:par>
                    <p:cTn id="23" fill="hold">
                      <p:stCondLst>
                        <p:cond delay="indefinite"/>
                      </p:stCondLst>
                      <p:childTnLst>
                        <p:par>
                          <p:cTn id="24" fill="hold">
                            <p:stCondLst>
                              <p:cond delay="0"/>
                            </p:stCondLst>
                            <p:childTnLst>
                              <p:par>
                                <p:cTn id="25" presetID="35" presetClass="path" presetSubtype="0" accel="50000" decel="50000" fill="hold" nodeType="clickEffect">
                                  <p:stCondLst>
                                    <p:cond delay="0"/>
                                  </p:stCondLst>
                                  <p:childTnLst>
                                    <p:animMotion origin="layout" path="M 0.48906 -0.02222 L 0.56771 -0.15278 " pathEditMode="relative" rAng="0" ptsTypes="AA">
                                      <p:cBhvr>
                                        <p:cTn id="26" dur="2000" fill="hold"/>
                                        <p:tgtEl>
                                          <p:spTgt spid="7"/>
                                        </p:tgtEl>
                                        <p:attrNameLst>
                                          <p:attrName>ppt_x</p:attrName>
                                          <p:attrName>ppt_y</p:attrName>
                                        </p:attrNameLst>
                                      </p:cBhvr>
                                      <p:rCtr x="2604" y="-6366"/>
                                    </p:animMotion>
                                  </p:childTnLst>
                                </p:cTn>
                              </p:par>
                            </p:childTnLst>
                          </p:cTn>
                        </p:par>
                      </p:childTnLst>
                    </p:cTn>
                  </p:par>
                  <p:par>
                    <p:cTn id="27" fill="hold">
                      <p:stCondLst>
                        <p:cond delay="indefinite"/>
                      </p:stCondLst>
                      <p:childTnLst>
                        <p:par>
                          <p:cTn id="28" fill="hold">
                            <p:stCondLst>
                              <p:cond delay="0"/>
                            </p:stCondLst>
                            <p:childTnLst>
                              <p:par>
                                <p:cTn id="29" presetID="56" presetClass="path" presetSubtype="0" accel="50000" decel="50000" fill="hold" nodeType="clickEffect">
                                  <p:stCondLst>
                                    <p:cond delay="0"/>
                                  </p:stCondLst>
                                  <p:childTnLst>
                                    <p:animMotion origin="layout" path="M 0.56771 -0.15278 L 0.42431 -0.17176 " pathEditMode="relative" rAng="0" ptsTypes="AA">
                                      <p:cBhvr>
                                        <p:cTn id="30" dur="2000" fill="hold"/>
                                        <p:tgtEl>
                                          <p:spTgt spid="7"/>
                                        </p:tgtEl>
                                        <p:attrNameLst>
                                          <p:attrName>ppt_x</p:attrName>
                                          <p:attrName>ppt_y</p:attrName>
                                        </p:attrNameLst>
                                      </p:cBhvr>
                                      <p:rCtr x="-5972" y="-1042"/>
                                    </p:animMotion>
                                  </p:childTnLst>
                                </p:cTn>
                              </p:par>
                            </p:childTnLst>
                          </p:cTn>
                        </p:par>
                      </p:childTnLst>
                    </p:cTn>
                  </p:par>
                  <p:par>
                    <p:cTn id="31" fill="hold">
                      <p:stCondLst>
                        <p:cond delay="indefinite"/>
                      </p:stCondLst>
                      <p:childTnLst>
                        <p:par>
                          <p:cTn id="32" fill="hold">
                            <p:stCondLst>
                              <p:cond delay="0"/>
                            </p:stCondLst>
                            <p:childTnLst>
                              <p:par>
                                <p:cTn id="33" presetID="56" presetClass="path" presetSubtype="0" accel="50000" decel="50000" fill="hold" nodeType="clickEffect">
                                  <p:stCondLst>
                                    <p:cond delay="0"/>
                                  </p:stCondLst>
                                  <p:childTnLst>
                                    <p:animMotion origin="layout" path="M 0.42431 -0.17176 L 0.33142 -0.28194 " pathEditMode="relative" rAng="0" ptsTypes="AA">
                                      <p:cBhvr>
                                        <p:cTn id="34" dur="2000" fill="hold"/>
                                        <p:tgtEl>
                                          <p:spTgt spid="7"/>
                                        </p:tgtEl>
                                        <p:attrNameLst>
                                          <p:attrName>ppt_x</p:attrName>
                                          <p:attrName>ppt_y</p:attrName>
                                        </p:attrNameLst>
                                      </p:cBhvr>
                                      <p:rCtr x="-4653" y="-5509"/>
                                    </p:animMotion>
                                  </p:childTnLst>
                                </p:cTn>
                              </p:par>
                            </p:childTnLst>
                          </p:cTn>
                        </p:par>
                      </p:childTnLst>
                    </p:cTn>
                  </p:par>
                  <p:par>
                    <p:cTn id="35" fill="hold">
                      <p:stCondLst>
                        <p:cond delay="indefinite"/>
                      </p:stCondLst>
                      <p:childTnLst>
                        <p:par>
                          <p:cTn id="36" fill="hold">
                            <p:stCondLst>
                              <p:cond delay="0"/>
                            </p:stCondLst>
                            <p:childTnLst>
                              <p:par>
                                <p:cTn id="37" presetID="56" presetClass="path" presetSubtype="0" accel="50000" decel="50000" fill="hold" nodeType="clickEffect">
                                  <p:stCondLst>
                                    <p:cond delay="0"/>
                                  </p:stCondLst>
                                  <p:childTnLst>
                                    <p:animMotion origin="layout" path="M 0.33142 -0.28194 L 0.23646 -0.1662 " pathEditMode="relative" rAng="0" ptsTypes="AA">
                                      <p:cBhvr>
                                        <p:cTn id="38" dur="2000" fill="hold"/>
                                        <p:tgtEl>
                                          <p:spTgt spid="7"/>
                                        </p:tgtEl>
                                        <p:attrNameLst>
                                          <p:attrName>ppt_x</p:attrName>
                                          <p:attrName>ppt_y</p:attrName>
                                        </p:attrNameLst>
                                      </p:cBhvr>
                                      <p:rCtr x="-4757" y="5787"/>
                                    </p:animMotion>
                                  </p:childTnLst>
                                </p:cTn>
                              </p:par>
                            </p:childTnLst>
                          </p:cTn>
                        </p:par>
                      </p:childTnLst>
                    </p:cTn>
                  </p:par>
                  <p:par>
                    <p:cTn id="39" fill="hold">
                      <p:stCondLst>
                        <p:cond delay="indefinite"/>
                      </p:stCondLst>
                      <p:childTnLst>
                        <p:par>
                          <p:cTn id="40" fill="hold">
                            <p:stCondLst>
                              <p:cond delay="0"/>
                            </p:stCondLst>
                            <p:childTnLst>
                              <p:par>
                                <p:cTn id="41" presetID="56" presetClass="path" presetSubtype="0" accel="50000" decel="50000" fill="hold" nodeType="clickEffect">
                                  <p:stCondLst>
                                    <p:cond delay="0"/>
                                  </p:stCondLst>
                                  <p:childTnLst>
                                    <p:animMotion origin="layout" path="M 0.23646 -0.1662 L 0.13958 -0.16504 " pathEditMode="relative" rAng="0" ptsTypes="AA">
                                      <p:cBhvr>
                                        <p:cTn id="42" dur="2000" fill="hold"/>
                                        <p:tgtEl>
                                          <p:spTgt spid="7"/>
                                        </p:tgtEl>
                                        <p:attrNameLst>
                                          <p:attrName>ppt_x</p:attrName>
                                          <p:attrName>ppt_y</p:attrName>
                                        </p:attrNameLst>
                                      </p:cBhvr>
                                      <p:rCtr x="-4844" y="46"/>
                                    </p:animMotion>
                                  </p:childTnLst>
                                </p:cTn>
                              </p:par>
                            </p:childTnLst>
                          </p:cTn>
                        </p:par>
                      </p:childTnLst>
                    </p:cTn>
                  </p:par>
                  <p:par>
                    <p:cTn id="43" fill="hold">
                      <p:stCondLst>
                        <p:cond delay="indefinite"/>
                      </p:stCondLst>
                      <p:childTnLst>
                        <p:par>
                          <p:cTn id="44" fill="hold">
                            <p:stCondLst>
                              <p:cond delay="0"/>
                            </p:stCondLst>
                            <p:childTnLst>
                              <p:par>
                                <p:cTn id="45" presetID="56" presetClass="path" presetSubtype="0" accel="50000" decel="50000" fill="hold" nodeType="clickEffect">
                                  <p:stCondLst>
                                    <p:cond delay="0"/>
                                  </p:stCondLst>
                                  <p:childTnLst>
                                    <p:animMotion origin="layout" path="M 0.13958 -0.16504 L 0.05052 -0.28518 " pathEditMode="relative" rAng="0" ptsTypes="AA">
                                      <p:cBhvr>
                                        <p:cTn id="46" dur="2000" fill="hold"/>
                                        <p:tgtEl>
                                          <p:spTgt spid="7"/>
                                        </p:tgtEl>
                                        <p:attrNameLst>
                                          <p:attrName>ppt_x</p:attrName>
                                          <p:attrName>ppt_y</p:attrName>
                                        </p:attrNameLst>
                                      </p:cBhvr>
                                      <p:rCtr x="-4253" y="-4352"/>
                                    </p:animMotion>
                                  </p:childTnLst>
                                </p:cTn>
                              </p:par>
                            </p:childTnLst>
                          </p:cTn>
                        </p:par>
                      </p:childTnLst>
                    </p:cTn>
                  </p:par>
                  <p:par>
                    <p:cTn id="47" fill="hold">
                      <p:stCondLst>
                        <p:cond delay="indefinite"/>
                      </p:stCondLst>
                      <p:childTnLst>
                        <p:par>
                          <p:cTn id="48" fill="hold">
                            <p:stCondLst>
                              <p:cond delay="0"/>
                            </p:stCondLst>
                            <p:childTnLst>
                              <p:par>
                                <p:cTn id="49" presetID="56" presetClass="path" presetSubtype="0" accel="50000" decel="50000" fill="hold" nodeType="clickEffect">
                                  <p:stCondLst>
                                    <p:cond delay="0"/>
                                  </p:stCondLst>
                                  <p:childTnLst>
                                    <p:animMotion origin="layout" path="M 0.05052 -0.28518 L -0.04375 -0.17037 " pathEditMode="relative" rAng="0" ptsTypes="AA">
                                      <p:cBhvr>
                                        <p:cTn id="50" dur="2000" fill="hold"/>
                                        <p:tgtEl>
                                          <p:spTgt spid="7"/>
                                        </p:tgtEl>
                                        <p:attrNameLst>
                                          <p:attrName>ppt_x</p:attrName>
                                          <p:attrName>ppt_y</p:attrName>
                                        </p:attrNameLst>
                                      </p:cBhvr>
                                      <p:rCtr x="-4740" y="4167"/>
                                    </p:animMotion>
                                  </p:childTnLst>
                                </p:cTn>
                              </p:par>
                            </p:childTnLst>
                          </p:cTn>
                        </p:par>
                      </p:childTnLst>
                    </p:cTn>
                  </p:par>
                  <p:par>
                    <p:cTn id="51" fill="hold">
                      <p:stCondLst>
                        <p:cond delay="indefinite"/>
                      </p:stCondLst>
                      <p:childTnLst>
                        <p:par>
                          <p:cTn id="52" fill="hold">
                            <p:stCondLst>
                              <p:cond delay="0"/>
                            </p:stCondLst>
                            <p:childTnLst>
                              <p:par>
                                <p:cTn id="53" presetID="56" presetClass="path" presetSubtype="0" accel="50000" decel="50000" fill="hold" nodeType="clickEffect">
                                  <p:stCondLst>
                                    <p:cond delay="0"/>
                                  </p:stCondLst>
                                  <p:childTnLst>
                                    <p:animMotion origin="layout" path="M -0.04375 -0.17037 L -0.10191 -0.2956 " pathEditMode="relative" rAng="0" ptsTypes="AA">
                                      <p:cBhvr>
                                        <p:cTn id="54" dur="2000" fill="hold"/>
                                        <p:tgtEl>
                                          <p:spTgt spid="7"/>
                                        </p:tgtEl>
                                        <p:attrNameLst>
                                          <p:attrName>ppt_x</p:attrName>
                                          <p:attrName>ppt_y</p:attrName>
                                        </p:attrNameLst>
                                      </p:cBhvr>
                                      <p:rCtr x="-2917" y="-6273"/>
                                    </p:animMotion>
                                  </p:childTnLst>
                                </p:cTn>
                              </p:par>
                            </p:childTnLst>
                          </p:cTn>
                        </p:par>
                      </p:childTnLst>
                    </p:cTn>
                  </p:par>
                  <p:par>
                    <p:cTn id="55" fill="hold">
                      <p:stCondLst>
                        <p:cond delay="indefinite"/>
                      </p:stCondLst>
                      <p:childTnLst>
                        <p:par>
                          <p:cTn id="56" fill="hold">
                            <p:stCondLst>
                              <p:cond delay="0"/>
                            </p:stCondLst>
                            <p:childTnLst>
                              <p:par>
                                <p:cTn id="57" presetID="56" presetClass="path" presetSubtype="0" accel="50000" decel="50000" fill="hold" nodeType="clickEffect">
                                  <p:stCondLst>
                                    <p:cond delay="0"/>
                                  </p:stCondLst>
                                  <p:childTnLst>
                                    <p:animMotion origin="layout" path="M -0.10191 -0.2956 L -0.03594 -0.46042 " pathEditMode="relative" rAng="0" ptsTypes="AA">
                                      <p:cBhvr>
                                        <p:cTn id="58" dur="2000" fill="hold"/>
                                        <p:tgtEl>
                                          <p:spTgt spid="7"/>
                                        </p:tgtEl>
                                        <p:attrNameLst>
                                          <p:attrName>ppt_x</p:attrName>
                                          <p:attrName>ppt_y</p:attrName>
                                        </p:attrNameLst>
                                      </p:cBhvr>
                                      <p:rCtr x="3194" y="-5880"/>
                                    </p:animMotion>
                                  </p:childTnLst>
                                </p:cTn>
                              </p:par>
                            </p:childTnLst>
                          </p:cTn>
                        </p:par>
                      </p:childTnLst>
                    </p:cTn>
                  </p:par>
                  <p:par>
                    <p:cTn id="59" fill="hold">
                      <p:stCondLst>
                        <p:cond delay="indefinite"/>
                      </p:stCondLst>
                      <p:childTnLst>
                        <p:par>
                          <p:cTn id="60" fill="hold">
                            <p:stCondLst>
                              <p:cond delay="0"/>
                            </p:stCondLst>
                            <p:childTnLst>
                              <p:par>
                                <p:cTn id="61" presetID="35" presetClass="path" presetSubtype="0" accel="50000" decel="50000" fill="hold" nodeType="clickEffect">
                                  <p:stCondLst>
                                    <p:cond delay="0"/>
                                  </p:stCondLst>
                                  <p:childTnLst>
                                    <p:animMotion origin="layout" path="M -0.03594 -0.46042 L 0.06979 -0.36713 " pathEditMode="relative" rAng="0" ptsTypes="AA">
                                      <p:cBhvr>
                                        <p:cTn id="62" dur="2000" fill="hold"/>
                                        <p:tgtEl>
                                          <p:spTgt spid="7"/>
                                        </p:tgtEl>
                                        <p:attrNameLst>
                                          <p:attrName>ppt_x</p:attrName>
                                          <p:attrName>ppt_y</p:attrName>
                                        </p:attrNameLst>
                                      </p:cBhvr>
                                      <p:rCtr x="5330" y="3287"/>
                                    </p:animMotion>
                                  </p:childTnLst>
                                </p:cTn>
                              </p:par>
                            </p:childTnLst>
                          </p:cTn>
                        </p:par>
                      </p:childTnLst>
                    </p:cTn>
                  </p:par>
                  <p:par>
                    <p:cTn id="63" fill="hold">
                      <p:stCondLst>
                        <p:cond delay="indefinite"/>
                      </p:stCondLst>
                      <p:childTnLst>
                        <p:par>
                          <p:cTn id="64" fill="hold">
                            <p:stCondLst>
                              <p:cond delay="0"/>
                            </p:stCondLst>
                            <p:childTnLst>
                              <p:par>
                                <p:cTn id="65" presetID="35" presetClass="path" presetSubtype="0" accel="50000" decel="50000" fill="hold" nodeType="clickEffect">
                                  <p:stCondLst>
                                    <p:cond delay="0"/>
                                  </p:stCondLst>
                                  <p:childTnLst>
                                    <p:animMotion origin="layout" path="M 0.06979 -0.36713 L 0.1849 -0.36713 " pathEditMode="relative" rAng="0" ptsTypes="AA">
                                      <p:cBhvr>
                                        <p:cTn id="66" dur="2000" fill="hold"/>
                                        <p:tgtEl>
                                          <p:spTgt spid="7"/>
                                        </p:tgtEl>
                                        <p:attrNameLst>
                                          <p:attrName>ppt_x</p:attrName>
                                          <p:attrName>ppt_y</p:attrName>
                                        </p:attrNameLst>
                                      </p:cBhvr>
                                      <p:rCtr x="5417" y="579"/>
                                    </p:animMotion>
                                  </p:childTnLst>
                                </p:cTn>
                              </p:par>
                            </p:childTnLst>
                          </p:cTn>
                        </p:par>
                      </p:childTnLst>
                    </p:cTn>
                  </p:par>
                  <p:par>
                    <p:cTn id="67" fill="hold">
                      <p:stCondLst>
                        <p:cond delay="indefinite"/>
                      </p:stCondLst>
                      <p:childTnLst>
                        <p:par>
                          <p:cTn id="68" fill="hold">
                            <p:stCondLst>
                              <p:cond delay="0"/>
                            </p:stCondLst>
                            <p:childTnLst>
                              <p:par>
                                <p:cTn id="69" presetID="35" presetClass="path" presetSubtype="0" accel="50000" decel="50000" fill="hold" nodeType="clickEffect">
                                  <p:stCondLst>
                                    <p:cond delay="0"/>
                                  </p:stCondLst>
                                  <p:childTnLst>
                                    <p:animMotion origin="layout" path="M 0.18489 -0.36713 L 0.26441 -0.39028 " pathEditMode="relative" rAng="0" ptsTypes="AA">
                                      <p:cBhvr>
                                        <p:cTn id="70" dur="2000" fill="hold"/>
                                        <p:tgtEl>
                                          <p:spTgt spid="7"/>
                                        </p:tgtEl>
                                        <p:attrNameLst>
                                          <p:attrName>ppt_x</p:attrName>
                                          <p:attrName>ppt_y</p:attrName>
                                        </p:attrNameLst>
                                      </p:cBhvr>
                                      <p:rCtr x="5538" y="-2037"/>
                                    </p:animMotion>
                                  </p:childTnLst>
                                </p:cTn>
                              </p:par>
                            </p:childTnLst>
                          </p:cTn>
                        </p:par>
                      </p:childTnLst>
                    </p:cTn>
                  </p:par>
                  <p:par>
                    <p:cTn id="71" fill="hold">
                      <p:stCondLst>
                        <p:cond delay="indefinite"/>
                      </p:stCondLst>
                      <p:childTnLst>
                        <p:par>
                          <p:cTn id="72" fill="hold">
                            <p:stCondLst>
                              <p:cond delay="0"/>
                            </p:stCondLst>
                            <p:childTnLst>
                              <p:par>
                                <p:cTn id="73" presetID="49" presetClass="path" presetSubtype="0" accel="50000" decel="50000" fill="hold" nodeType="clickEffect">
                                  <p:stCondLst>
                                    <p:cond delay="0"/>
                                  </p:stCondLst>
                                  <p:childTnLst>
                                    <p:animMotion origin="layout" path="M 0.26441 -0.39028 L 0.33142 -0.28194 " pathEditMode="relative" rAng="0" ptsTypes="AA">
                                      <p:cBhvr>
                                        <p:cTn id="74" dur="2000" fill="hold"/>
                                        <p:tgtEl>
                                          <p:spTgt spid="7"/>
                                        </p:tgtEl>
                                        <p:attrNameLst>
                                          <p:attrName>ppt_x</p:attrName>
                                          <p:attrName>ppt_y</p:attrName>
                                        </p:attrNameLst>
                                      </p:cBhvr>
                                      <p:rCtr x="3594" y="2431"/>
                                    </p:animMotion>
                                  </p:childTnLst>
                                </p:cTn>
                              </p:par>
                            </p:childTnLst>
                          </p:cTn>
                        </p:par>
                      </p:childTnLst>
                    </p:cTn>
                  </p:par>
                  <p:par>
                    <p:cTn id="75" fill="hold">
                      <p:stCondLst>
                        <p:cond delay="indefinite"/>
                      </p:stCondLst>
                      <p:childTnLst>
                        <p:par>
                          <p:cTn id="76" fill="hold">
                            <p:stCondLst>
                              <p:cond delay="0"/>
                            </p:stCondLst>
                            <p:childTnLst>
                              <p:par>
                                <p:cTn id="77" presetID="35" presetClass="path" presetSubtype="0" accel="50000" decel="50000" fill="hold" nodeType="clickEffect">
                                  <p:stCondLst>
                                    <p:cond delay="0"/>
                                  </p:stCondLst>
                                  <p:childTnLst>
                                    <p:animMotion origin="layout" path="M 0.33142 -0.28194 L 0.49965 -0.33796 " pathEditMode="relative" rAng="0" ptsTypes="AA">
                                      <p:cBhvr>
                                        <p:cTn id="78" dur="2000" fill="hold"/>
                                        <p:tgtEl>
                                          <p:spTgt spid="7"/>
                                        </p:tgtEl>
                                        <p:attrNameLst>
                                          <p:attrName>ppt_x</p:attrName>
                                          <p:attrName>ppt_y</p:attrName>
                                        </p:attrNameLst>
                                      </p:cBhvr>
                                      <p:rCtr x="6944" y="-2106"/>
                                    </p:animMotion>
                                  </p:childTnLst>
                                </p:cTn>
                              </p:par>
                            </p:childTnLst>
                          </p:cTn>
                        </p:par>
                      </p:childTnLst>
                    </p:cTn>
                  </p:par>
                  <p:par>
                    <p:cTn id="79" fill="hold">
                      <p:stCondLst>
                        <p:cond delay="indefinite"/>
                      </p:stCondLst>
                      <p:childTnLst>
                        <p:par>
                          <p:cTn id="80" fill="hold">
                            <p:stCondLst>
                              <p:cond delay="0"/>
                            </p:stCondLst>
                            <p:childTnLst>
                              <p:par>
                                <p:cTn id="81" presetID="35" presetClass="path" presetSubtype="0" accel="50000" decel="50000" fill="hold" nodeType="clickEffect">
                                  <p:stCondLst>
                                    <p:cond delay="0"/>
                                  </p:stCondLst>
                                  <p:childTnLst>
                                    <p:animMotion origin="layout" path="M 0.49965 -0.33796 L 0.40504 -0.47291 " pathEditMode="relative" rAng="0" ptsTypes="AA">
                                      <p:cBhvr>
                                        <p:cTn id="82" dur="2000" fill="hold"/>
                                        <p:tgtEl>
                                          <p:spTgt spid="7"/>
                                        </p:tgtEl>
                                        <p:attrNameLst>
                                          <p:attrName>ppt_x</p:attrName>
                                          <p:attrName>ppt_y</p:attrName>
                                        </p:attrNameLst>
                                      </p:cBhvr>
                                      <p:rCtr x="-4635" y="-7199"/>
                                    </p:animMotion>
                                  </p:childTnLst>
                                </p:cTn>
                              </p:par>
                            </p:childTnLst>
                          </p:cTn>
                        </p:par>
                      </p:childTnLst>
                    </p:cTn>
                  </p:par>
                  <p:par>
                    <p:cTn id="83" fill="hold">
                      <p:stCondLst>
                        <p:cond delay="indefinite"/>
                      </p:stCondLst>
                      <p:childTnLst>
                        <p:par>
                          <p:cTn id="84" fill="hold">
                            <p:stCondLst>
                              <p:cond delay="0"/>
                            </p:stCondLst>
                            <p:childTnLst>
                              <p:par>
                                <p:cTn id="85" presetID="35" presetClass="path" presetSubtype="0" accel="50000" decel="50000" fill="hold" nodeType="clickEffect">
                                  <p:stCondLst>
                                    <p:cond delay="0"/>
                                  </p:stCondLst>
                                  <p:childTnLst>
                                    <p:animMotion origin="layout" path="M 0.40503 -0.47292 L 0.30382 -0.50625 " pathEditMode="relative" rAng="0" ptsTypes="AA">
                                      <p:cBhvr>
                                        <p:cTn id="86" dur="2000" fill="hold"/>
                                        <p:tgtEl>
                                          <p:spTgt spid="7"/>
                                        </p:tgtEl>
                                        <p:attrNameLst>
                                          <p:attrName>ppt_x</p:attrName>
                                          <p:attrName>ppt_y</p:attrName>
                                        </p:attrNameLst>
                                      </p:cBhvr>
                                      <p:rCtr x="-4983" y="-1736"/>
                                    </p:animMotion>
                                  </p:childTnLst>
                                </p:cTn>
                              </p:par>
                            </p:childTnLst>
                          </p:cTn>
                        </p:par>
                      </p:childTnLst>
                    </p:cTn>
                  </p:par>
                  <p:par>
                    <p:cTn id="87" fill="hold">
                      <p:stCondLst>
                        <p:cond delay="indefinite"/>
                      </p:stCondLst>
                      <p:childTnLst>
                        <p:par>
                          <p:cTn id="88" fill="hold">
                            <p:stCondLst>
                              <p:cond delay="0"/>
                            </p:stCondLst>
                            <p:childTnLst>
                              <p:par>
                                <p:cTn id="89" presetID="35" presetClass="path" presetSubtype="0" accel="50000" decel="50000" fill="hold" nodeType="clickEffect">
                                  <p:stCondLst>
                                    <p:cond delay="0"/>
                                  </p:stCondLst>
                                  <p:childTnLst>
                                    <p:animMotion origin="layout" path="M 0.30382 -0.50625 L 0.22465 -0.60903 " pathEditMode="relative" rAng="0" ptsTypes="AA">
                                      <p:cBhvr>
                                        <p:cTn id="90" dur="2000" fill="hold"/>
                                        <p:tgtEl>
                                          <p:spTgt spid="7"/>
                                        </p:tgtEl>
                                        <p:attrNameLst>
                                          <p:attrName>ppt_x</p:attrName>
                                          <p:attrName>ppt_y</p:attrName>
                                        </p:attrNameLst>
                                      </p:cBhvr>
                                      <p:rCtr x="-4410" y="-5046"/>
                                    </p:animMotion>
                                  </p:childTnLst>
                                </p:cTn>
                              </p:par>
                            </p:childTnLst>
                          </p:cTn>
                        </p:par>
                      </p:childTnLst>
                    </p:cTn>
                  </p:par>
                  <p:par>
                    <p:cTn id="91" fill="hold">
                      <p:stCondLst>
                        <p:cond delay="indefinite"/>
                      </p:stCondLst>
                      <p:childTnLst>
                        <p:par>
                          <p:cTn id="92" fill="hold">
                            <p:stCondLst>
                              <p:cond delay="0"/>
                            </p:stCondLst>
                            <p:childTnLst>
                              <p:par>
                                <p:cTn id="93" presetID="35" presetClass="path" presetSubtype="0" accel="50000" decel="50000" fill="hold" nodeType="clickEffect">
                                  <p:stCondLst>
                                    <p:cond delay="0"/>
                                  </p:stCondLst>
                                  <p:childTnLst>
                                    <p:animMotion origin="layout" path="M 0.22465 -0.60903 L 0.13663 -0.50995 " pathEditMode="relative" rAng="0" ptsTypes="AA">
                                      <p:cBhvr>
                                        <p:cTn id="94" dur="2000" fill="hold"/>
                                        <p:tgtEl>
                                          <p:spTgt spid="7"/>
                                        </p:tgtEl>
                                        <p:attrNameLst>
                                          <p:attrName>ppt_x</p:attrName>
                                          <p:attrName>ppt_y</p:attrName>
                                        </p:attrNameLst>
                                      </p:cBhvr>
                                      <p:rCtr x="-4549" y="4954"/>
                                    </p:animMotion>
                                  </p:childTnLst>
                                </p:cTn>
                              </p:par>
                            </p:childTnLst>
                          </p:cTn>
                        </p:par>
                      </p:childTnLst>
                    </p:cTn>
                  </p:par>
                  <p:par>
                    <p:cTn id="95" fill="hold">
                      <p:stCondLst>
                        <p:cond delay="indefinite"/>
                      </p:stCondLst>
                      <p:childTnLst>
                        <p:par>
                          <p:cTn id="96" fill="hold">
                            <p:stCondLst>
                              <p:cond delay="0"/>
                            </p:stCondLst>
                            <p:childTnLst>
                              <p:par>
                                <p:cTn id="97" presetID="35" presetClass="path" presetSubtype="0" accel="50000" decel="50000" fill="hold" nodeType="clickEffect">
                                  <p:stCondLst>
                                    <p:cond delay="0"/>
                                  </p:stCondLst>
                                  <p:childTnLst>
                                    <p:animMotion origin="layout" path="M 0.13664 -0.50995 L 0.05365 -0.60903 " pathEditMode="relative" rAng="0" ptsTypes="AA">
                                      <p:cBhvr>
                                        <p:cTn id="98" dur="2000" fill="hold"/>
                                        <p:tgtEl>
                                          <p:spTgt spid="7"/>
                                        </p:tgtEl>
                                        <p:attrNameLst>
                                          <p:attrName>ppt_x</p:attrName>
                                          <p:attrName>ppt_y</p:attrName>
                                        </p:attrNameLst>
                                      </p:cBhvr>
                                      <p:rCtr x="-4288" y="-5579"/>
                                    </p:animMotion>
                                  </p:childTnLst>
                                </p:cTn>
                              </p:par>
                            </p:childTnLst>
                          </p:cTn>
                        </p:par>
                      </p:childTnLst>
                    </p:cTn>
                  </p:par>
                  <p:par>
                    <p:cTn id="99" fill="hold">
                      <p:stCondLst>
                        <p:cond delay="indefinite"/>
                      </p:stCondLst>
                      <p:childTnLst>
                        <p:par>
                          <p:cTn id="100" fill="hold">
                            <p:stCondLst>
                              <p:cond delay="0"/>
                            </p:stCondLst>
                            <p:childTnLst>
                              <p:par>
                                <p:cTn id="101" presetID="35" presetClass="path" presetSubtype="0" accel="50000" decel="50000" fill="hold" nodeType="clickEffect">
                                  <p:stCondLst>
                                    <p:cond delay="0"/>
                                  </p:stCondLst>
                                  <p:childTnLst>
                                    <p:animMotion origin="layout" path="M 0.05364 -0.60903 L -0.03594 -0.46041 " pathEditMode="relative" rAng="0" ptsTypes="AA">
                                      <p:cBhvr>
                                        <p:cTn id="102" dur="2000" fill="hold"/>
                                        <p:tgtEl>
                                          <p:spTgt spid="7"/>
                                        </p:tgtEl>
                                        <p:attrNameLst>
                                          <p:attrName>ppt_x</p:attrName>
                                          <p:attrName>ppt_y</p:attrName>
                                        </p:attrNameLst>
                                      </p:cBhvr>
                                      <p:rCtr x="-4358" y="7431"/>
                                    </p:animMotion>
                                  </p:childTnLst>
                                </p:cTn>
                              </p:par>
                            </p:childTnLst>
                          </p:cTn>
                        </p:par>
                      </p:childTnLst>
                    </p:cTn>
                  </p:par>
                  <p:par>
                    <p:cTn id="103" fill="hold">
                      <p:stCondLst>
                        <p:cond delay="indefinite"/>
                      </p:stCondLst>
                      <p:childTnLst>
                        <p:par>
                          <p:cTn id="104" fill="hold">
                            <p:stCondLst>
                              <p:cond delay="0"/>
                            </p:stCondLst>
                            <p:childTnLst>
                              <p:par>
                                <p:cTn id="105" presetID="35" presetClass="path" presetSubtype="0" accel="50000" decel="50000" fill="hold" nodeType="clickEffect">
                                  <p:stCondLst>
                                    <p:cond delay="0"/>
                                  </p:stCondLst>
                                  <p:childTnLst>
                                    <p:animMotion origin="layout" path="M -0.03593 -0.46041 L -0.09167 -0.64884 " pathEditMode="relative" rAng="0" ptsTypes="AA">
                                      <p:cBhvr>
                                        <p:cTn id="106" dur="2000" fill="hold"/>
                                        <p:tgtEl>
                                          <p:spTgt spid="7"/>
                                        </p:tgtEl>
                                        <p:attrNameLst>
                                          <p:attrName>ppt_x</p:attrName>
                                          <p:attrName>ppt_y</p:attrName>
                                        </p:attrNameLst>
                                      </p:cBhvr>
                                      <p:rCtr x="-3264" y="-9606"/>
                                    </p:animMotion>
                                  </p:childTnLst>
                                </p:cTn>
                              </p:par>
                            </p:childTnLst>
                          </p:cTn>
                        </p:par>
                      </p:childTnLst>
                    </p:cTn>
                  </p:par>
                  <p:par>
                    <p:cTn id="107" fill="hold">
                      <p:stCondLst>
                        <p:cond delay="indefinite"/>
                      </p:stCondLst>
                      <p:childTnLst>
                        <p:par>
                          <p:cTn id="108" fill="hold">
                            <p:stCondLst>
                              <p:cond delay="0"/>
                            </p:stCondLst>
                            <p:childTnLst>
                              <p:par>
                                <p:cTn id="109" presetID="35" presetClass="path" presetSubtype="0" accel="50000" decel="50000" fill="hold" nodeType="clickEffect">
                                  <p:stCondLst>
                                    <p:cond delay="0"/>
                                  </p:stCondLst>
                                  <p:childTnLst>
                                    <p:animMotion origin="layout" path="M -0.09167 -0.64884 L -0.00782 -0.71065 " pathEditMode="relative" rAng="0" ptsTypes="AA">
                                      <p:cBhvr>
                                        <p:cTn id="110" dur="2000" fill="hold"/>
                                        <p:tgtEl>
                                          <p:spTgt spid="7"/>
                                        </p:tgtEl>
                                        <p:attrNameLst>
                                          <p:attrName>ppt_x</p:attrName>
                                          <p:attrName>ppt_y</p:attrName>
                                        </p:attrNameLst>
                                      </p:cBhvr>
                                      <p:rCtr x="4201" y="-2986"/>
                                    </p:animMotion>
                                  </p:childTnLst>
                                </p:cTn>
                              </p:par>
                            </p:childTnLst>
                          </p:cTn>
                        </p:par>
                      </p:childTnLst>
                    </p:cTn>
                  </p:par>
                  <p:par>
                    <p:cTn id="111" fill="hold">
                      <p:stCondLst>
                        <p:cond delay="indefinite"/>
                      </p:stCondLst>
                      <p:childTnLst>
                        <p:par>
                          <p:cTn id="112" fill="hold">
                            <p:stCondLst>
                              <p:cond delay="0"/>
                            </p:stCondLst>
                            <p:childTnLst>
                              <p:par>
                                <p:cTn id="113" presetID="35" presetClass="path" presetSubtype="0" accel="50000" decel="50000" fill="hold" nodeType="clickEffect">
                                  <p:stCondLst>
                                    <p:cond delay="0"/>
                                  </p:stCondLst>
                                  <p:childTnLst>
                                    <p:animMotion origin="layout" path="M -0.00782 -0.71065 L 0.08958 -0.69097 " pathEditMode="relative" rAng="0" ptsTypes="AA">
                                      <p:cBhvr>
                                        <p:cTn id="114" dur="2000" fill="hold"/>
                                        <p:tgtEl>
                                          <p:spTgt spid="7"/>
                                        </p:tgtEl>
                                        <p:attrNameLst>
                                          <p:attrName>ppt_x</p:attrName>
                                          <p:attrName>ppt_y</p:attrName>
                                        </p:attrNameLst>
                                      </p:cBhvr>
                                      <p:rCtr x="5208" y="972"/>
                                    </p:animMotion>
                                  </p:childTnLst>
                                </p:cTn>
                              </p:par>
                            </p:childTnLst>
                          </p:cTn>
                        </p:par>
                      </p:childTnLst>
                    </p:cTn>
                  </p:par>
                  <p:par>
                    <p:cTn id="115" fill="hold">
                      <p:stCondLst>
                        <p:cond delay="indefinite"/>
                      </p:stCondLst>
                      <p:childTnLst>
                        <p:par>
                          <p:cTn id="116" fill="hold">
                            <p:stCondLst>
                              <p:cond delay="0"/>
                            </p:stCondLst>
                            <p:childTnLst>
                              <p:par>
                                <p:cTn id="117" presetID="35" presetClass="path" presetSubtype="0" accel="50000" decel="50000" fill="hold" nodeType="clickEffect">
                                  <p:stCondLst>
                                    <p:cond delay="0"/>
                                  </p:stCondLst>
                                  <p:childTnLst>
                                    <p:animMotion origin="layout" path="M 0.08958 -0.69097 L 0.22465 -0.60903 " pathEditMode="relative" rAng="0" ptsTypes="AA">
                                      <p:cBhvr>
                                        <p:cTn id="118" dur="2000" fill="hold"/>
                                        <p:tgtEl>
                                          <p:spTgt spid="7"/>
                                        </p:tgtEl>
                                        <p:attrNameLst>
                                          <p:attrName>ppt_x</p:attrName>
                                          <p:attrName>ppt_y</p:attrName>
                                        </p:attrNameLst>
                                      </p:cBhvr>
                                      <p:rCtr x="6736" y="4259"/>
                                    </p:animMotion>
                                  </p:childTnLst>
                                </p:cTn>
                              </p:par>
                            </p:childTnLst>
                          </p:cTn>
                        </p:par>
                      </p:childTnLst>
                    </p:cTn>
                  </p:par>
                  <p:par>
                    <p:cTn id="119" fill="hold">
                      <p:stCondLst>
                        <p:cond delay="indefinite"/>
                      </p:stCondLst>
                      <p:childTnLst>
                        <p:par>
                          <p:cTn id="120" fill="hold">
                            <p:stCondLst>
                              <p:cond delay="0"/>
                            </p:stCondLst>
                            <p:childTnLst>
                              <p:par>
                                <p:cTn id="121" presetID="35" presetClass="path" presetSubtype="0" accel="50000" decel="50000" fill="hold" nodeType="clickEffect">
                                  <p:stCondLst>
                                    <p:cond delay="0"/>
                                  </p:stCondLst>
                                  <p:childTnLst>
                                    <p:animMotion origin="layout" path="M 0.22466 -0.60903 L 0.28698 -0.70717 " pathEditMode="relative" rAng="0" ptsTypes="AA">
                                      <p:cBhvr>
                                        <p:cTn id="122" dur="2000" fill="hold"/>
                                        <p:tgtEl>
                                          <p:spTgt spid="7"/>
                                        </p:tgtEl>
                                        <p:attrNameLst>
                                          <p:attrName>ppt_x</p:attrName>
                                          <p:attrName>ppt_y</p:attrName>
                                        </p:attrNameLst>
                                      </p:cBhvr>
                                      <p:rCtr x="3073" y="-4907"/>
                                    </p:animMotion>
                                  </p:childTnLst>
                                </p:cTn>
                              </p:par>
                            </p:childTnLst>
                          </p:cTn>
                        </p:par>
                      </p:childTnLst>
                    </p:cTn>
                  </p:par>
                  <p:par>
                    <p:cTn id="123" fill="hold">
                      <p:stCondLst>
                        <p:cond delay="indefinite"/>
                      </p:stCondLst>
                      <p:childTnLst>
                        <p:par>
                          <p:cTn id="124" fill="hold">
                            <p:stCondLst>
                              <p:cond delay="0"/>
                            </p:stCondLst>
                            <p:childTnLst>
                              <p:par>
                                <p:cTn id="125" presetID="35" presetClass="path" presetSubtype="0" accel="50000" decel="50000" fill="hold" nodeType="clickEffect">
                                  <p:stCondLst>
                                    <p:cond delay="0"/>
                                  </p:stCondLst>
                                  <p:childTnLst>
                                    <p:animMotion origin="layout" path="M 0.28698 -0.70717 L 0.40712 -0.71227 " pathEditMode="relative" rAng="0" ptsTypes="AA">
                                      <p:cBhvr>
                                        <p:cTn id="126" dur="2000" fill="hold"/>
                                        <p:tgtEl>
                                          <p:spTgt spid="7"/>
                                        </p:tgtEl>
                                        <p:attrNameLst>
                                          <p:attrName>ppt_x</p:attrName>
                                          <p:attrName>ppt_y</p:attrName>
                                        </p:attrNameLst>
                                      </p:cBhvr>
                                      <p:rCtr x="6007" y="-255"/>
                                    </p:animMotion>
                                  </p:childTnLst>
                                </p:cTn>
                              </p:par>
                            </p:childTnLst>
                          </p:cTn>
                        </p:par>
                      </p:childTnLst>
                    </p:cTn>
                  </p:par>
                  <p:par>
                    <p:cTn id="127" fill="hold">
                      <p:stCondLst>
                        <p:cond delay="indefinite"/>
                      </p:stCondLst>
                      <p:childTnLst>
                        <p:par>
                          <p:cTn id="128" fill="hold">
                            <p:stCondLst>
                              <p:cond delay="0"/>
                            </p:stCondLst>
                            <p:childTnLst>
                              <p:par>
                                <p:cTn id="129" presetID="63" presetClass="path" presetSubtype="0" accel="50000" decel="50000" fill="hold" nodeType="clickEffect">
                                  <p:stCondLst>
                                    <p:cond delay="0"/>
                                  </p:stCondLst>
                                  <p:childTnLst>
                                    <p:animMotion origin="layout" path="M 0 0 L 0.25 0 E" pathEditMode="relative" ptsTypes="">
                                      <p:cBhvr>
                                        <p:cTn id="130" dur="2000" fill="hold"/>
                                        <p:tgtEl>
                                          <p:spTgt spid="7"/>
                                        </p:tgtEl>
                                        <p:attrNameLst>
                                          <p:attrName>ppt_x</p:attrName>
                                          <p:attrName>ppt_y</p:attrName>
                                        </p:attrNameLst>
                                      </p:cBhvr>
                                    </p:animMotion>
                                  </p:childTnLst>
                                </p:cTn>
                              </p:par>
                            </p:childTnLst>
                          </p:cTn>
                        </p:par>
                      </p:childTnLst>
                    </p:cTn>
                  </p:par>
                </p:childTnLst>
              </p:cTn>
              <p:nextCondLst>
                <p:cond evt="onClick" delay="0">
                  <p:tgtEl>
                    <p:spTgt spid="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p:cNvGrpSpPr/>
          <p:nvPr/>
        </p:nvGrpSpPr>
        <p:grpSpPr>
          <a:xfrm>
            <a:off x="196932" y="1049688"/>
            <a:ext cx="5642054" cy="5587924"/>
            <a:chOff x="2662238" y="1536700"/>
            <a:chExt cx="3819525" cy="3798888"/>
          </a:xfrm>
          <a:effectLst>
            <a:outerShdw blurRad="50800" dist="38100" dir="8100000" algn="tr" rotWithShape="0">
              <a:prstClr val="black">
                <a:alpha val="40000"/>
              </a:prstClr>
            </a:outerShdw>
          </a:effectLst>
        </p:grpSpPr>
        <p:grpSp>
          <p:nvGrpSpPr>
            <p:cNvPr id="53" name="Group 52"/>
            <p:cNvGrpSpPr/>
            <p:nvPr/>
          </p:nvGrpSpPr>
          <p:grpSpPr>
            <a:xfrm>
              <a:off x="2662238" y="1536700"/>
              <a:ext cx="3819525" cy="3798888"/>
              <a:chOff x="2662238" y="1536700"/>
              <a:chExt cx="3819525" cy="3798888"/>
            </a:xfrm>
          </p:grpSpPr>
          <p:sp>
            <p:nvSpPr>
              <p:cNvPr id="6" name="Freeform 5"/>
              <p:cNvSpPr>
                <a:spLocks/>
              </p:cNvSpPr>
              <p:nvPr/>
            </p:nvSpPr>
            <p:spPr bwMode="auto">
              <a:xfrm>
                <a:off x="4572000" y="1536700"/>
                <a:ext cx="769938" cy="1892300"/>
              </a:xfrm>
              <a:custGeom>
                <a:avLst/>
                <a:gdLst>
                  <a:gd name="T0" fmla="*/ 0 w 4041"/>
                  <a:gd name="T1" fmla="*/ 0 h 9933"/>
                  <a:gd name="T2" fmla="*/ 4041 w 4041"/>
                  <a:gd name="T3" fmla="*/ 859 h 9933"/>
                  <a:gd name="T4" fmla="*/ 0 w 4041"/>
                  <a:gd name="T5" fmla="*/ 9933 h 9933"/>
                  <a:gd name="T6" fmla="*/ 0 w 4041"/>
                  <a:gd name="T7" fmla="*/ 0 h 9933"/>
                </a:gdLst>
                <a:ahLst/>
                <a:cxnLst>
                  <a:cxn ang="0">
                    <a:pos x="T0" y="T1"/>
                  </a:cxn>
                  <a:cxn ang="0">
                    <a:pos x="T2" y="T3"/>
                  </a:cxn>
                  <a:cxn ang="0">
                    <a:pos x="T4" y="T5"/>
                  </a:cxn>
                  <a:cxn ang="0">
                    <a:pos x="T6" y="T7"/>
                  </a:cxn>
                </a:cxnLst>
                <a:rect l="0" t="0" r="r" b="b"/>
                <a:pathLst>
                  <a:path w="4041" h="9933">
                    <a:moveTo>
                      <a:pt x="0" y="0"/>
                    </a:moveTo>
                    <a:cubicBezTo>
                      <a:pt x="1393" y="0"/>
                      <a:pt x="2769" y="293"/>
                      <a:pt x="4041" y="859"/>
                    </a:cubicBezTo>
                    <a:lnTo>
                      <a:pt x="0" y="9933"/>
                    </a:lnTo>
                    <a:lnTo>
                      <a:pt x="0" y="0"/>
                    </a:lnTo>
                    <a:close/>
                  </a:path>
                </a:pathLst>
              </a:custGeom>
              <a:solidFill>
                <a:srgbClr val="FFCD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Freeform 7"/>
              <p:cNvSpPr>
                <a:spLocks/>
              </p:cNvSpPr>
              <p:nvPr/>
            </p:nvSpPr>
            <p:spPr bwMode="auto">
              <a:xfrm>
                <a:off x="4572000" y="1700213"/>
                <a:ext cx="1406525" cy="1728788"/>
              </a:xfrm>
              <a:custGeom>
                <a:avLst/>
                <a:gdLst>
                  <a:gd name="T0" fmla="*/ 4041 w 7382"/>
                  <a:gd name="T1" fmla="*/ 0 h 9074"/>
                  <a:gd name="T2" fmla="*/ 7382 w 7382"/>
                  <a:gd name="T3" fmla="*/ 2428 h 9074"/>
                  <a:gd name="T4" fmla="*/ 0 w 7382"/>
                  <a:gd name="T5" fmla="*/ 9074 h 9074"/>
                  <a:gd name="T6" fmla="*/ 4041 w 7382"/>
                  <a:gd name="T7" fmla="*/ 0 h 9074"/>
                </a:gdLst>
                <a:ahLst/>
                <a:cxnLst>
                  <a:cxn ang="0">
                    <a:pos x="T0" y="T1"/>
                  </a:cxn>
                  <a:cxn ang="0">
                    <a:pos x="T2" y="T3"/>
                  </a:cxn>
                  <a:cxn ang="0">
                    <a:pos x="T4" y="T5"/>
                  </a:cxn>
                  <a:cxn ang="0">
                    <a:pos x="T6" y="T7"/>
                  </a:cxn>
                </a:cxnLst>
                <a:rect l="0" t="0" r="r" b="b"/>
                <a:pathLst>
                  <a:path w="7382" h="9074">
                    <a:moveTo>
                      <a:pt x="4041" y="0"/>
                    </a:moveTo>
                    <a:cubicBezTo>
                      <a:pt x="5312" y="566"/>
                      <a:pt x="6451" y="1393"/>
                      <a:pt x="7382" y="2428"/>
                    </a:cubicBezTo>
                    <a:lnTo>
                      <a:pt x="0" y="9074"/>
                    </a:lnTo>
                    <a:lnTo>
                      <a:pt x="4041" y="0"/>
                    </a:lnTo>
                    <a:close/>
                  </a:path>
                </a:pathLst>
              </a:custGeom>
              <a:solidFill>
                <a:srgbClr val="A7D5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9"/>
              <p:cNvSpPr>
                <a:spLocks/>
              </p:cNvSpPr>
              <p:nvPr/>
            </p:nvSpPr>
            <p:spPr bwMode="auto">
              <a:xfrm>
                <a:off x="4572000" y="2163763"/>
                <a:ext cx="1800225" cy="1265238"/>
              </a:xfrm>
              <a:custGeom>
                <a:avLst/>
                <a:gdLst>
                  <a:gd name="T0" fmla="*/ 7382 w 9448"/>
                  <a:gd name="T1" fmla="*/ 0 h 6646"/>
                  <a:gd name="T2" fmla="*/ 9448 w 9448"/>
                  <a:gd name="T3" fmla="*/ 3577 h 6646"/>
                  <a:gd name="T4" fmla="*/ 0 w 9448"/>
                  <a:gd name="T5" fmla="*/ 6646 h 6646"/>
                  <a:gd name="T6" fmla="*/ 7382 w 9448"/>
                  <a:gd name="T7" fmla="*/ 0 h 6646"/>
                </a:gdLst>
                <a:ahLst/>
                <a:cxnLst>
                  <a:cxn ang="0">
                    <a:pos x="T0" y="T1"/>
                  </a:cxn>
                  <a:cxn ang="0">
                    <a:pos x="T2" y="T3"/>
                  </a:cxn>
                  <a:cxn ang="0">
                    <a:pos x="T4" y="T5"/>
                  </a:cxn>
                  <a:cxn ang="0">
                    <a:pos x="T6" y="T7"/>
                  </a:cxn>
                </a:cxnLst>
                <a:rect l="0" t="0" r="r" b="b"/>
                <a:pathLst>
                  <a:path w="9448" h="6646">
                    <a:moveTo>
                      <a:pt x="7382" y="0"/>
                    </a:moveTo>
                    <a:cubicBezTo>
                      <a:pt x="8314" y="1034"/>
                      <a:pt x="9017" y="2253"/>
                      <a:pt x="9448" y="3577"/>
                    </a:cubicBezTo>
                    <a:lnTo>
                      <a:pt x="0" y="6646"/>
                    </a:lnTo>
                    <a:lnTo>
                      <a:pt x="7382" y="0"/>
                    </a:lnTo>
                    <a:close/>
                  </a:path>
                </a:pathLst>
              </a:custGeom>
              <a:solidFill>
                <a:srgbClr val="3A538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11"/>
              <p:cNvSpPr>
                <a:spLocks/>
              </p:cNvSpPr>
              <p:nvPr/>
            </p:nvSpPr>
            <p:spPr bwMode="auto">
              <a:xfrm>
                <a:off x="4572000" y="2844800"/>
                <a:ext cx="1909763" cy="782638"/>
              </a:xfrm>
              <a:custGeom>
                <a:avLst/>
                <a:gdLst>
                  <a:gd name="T0" fmla="*/ 9448 w 10025"/>
                  <a:gd name="T1" fmla="*/ 0 h 4108"/>
                  <a:gd name="T2" fmla="*/ 9879 w 10025"/>
                  <a:gd name="T3" fmla="*/ 4108 h 4108"/>
                  <a:gd name="T4" fmla="*/ 0 w 10025"/>
                  <a:gd name="T5" fmla="*/ 3069 h 4108"/>
                  <a:gd name="T6" fmla="*/ 9448 w 10025"/>
                  <a:gd name="T7" fmla="*/ 0 h 4108"/>
                </a:gdLst>
                <a:ahLst/>
                <a:cxnLst>
                  <a:cxn ang="0">
                    <a:pos x="T0" y="T1"/>
                  </a:cxn>
                  <a:cxn ang="0">
                    <a:pos x="T2" y="T3"/>
                  </a:cxn>
                  <a:cxn ang="0">
                    <a:pos x="T4" y="T5"/>
                  </a:cxn>
                  <a:cxn ang="0">
                    <a:pos x="T6" y="T7"/>
                  </a:cxn>
                </a:cxnLst>
                <a:rect l="0" t="0" r="r" b="b"/>
                <a:pathLst>
                  <a:path w="10025" h="4108">
                    <a:moveTo>
                      <a:pt x="9448" y="0"/>
                    </a:moveTo>
                    <a:cubicBezTo>
                      <a:pt x="9878" y="1324"/>
                      <a:pt x="10025" y="2723"/>
                      <a:pt x="9879" y="4108"/>
                    </a:cubicBezTo>
                    <a:lnTo>
                      <a:pt x="0" y="3069"/>
                    </a:lnTo>
                    <a:lnTo>
                      <a:pt x="9448" y="0"/>
                    </a:lnTo>
                    <a:close/>
                  </a:path>
                </a:pathLst>
              </a:custGeom>
              <a:solidFill>
                <a:srgbClr val="FFCD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3"/>
              <p:cNvSpPr>
                <a:spLocks/>
              </p:cNvSpPr>
              <p:nvPr/>
            </p:nvSpPr>
            <p:spPr bwMode="auto">
              <a:xfrm>
                <a:off x="4572000" y="3429000"/>
                <a:ext cx="1882775" cy="946150"/>
              </a:xfrm>
              <a:custGeom>
                <a:avLst/>
                <a:gdLst>
                  <a:gd name="T0" fmla="*/ 9879 w 9879"/>
                  <a:gd name="T1" fmla="*/ 1039 h 4967"/>
                  <a:gd name="T2" fmla="*/ 8603 w 9879"/>
                  <a:gd name="T3" fmla="*/ 4967 h 4967"/>
                  <a:gd name="T4" fmla="*/ 0 w 9879"/>
                  <a:gd name="T5" fmla="*/ 0 h 4967"/>
                  <a:gd name="T6" fmla="*/ 9879 w 9879"/>
                  <a:gd name="T7" fmla="*/ 1039 h 4967"/>
                </a:gdLst>
                <a:ahLst/>
                <a:cxnLst>
                  <a:cxn ang="0">
                    <a:pos x="T0" y="T1"/>
                  </a:cxn>
                  <a:cxn ang="0">
                    <a:pos x="T2" y="T3"/>
                  </a:cxn>
                  <a:cxn ang="0">
                    <a:pos x="T4" y="T5"/>
                  </a:cxn>
                  <a:cxn ang="0">
                    <a:pos x="T6" y="T7"/>
                  </a:cxn>
                </a:cxnLst>
                <a:rect l="0" t="0" r="r" b="b"/>
                <a:pathLst>
                  <a:path w="9879" h="4967">
                    <a:moveTo>
                      <a:pt x="9879" y="1039"/>
                    </a:moveTo>
                    <a:cubicBezTo>
                      <a:pt x="9734" y="2423"/>
                      <a:pt x="9299" y="3762"/>
                      <a:pt x="8603" y="4967"/>
                    </a:cubicBezTo>
                    <a:lnTo>
                      <a:pt x="0" y="0"/>
                    </a:lnTo>
                    <a:lnTo>
                      <a:pt x="9879" y="1039"/>
                    </a:lnTo>
                    <a:close/>
                  </a:path>
                </a:pathLst>
              </a:custGeom>
              <a:solidFill>
                <a:srgbClr val="A7D5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5"/>
              <p:cNvSpPr>
                <a:spLocks/>
              </p:cNvSpPr>
              <p:nvPr/>
            </p:nvSpPr>
            <p:spPr bwMode="auto">
              <a:xfrm>
                <a:off x="4572000" y="3429000"/>
                <a:ext cx="1639888" cy="1531938"/>
              </a:xfrm>
              <a:custGeom>
                <a:avLst/>
                <a:gdLst>
                  <a:gd name="T0" fmla="*/ 8603 w 8603"/>
                  <a:gd name="T1" fmla="*/ 4967 h 8037"/>
                  <a:gd name="T2" fmla="*/ 5839 w 8603"/>
                  <a:gd name="T3" fmla="*/ 8037 h 8037"/>
                  <a:gd name="T4" fmla="*/ 0 w 8603"/>
                  <a:gd name="T5" fmla="*/ 0 h 8037"/>
                  <a:gd name="T6" fmla="*/ 8603 w 8603"/>
                  <a:gd name="T7" fmla="*/ 4967 h 8037"/>
                </a:gdLst>
                <a:ahLst/>
                <a:cxnLst>
                  <a:cxn ang="0">
                    <a:pos x="T0" y="T1"/>
                  </a:cxn>
                  <a:cxn ang="0">
                    <a:pos x="T2" y="T3"/>
                  </a:cxn>
                  <a:cxn ang="0">
                    <a:pos x="T4" y="T5"/>
                  </a:cxn>
                  <a:cxn ang="0">
                    <a:pos x="T6" y="T7"/>
                  </a:cxn>
                </a:cxnLst>
                <a:rect l="0" t="0" r="r" b="b"/>
                <a:pathLst>
                  <a:path w="8603" h="8037">
                    <a:moveTo>
                      <a:pt x="8603" y="4967"/>
                    </a:moveTo>
                    <a:cubicBezTo>
                      <a:pt x="7907" y="6173"/>
                      <a:pt x="6965" y="7218"/>
                      <a:pt x="5839" y="8037"/>
                    </a:cubicBezTo>
                    <a:lnTo>
                      <a:pt x="0" y="0"/>
                    </a:lnTo>
                    <a:lnTo>
                      <a:pt x="8603" y="4967"/>
                    </a:lnTo>
                    <a:close/>
                  </a:path>
                </a:pathLst>
              </a:custGeom>
              <a:solidFill>
                <a:srgbClr val="3A538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7"/>
              <p:cNvSpPr>
                <a:spLocks/>
              </p:cNvSpPr>
              <p:nvPr/>
            </p:nvSpPr>
            <p:spPr bwMode="auto">
              <a:xfrm>
                <a:off x="4572000" y="3429000"/>
                <a:ext cx="1112838" cy="1851025"/>
              </a:xfrm>
              <a:custGeom>
                <a:avLst/>
                <a:gdLst>
                  <a:gd name="T0" fmla="*/ 5839 w 5839"/>
                  <a:gd name="T1" fmla="*/ 8037 h 9717"/>
                  <a:gd name="T2" fmla="*/ 2066 w 5839"/>
                  <a:gd name="T3" fmla="*/ 9717 h 9717"/>
                  <a:gd name="T4" fmla="*/ 0 w 5839"/>
                  <a:gd name="T5" fmla="*/ 0 h 9717"/>
                  <a:gd name="T6" fmla="*/ 5839 w 5839"/>
                  <a:gd name="T7" fmla="*/ 8037 h 9717"/>
                </a:gdLst>
                <a:ahLst/>
                <a:cxnLst>
                  <a:cxn ang="0">
                    <a:pos x="T0" y="T1"/>
                  </a:cxn>
                  <a:cxn ang="0">
                    <a:pos x="T2" y="T3"/>
                  </a:cxn>
                  <a:cxn ang="0">
                    <a:pos x="T4" y="T5"/>
                  </a:cxn>
                  <a:cxn ang="0">
                    <a:pos x="T6" y="T7"/>
                  </a:cxn>
                </a:cxnLst>
                <a:rect l="0" t="0" r="r" b="b"/>
                <a:pathLst>
                  <a:path w="5839" h="9717">
                    <a:moveTo>
                      <a:pt x="5839" y="8037"/>
                    </a:moveTo>
                    <a:cubicBezTo>
                      <a:pt x="4713" y="8855"/>
                      <a:pt x="3427" y="9427"/>
                      <a:pt x="2066" y="9717"/>
                    </a:cubicBezTo>
                    <a:lnTo>
                      <a:pt x="0" y="0"/>
                    </a:lnTo>
                    <a:lnTo>
                      <a:pt x="5839" y="8037"/>
                    </a:lnTo>
                    <a:close/>
                  </a:path>
                </a:pathLst>
              </a:custGeom>
              <a:solidFill>
                <a:srgbClr val="FFCD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9"/>
              <p:cNvSpPr>
                <a:spLocks/>
              </p:cNvSpPr>
              <p:nvPr/>
            </p:nvSpPr>
            <p:spPr bwMode="auto">
              <a:xfrm>
                <a:off x="4178300" y="3429000"/>
                <a:ext cx="787400" cy="1906588"/>
              </a:xfrm>
              <a:custGeom>
                <a:avLst/>
                <a:gdLst>
                  <a:gd name="T0" fmla="*/ 4131 w 4131"/>
                  <a:gd name="T1" fmla="*/ 9717 h 10006"/>
                  <a:gd name="T2" fmla="*/ 0 w 4131"/>
                  <a:gd name="T3" fmla="*/ 9717 h 10006"/>
                  <a:gd name="T4" fmla="*/ 2065 w 4131"/>
                  <a:gd name="T5" fmla="*/ 0 h 10006"/>
                  <a:gd name="T6" fmla="*/ 4131 w 4131"/>
                  <a:gd name="T7" fmla="*/ 9717 h 10006"/>
                </a:gdLst>
                <a:ahLst/>
                <a:cxnLst>
                  <a:cxn ang="0">
                    <a:pos x="T0" y="T1"/>
                  </a:cxn>
                  <a:cxn ang="0">
                    <a:pos x="T2" y="T3"/>
                  </a:cxn>
                  <a:cxn ang="0">
                    <a:pos x="T4" y="T5"/>
                  </a:cxn>
                  <a:cxn ang="0">
                    <a:pos x="T6" y="T7"/>
                  </a:cxn>
                </a:cxnLst>
                <a:rect l="0" t="0" r="r" b="b"/>
                <a:pathLst>
                  <a:path w="4131" h="10006">
                    <a:moveTo>
                      <a:pt x="4131" y="9717"/>
                    </a:moveTo>
                    <a:cubicBezTo>
                      <a:pt x="2769" y="10006"/>
                      <a:pt x="1362" y="10006"/>
                      <a:pt x="0" y="9717"/>
                    </a:cubicBezTo>
                    <a:lnTo>
                      <a:pt x="2065" y="0"/>
                    </a:lnTo>
                    <a:lnTo>
                      <a:pt x="4131" y="9717"/>
                    </a:lnTo>
                    <a:close/>
                  </a:path>
                </a:pathLst>
              </a:custGeom>
              <a:solidFill>
                <a:srgbClr val="3A538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2" name="Freeform 21"/>
              <p:cNvSpPr>
                <a:spLocks/>
              </p:cNvSpPr>
              <p:nvPr/>
            </p:nvSpPr>
            <p:spPr bwMode="auto">
              <a:xfrm>
                <a:off x="3460750" y="3429000"/>
                <a:ext cx="1111250" cy="1851025"/>
              </a:xfrm>
              <a:custGeom>
                <a:avLst/>
                <a:gdLst>
                  <a:gd name="T0" fmla="*/ 3773 w 5838"/>
                  <a:gd name="T1" fmla="*/ 9717 h 9717"/>
                  <a:gd name="T2" fmla="*/ 0 w 5838"/>
                  <a:gd name="T3" fmla="*/ 8037 h 9717"/>
                  <a:gd name="T4" fmla="*/ 5838 w 5838"/>
                  <a:gd name="T5" fmla="*/ 0 h 9717"/>
                  <a:gd name="T6" fmla="*/ 3773 w 5838"/>
                  <a:gd name="T7" fmla="*/ 9717 h 9717"/>
                </a:gdLst>
                <a:ahLst/>
                <a:cxnLst>
                  <a:cxn ang="0">
                    <a:pos x="T0" y="T1"/>
                  </a:cxn>
                  <a:cxn ang="0">
                    <a:pos x="T2" y="T3"/>
                  </a:cxn>
                  <a:cxn ang="0">
                    <a:pos x="T4" y="T5"/>
                  </a:cxn>
                  <a:cxn ang="0">
                    <a:pos x="T6" y="T7"/>
                  </a:cxn>
                </a:cxnLst>
                <a:rect l="0" t="0" r="r" b="b"/>
                <a:pathLst>
                  <a:path w="5838" h="9717">
                    <a:moveTo>
                      <a:pt x="3773" y="9717"/>
                    </a:moveTo>
                    <a:cubicBezTo>
                      <a:pt x="2412" y="9427"/>
                      <a:pt x="1126" y="8855"/>
                      <a:pt x="0" y="8037"/>
                    </a:cubicBezTo>
                    <a:lnTo>
                      <a:pt x="5838" y="0"/>
                    </a:lnTo>
                    <a:lnTo>
                      <a:pt x="3773" y="9717"/>
                    </a:lnTo>
                    <a:close/>
                  </a:path>
                </a:pathLst>
              </a:custGeom>
              <a:solidFill>
                <a:srgbClr val="A7D5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23"/>
              <p:cNvSpPr>
                <a:spLocks/>
              </p:cNvSpPr>
              <p:nvPr/>
            </p:nvSpPr>
            <p:spPr bwMode="auto">
              <a:xfrm>
                <a:off x="2933700" y="3429000"/>
                <a:ext cx="1638300" cy="1531938"/>
              </a:xfrm>
              <a:custGeom>
                <a:avLst/>
                <a:gdLst>
                  <a:gd name="T0" fmla="*/ 2764 w 8602"/>
                  <a:gd name="T1" fmla="*/ 8037 h 8037"/>
                  <a:gd name="T2" fmla="*/ 0 w 8602"/>
                  <a:gd name="T3" fmla="*/ 4967 h 8037"/>
                  <a:gd name="T4" fmla="*/ 8602 w 8602"/>
                  <a:gd name="T5" fmla="*/ 0 h 8037"/>
                  <a:gd name="T6" fmla="*/ 2764 w 8602"/>
                  <a:gd name="T7" fmla="*/ 8037 h 8037"/>
                </a:gdLst>
                <a:ahLst/>
                <a:cxnLst>
                  <a:cxn ang="0">
                    <a:pos x="T0" y="T1"/>
                  </a:cxn>
                  <a:cxn ang="0">
                    <a:pos x="T2" y="T3"/>
                  </a:cxn>
                  <a:cxn ang="0">
                    <a:pos x="T4" y="T5"/>
                  </a:cxn>
                  <a:cxn ang="0">
                    <a:pos x="T6" y="T7"/>
                  </a:cxn>
                </a:cxnLst>
                <a:rect l="0" t="0" r="r" b="b"/>
                <a:pathLst>
                  <a:path w="8602" h="8037">
                    <a:moveTo>
                      <a:pt x="2764" y="8037"/>
                    </a:moveTo>
                    <a:cubicBezTo>
                      <a:pt x="1638" y="7218"/>
                      <a:pt x="696" y="6173"/>
                      <a:pt x="0" y="4967"/>
                    </a:cubicBezTo>
                    <a:lnTo>
                      <a:pt x="8602" y="0"/>
                    </a:lnTo>
                    <a:lnTo>
                      <a:pt x="2764" y="8037"/>
                    </a:lnTo>
                    <a:close/>
                  </a:path>
                </a:pathLst>
              </a:custGeom>
              <a:solidFill>
                <a:srgbClr val="FFCD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6" name="Freeform 25"/>
              <p:cNvSpPr>
                <a:spLocks/>
              </p:cNvSpPr>
              <p:nvPr/>
            </p:nvSpPr>
            <p:spPr bwMode="auto">
              <a:xfrm>
                <a:off x="2690813" y="3429000"/>
                <a:ext cx="1881188" cy="946150"/>
              </a:xfrm>
              <a:custGeom>
                <a:avLst/>
                <a:gdLst>
                  <a:gd name="T0" fmla="*/ 2552 w 19757"/>
                  <a:gd name="T1" fmla="*/ 9934 h 9934"/>
                  <a:gd name="T2" fmla="*/ 0 w 19757"/>
                  <a:gd name="T3" fmla="*/ 2077 h 9934"/>
                  <a:gd name="T4" fmla="*/ 19757 w 19757"/>
                  <a:gd name="T5" fmla="*/ 0 h 9934"/>
                  <a:gd name="T6" fmla="*/ 2552 w 19757"/>
                  <a:gd name="T7" fmla="*/ 9934 h 9934"/>
                </a:gdLst>
                <a:ahLst/>
                <a:cxnLst>
                  <a:cxn ang="0">
                    <a:pos x="T0" y="T1"/>
                  </a:cxn>
                  <a:cxn ang="0">
                    <a:pos x="T2" y="T3"/>
                  </a:cxn>
                  <a:cxn ang="0">
                    <a:pos x="T4" y="T5"/>
                  </a:cxn>
                  <a:cxn ang="0">
                    <a:pos x="T6" y="T7"/>
                  </a:cxn>
                </a:cxnLst>
                <a:rect l="0" t="0" r="r" b="b"/>
                <a:pathLst>
                  <a:path w="19757" h="9934">
                    <a:moveTo>
                      <a:pt x="2552" y="9934"/>
                    </a:moveTo>
                    <a:cubicBezTo>
                      <a:pt x="1160" y="7523"/>
                      <a:pt x="291" y="4846"/>
                      <a:pt x="0" y="2077"/>
                    </a:cubicBezTo>
                    <a:lnTo>
                      <a:pt x="19757" y="0"/>
                    </a:lnTo>
                    <a:lnTo>
                      <a:pt x="2552" y="9934"/>
                    </a:lnTo>
                    <a:close/>
                  </a:path>
                </a:pathLst>
              </a:custGeom>
              <a:solidFill>
                <a:srgbClr val="A7D5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8" name="Freeform 27"/>
              <p:cNvSpPr>
                <a:spLocks/>
              </p:cNvSpPr>
              <p:nvPr/>
            </p:nvSpPr>
            <p:spPr bwMode="auto">
              <a:xfrm>
                <a:off x="2662238" y="2844800"/>
                <a:ext cx="1909763" cy="782638"/>
              </a:xfrm>
              <a:custGeom>
                <a:avLst/>
                <a:gdLst>
                  <a:gd name="T0" fmla="*/ 291 w 20048"/>
                  <a:gd name="T1" fmla="*/ 8216 h 8216"/>
                  <a:gd name="T2" fmla="*/ 1154 w 20048"/>
                  <a:gd name="T3" fmla="*/ 0 h 8216"/>
                  <a:gd name="T4" fmla="*/ 20048 w 20048"/>
                  <a:gd name="T5" fmla="*/ 6139 h 8216"/>
                  <a:gd name="T6" fmla="*/ 291 w 20048"/>
                  <a:gd name="T7" fmla="*/ 8216 h 8216"/>
                </a:gdLst>
                <a:ahLst/>
                <a:cxnLst>
                  <a:cxn ang="0">
                    <a:pos x="T0" y="T1"/>
                  </a:cxn>
                  <a:cxn ang="0">
                    <a:pos x="T2" y="T3"/>
                  </a:cxn>
                  <a:cxn ang="0">
                    <a:pos x="T4" y="T5"/>
                  </a:cxn>
                  <a:cxn ang="0">
                    <a:pos x="T6" y="T7"/>
                  </a:cxn>
                </a:cxnLst>
                <a:rect l="0" t="0" r="r" b="b"/>
                <a:pathLst>
                  <a:path w="20048" h="8216">
                    <a:moveTo>
                      <a:pt x="291" y="8216"/>
                    </a:moveTo>
                    <a:cubicBezTo>
                      <a:pt x="0" y="5447"/>
                      <a:pt x="294" y="2648"/>
                      <a:pt x="1154" y="0"/>
                    </a:cubicBezTo>
                    <a:lnTo>
                      <a:pt x="20048" y="6139"/>
                    </a:lnTo>
                    <a:lnTo>
                      <a:pt x="291" y="8216"/>
                    </a:lnTo>
                    <a:close/>
                  </a:path>
                </a:pathLst>
              </a:custGeom>
              <a:solidFill>
                <a:srgbClr val="3A538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0" name="Freeform 29"/>
              <p:cNvSpPr>
                <a:spLocks/>
              </p:cNvSpPr>
              <p:nvPr/>
            </p:nvSpPr>
            <p:spPr bwMode="auto">
              <a:xfrm>
                <a:off x="2773363" y="2162175"/>
                <a:ext cx="1798638" cy="1266825"/>
              </a:xfrm>
              <a:custGeom>
                <a:avLst/>
                <a:gdLst>
                  <a:gd name="T0" fmla="*/ 0 w 18894"/>
                  <a:gd name="T1" fmla="*/ 7154 h 13293"/>
                  <a:gd name="T2" fmla="*/ 4131 w 18894"/>
                  <a:gd name="T3" fmla="*/ 0 h 13293"/>
                  <a:gd name="T4" fmla="*/ 18894 w 18894"/>
                  <a:gd name="T5" fmla="*/ 13293 h 13293"/>
                  <a:gd name="T6" fmla="*/ 0 w 18894"/>
                  <a:gd name="T7" fmla="*/ 7154 h 13293"/>
                </a:gdLst>
                <a:ahLst/>
                <a:cxnLst>
                  <a:cxn ang="0">
                    <a:pos x="T0" y="T1"/>
                  </a:cxn>
                  <a:cxn ang="0">
                    <a:pos x="T2" y="T3"/>
                  </a:cxn>
                  <a:cxn ang="0">
                    <a:pos x="T4" y="T5"/>
                  </a:cxn>
                  <a:cxn ang="0">
                    <a:pos x="T6" y="T7"/>
                  </a:cxn>
                </a:cxnLst>
                <a:rect l="0" t="0" r="r" b="b"/>
                <a:pathLst>
                  <a:path w="18894" h="13293">
                    <a:moveTo>
                      <a:pt x="0" y="7154"/>
                    </a:moveTo>
                    <a:cubicBezTo>
                      <a:pt x="860" y="4506"/>
                      <a:pt x="2268" y="2069"/>
                      <a:pt x="4131" y="0"/>
                    </a:cubicBezTo>
                    <a:lnTo>
                      <a:pt x="18894" y="13293"/>
                    </a:lnTo>
                    <a:lnTo>
                      <a:pt x="0" y="7154"/>
                    </a:lnTo>
                    <a:close/>
                  </a:path>
                </a:pathLst>
              </a:custGeom>
              <a:solidFill>
                <a:srgbClr val="FFCD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2" name="Freeform 31"/>
              <p:cNvSpPr>
                <a:spLocks/>
              </p:cNvSpPr>
              <p:nvPr/>
            </p:nvSpPr>
            <p:spPr bwMode="auto">
              <a:xfrm>
                <a:off x="3165475" y="1700213"/>
                <a:ext cx="1406525" cy="1728788"/>
              </a:xfrm>
              <a:custGeom>
                <a:avLst/>
                <a:gdLst>
                  <a:gd name="T0" fmla="*/ 0 w 14763"/>
                  <a:gd name="T1" fmla="*/ 4856 h 18149"/>
                  <a:gd name="T2" fmla="*/ 6683 w 14763"/>
                  <a:gd name="T3" fmla="*/ 0 h 18149"/>
                  <a:gd name="T4" fmla="*/ 14763 w 14763"/>
                  <a:gd name="T5" fmla="*/ 18149 h 18149"/>
                  <a:gd name="T6" fmla="*/ 0 w 14763"/>
                  <a:gd name="T7" fmla="*/ 4856 h 18149"/>
                </a:gdLst>
                <a:ahLst/>
                <a:cxnLst>
                  <a:cxn ang="0">
                    <a:pos x="T0" y="T1"/>
                  </a:cxn>
                  <a:cxn ang="0">
                    <a:pos x="T2" y="T3"/>
                  </a:cxn>
                  <a:cxn ang="0">
                    <a:pos x="T4" y="T5"/>
                  </a:cxn>
                  <a:cxn ang="0">
                    <a:pos x="T6" y="T7"/>
                  </a:cxn>
                </a:cxnLst>
                <a:rect l="0" t="0" r="r" b="b"/>
                <a:pathLst>
                  <a:path w="14763" h="18149">
                    <a:moveTo>
                      <a:pt x="0" y="4856"/>
                    </a:moveTo>
                    <a:cubicBezTo>
                      <a:pt x="1863" y="2787"/>
                      <a:pt x="4140" y="1133"/>
                      <a:pt x="6683" y="0"/>
                    </a:cubicBezTo>
                    <a:lnTo>
                      <a:pt x="14763" y="18149"/>
                    </a:lnTo>
                    <a:lnTo>
                      <a:pt x="0" y="4856"/>
                    </a:lnTo>
                    <a:close/>
                  </a:path>
                </a:pathLst>
              </a:custGeom>
              <a:solidFill>
                <a:srgbClr val="3A538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 name="Freeform 33"/>
              <p:cNvSpPr>
                <a:spLocks/>
              </p:cNvSpPr>
              <p:nvPr/>
            </p:nvSpPr>
            <p:spPr bwMode="auto">
              <a:xfrm>
                <a:off x="3811299" y="1536700"/>
                <a:ext cx="769938" cy="1892300"/>
              </a:xfrm>
              <a:custGeom>
                <a:avLst/>
                <a:gdLst>
                  <a:gd name="T0" fmla="*/ 0 w 8080"/>
                  <a:gd name="T1" fmla="*/ 1717 h 19866"/>
                  <a:gd name="T2" fmla="*/ 8080 w 8080"/>
                  <a:gd name="T3" fmla="*/ 0 h 19866"/>
                  <a:gd name="T4" fmla="*/ 8080 w 8080"/>
                  <a:gd name="T5" fmla="*/ 19866 h 19866"/>
                  <a:gd name="T6" fmla="*/ 0 w 8080"/>
                  <a:gd name="T7" fmla="*/ 1717 h 19866"/>
                </a:gdLst>
                <a:ahLst/>
                <a:cxnLst>
                  <a:cxn ang="0">
                    <a:pos x="T0" y="T1"/>
                  </a:cxn>
                  <a:cxn ang="0">
                    <a:pos x="T2" y="T3"/>
                  </a:cxn>
                  <a:cxn ang="0">
                    <a:pos x="T4" y="T5"/>
                  </a:cxn>
                  <a:cxn ang="0">
                    <a:pos x="T6" y="T7"/>
                  </a:cxn>
                </a:cxnLst>
                <a:rect l="0" t="0" r="r" b="b"/>
                <a:pathLst>
                  <a:path w="8080" h="19866">
                    <a:moveTo>
                      <a:pt x="0" y="1717"/>
                    </a:moveTo>
                    <a:cubicBezTo>
                      <a:pt x="2543" y="585"/>
                      <a:pt x="5296" y="0"/>
                      <a:pt x="8080" y="0"/>
                    </a:cubicBezTo>
                    <a:lnTo>
                      <a:pt x="8080" y="19866"/>
                    </a:lnTo>
                    <a:lnTo>
                      <a:pt x="0" y="1717"/>
                    </a:lnTo>
                    <a:close/>
                  </a:path>
                </a:pathLst>
              </a:custGeom>
              <a:solidFill>
                <a:srgbClr val="A7D5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45" name="TextBox 44"/>
            <p:cNvSpPr txBox="1"/>
            <p:nvPr/>
          </p:nvSpPr>
          <p:spPr>
            <a:xfrm rot="17039425">
              <a:off x="2788778" y="2991158"/>
              <a:ext cx="414320" cy="523220"/>
            </a:xfrm>
            <a:prstGeom prst="rect">
              <a:avLst/>
            </a:prstGeom>
            <a:noFill/>
          </p:spPr>
          <p:txBody>
            <a:bodyPr wrap="square" rtlCol="0">
              <a:spAutoFit/>
            </a:bodyPr>
            <a:lstStyle/>
            <a:p>
              <a:r>
                <a:rPr lang="en-GB" sz="2800">
                  <a:solidFill>
                    <a:schemeClr val="bg1"/>
                  </a:solidFill>
                  <a:latin typeface="Calibri" panose="020F0502020204030204" pitchFamily="34" charset="0"/>
                  <a:cs typeface="Calibri" panose="020F0502020204030204" pitchFamily="34" charset="0"/>
                </a:rPr>
                <a:t>3</a:t>
              </a:r>
            </a:p>
          </p:txBody>
        </p:sp>
        <p:sp>
          <p:nvSpPr>
            <p:cNvPr id="47" name="TextBox 46"/>
            <p:cNvSpPr txBox="1"/>
            <p:nvPr/>
          </p:nvSpPr>
          <p:spPr>
            <a:xfrm rot="15839223">
              <a:off x="2822743" y="3607883"/>
              <a:ext cx="414320" cy="523220"/>
            </a:xfrm>
            <a:prstGeom prst="rect">
              <a:avLst/>
            </a:prstGeom>
            <a:noFill/>
          </p:spPr>
          <p:txBody>
            <a:bodyPr wrap="square" rtlCol="0">
              <a:spAutoFit/>
            </a:bodyPr>
            <a:lstStyle/>
            <a:p>
              <a:r>
                <a:rPr lang="en-GB" sz="2800">
                  <a:solidFill>
                    <a:schemeClr val="bg1"/>
                  </a:solidFill>
                  <a:latin typeface="Calibri" panose="020F0502020204030204" pitchFamily="34" charset="0"/>
                  <a:cs typeface="Calibri" panose="020F0502020204030204" pitchFamily="34" charset="0"/>
                </a:rPr>
                <a:t>2</a:t>
              </a:r>
            </a:p>
          </p:txBody>
        </p:sp>
        <p:grpSp>
          <p:nvGrpSpPr>
            <p:cNvPr id="54" name="Group 53"/>
            <p:cNvGrpSpPr/>
            <p:nvPr/>
          </p:nvGrpSpPr>
          <p:grpSpPr>
            <a:xfrm>
              <a:off x="2942398" y="1615582"/>
              <a:ext cx="3462054" cy="3652884"/>
              <a:chOff x="2942398" y="1615582"/>
              <a:chExt cx="3462054" cy="3652884"/>
            </a:xfrm>
          </p:grpSpPr>
          <p:sp>
            <p:nvSpPr>
              <p:cNvPr id="36" name="TextBox 35"/>
              <p:cNvSpPr txBox="1"/>
              <p:nvPr/>
            </p:nvSpPr>
            <p:spPr>
              <a:xfrm rot="1089716">
                <a:off x="4727340" y="1635576"/>
                <a:ext cx="414320" cy="523220"/>
              </a:xfrm>
              <a:prstGeom prst="rect">
                <a:avLst/>
              </a:prstGeom>
              <a:noFill/>
            </p:spPr>
            <p:txBody>
              <a:bodyPr wrap="square" rtlCol="0">
                <a:spAutoFit/>
              </a:bodyPr>
              <a:lstStyle/>
              <a:p>
                <a:r>
                  <a:rPr lang="en-GB" sz="2800" dirty="0">
                    <a:solidFill>
                      <a:schemeClr val="bg1"/>
                    </a:solidFill>
                    <a:latin typeface="Calibri" panose="020F0502020204030204" pitchFamily="34" charset="0"/>
                    <a:cs typeface="Calibri" panose="020F0502020204030204" pitchFamily="34" charset="0"/>
                  </a:rPr>
                  <a:t>1</a:t>
                </a:r>
              </a:p>
            </p:txBody>
          </p:sp>
          <p:sp>
            <p:nvSpPr>
              <p:cNvPr id="37" name="TextBox 36"/>
              <p:cNvSpPr txBox="1"/>
              <p:nvPr/>
            </p:nvSpPr>
            <p:spPr>
              <a:xfrm rot="1503191">
                <a:off x="5259142" y="1928469"/>
                <a:ext cx="414320" cy="523220"/>
              </a:xfrm>
              <a:prstGeom prst="rect">
                <a:avLst/>
              </a:prstGeom>
              <a:noFill/>
            </p:spPr>
            <p:txBody>
              <a:bodyPr wrap="square" rtlCol="0">
                <a:spAutoFit/>
              </a:bodyPr>
              <a:lstStyle/>
              <a:p>
                <a:r>
                  <a:rPr lang="en-GB" sz="2800">
                    <a:solidFill>
                      <a:schemeClr val="bg1"/>
                    </a:solidFill>
                    <a:latin typeface="Calibri" panose="020F0502020204030204" pitchFamily="34" charset="0"/>
                    <a:cs typeface="Calibri" panose="020F0502020204030204" pitchFamily="34" charset="0"/>
                  </a:rPr>
                  <a:t>2</a:t>
                </a:r>
              </a:p>
            </p:txBody>
          </p:sp>
          <p:sp>
            <p:nvSpPr>
              <p:cNvPr id="38" name="TextBox 37"/>
              <p:cNvSpPr txBox="1"/>
              <p:nvPr/>
            </p:nvSpPr>
            <p:spPr>
              <a:xfrm rot="3094523">
                <a:off x="5714091" y="2370814"/>
                <a:ext cx="414320" cy="523220"/>
              </a:xfrm>
              <a:prstGeom prst="rect">
                <a:avLst/>
              </a:prstGeom>
              <a:noFill/>
            </p:spPr>
            <p:txBody>
              <a:bodyPr wrap="square" rtlCol="0">
                <a:spAutoFit/>
              </a:bodyPr>
              <a:lstStyle/>
              <a:p>
                <a:r>
                  <a:rPr lang="en-GB" sz="2800">
                    <a:solidFill>
                      <a:schemeClr val="bg1"/>
                    </a:solidFill>
                    <a:latin typeface="Calibri" panose="020F0502020204030204" pitchFamily="34" charset="0"/>
                    <a:cs typeface="Calibri" panose="020F0502020204030204" pitchFamily="34" charset="0"/>
                  </a:rPr>
                  <a:t>3</a:t>
                </a:r>
              </a:p>
            </p:txBody>
          </p:sp>
          <p:sp>
            <p:nvSpPr>
              <p:cNvPr id="41" name="TextBox 40"/>
              <p:cNvSpPr txBox="1"/>
              <p:nvPr/>
            </p:nvSpPr>
            <p:spPr>
              <a:xfrm rot="5805129">
                <a:off x="5935682" y="3030127"/>
                <a:ext cx="414320" cy="523220"/>
              </a:xfrm>
              <a:prstGeom prst="rect">
                <a:avLst/>
              </a:prstGeom>
              <a:noFill/>
            </p:spPr>
            <p:txBody>
              <a:bodyPr wrap="square" rtlCol="0">
                <a:spAutoFit/>
              </a:bodyPr>
              <a:lstStyle/>
              <a:p>
                <a:r>
                  <a:rPr lang="en-GB" sz="2800">
                    <a:solidFill>
                      <a:schemeClr val="bg1"/>
                    </a:solidFill>
                    <a:latin typeface="Calibri" panose="020F0502020204030204" pitchFamily="34" charset="0"/>
                    <a:cs typeface="Calibri" panose="020F0502020204030204" pitchFamily="34" charset="0"/>
                  </a:rPr>
                  <a:t>1</a:t>
                </a:r>
              </a:p>
            </p:txBody>
          </p:sp>
          <p:sp>
            <p:nvSpPr>
              <p:cNvPr id="42" name="TextBox 41"/>
              <p:cNvSpPr txBox="1"/>
              <p:nvPr/>
            </p:nvSpPr>
            <p:spPr>
              <a:xfrm rot="7306836">
                <a:off x="5848157" y="3705535"/>
                <a:ext cx="414320" cy="523220"/>
              </a:xfrm>
              <a:prstGeom prst="rect">
                <a:avLst/>
              </a:prstGeom>
              <a:noFill/>
            </p:spPr>
            <p:txBody>
              <a:bodyPr wrap="square" rtlCol="0">
                <a:spAutoFit/>
              </a:bodyPr>
              <a:lstStyle/>
              <a:p>
                <a:r>
                  <a:rPr lang="en-GB" sz="2800">
                    <a:solidFill>
                      <a:schemeClr val="bg1"/>
                    </a:solidFill>
                    <a:latin typeface="Calibri" panose="020F0502020204030204" pitchFamily="34" charset="0"/>
                    <a:cs typeface="Calibri" panose="020F0502020204030204" pitchFamily="34" charset="0"/>
                  </a:rPr>
                  <a:t>2</a:t>
                </a:r>
              </a:p>
            </p:txBody>
          </p:sp>
          <p:sp>
            <p:nvSpPr>
              <p:cNvPr id="43" name="TextBox 42"/>
              <p:cNvSpPr txBox="1"/>
              <p:nvPr/>
            </p:nvSpPr>
            <p:spPr>
              <a:xfrm rot="8835187">
                <a:off x="5545917" y="4212534"/>
                <a:ext cx="414320" cy="523220"/>
              </a:xfrm>
              <a:prstGeom prst="rect">
                <a:avLst/>
              </a:prstGeom>
              <a:noFill/>
            </p:spPr>
            <p:txBody>
              <a:bodyPr wrap="square" rtlCol="0">
                <a:spAutoFit/>
              </a:bodyPr>
              <a:lstStyle/>
              <a:p>
                <a:r>
                  <a:rPr lang="en-GB" sz="2800">
                    <a:solidFill>
                      <a:schemeClr val="bg1"/>
                    </a:solidFill>
                    <a:latin typeface="Calibri" panose="020F0502020204030204" pitchFamily="34" charset="0"/>
                    <a:cs typeface="Calibri" panose="020F0502020204030204" pitchFamily="34" charset="0"/>
                  </a:rPr>
                  <a:t>3</a:t>
                </a:r>
              </a:p>
            </p:txBody>
          </p:sp>
          <p:sp>
            <p:nvSpPr>
              <p:cNvPr id="44" name="TextBox 43"/>
              <p:cNvSpPr txBox="1"/>
              <p:nvPr/>
            </p:nvSpPr>
            <p:spPr>
              <a:xfrm rot="11779849">
                <a:off x="3742370" y="4641025"/>
                <a:ext cx="414320" cy="523220"/>
              </a:xfrm>
              <a:prstGeom prst="rect">
                <a:avLst/>
              </a:prstGeom>
              <a:noFill/>
            </p:spPr>
            <p:txBody>
              <a:bodyPr wrap="square" rtlCol="0">
                <a:spAutoFit/>
              </a:bodyPr>
              <a:lstStyle/>
              <a:p>
                <a:r>
                  <a:rPr lang="en-GB" sz="2800">
                    <a:solidFill>
                      <a:schemeClr val="bg1"/>
                    </a:solidFill>
                    <a:latin typeface="Calibri" panose="020F0502020204030204" pitchFamily="34" charset="0"/>
                    <a:cs typeface="Calibri" panose="020F0502020204030204" pitchFamily="34" charset="0"/>
                  </a:rPr>
                  <a:t>3</a:t>
                </a:r>
              </a:p>
            </p:txBody>
          </p:sp>
          <p:sp>
            <p:nvSpPr>
              <p:cNvPr id="46" name="TextBox 45"/>
              <p:cNvSpPr txBox="1"/>
              <p:nvPr/>
            </p:nvSpPr>
            <p:spPr>
              <a:xfrm rot="11220022">
                <a:off x="4343757" y="4745246"/>
                <a:ext cx="414320" cy="523220"/>
              </a:xfrm>
              <a:prstGeom prst="rect">
                <a:avLst/>
              </a:prstGeom>
              <a:noFill/>
            </p:spPr>
            <p:txBody>
              <a:bodyPr wrap="square" rtlCol="0">
                <a:spAutoFit/>
              </a:bodyPr>
              <a:lstStyle/>
              <a:p>
                <a:r>
                  <a:rPr lang="en-GB" sz="2800">
                    <a:solidFill>
                      <a:schemeClr val="bg1"/>
                    </a:solidFill>
                    <a:latin typeface="Calibri" panose="020F0502020204030204" pitchFamily="34" charset="0"/>
                    <a:cs typeface="Calibri" panose="020F0502020204030204" pitchFamily="34" charset="0"/>
                  </a:rPr>
                  <a:t>2</a:t>
                </a:r>
              </a:p>
            </p:txBody>
          </p:sp>
          <p:sp>
            <p:nvSpPr>
              <p:cNvPr id="48" name="TextBox 47"/>
              <p:cNvSpPr txBox="1"/>
              <p:nvPr/>
            </p:nvSpPr>
            <p:spPr>
              <a:xfrm rot="19287356">
                <a:off x="3464774" y="1861996"/>
                <a:ext cx="414320" cy="523220"/>
              </a:xfrm>
              <a:prstGeom prst="rect">
                <a:avLst/>
              </a:prstGeom>
              <a:noFill/>
            </p:spPr>
            <p:txBody>
              <a:bodyPr wrap="square" rtlCol="0">
                <a:spAutoFit/>
              </a:bodyPr>
              <a:lstStyle/>
              <a:p>
                <a:r>
                  <a:rPr lang="en-GB" sz="2800">
                    <a:solidFill>
                      <a:schemeClr val="bg1"/>
                    </a:solidFill>
                    <a:latin typeface="Calibri" panose="020F0502020204030204" pitchFamily="34" charset="0"/>
                    <a:cs typeface="Calibri" panose="020F0502020204030204" pitchFamily="34" charset="0"/>
                  </a:rPr>
                  <a:t>2</a:t>
                </a:r>
              </a:p>
            </p:txBody>
          </p:sp>
          <p:sp>
            <p:nvSpPr>
              <p:cNvPr id="49" name="TextBox 48"/>
              <p:cNvSpPr txBox="1"/>
              <p:nvPr/>
            </p:nvSpPr>
            <p:spPr>
              <a:xfrm rot="9288870">
                <a:off x="5027844" y="4621976"/>
                <a:ext cx="414320" cy="523220"/>
              </a:xfrm>
              <a:prstGeom prst="rect">
                <a:avLst/>
              </a:prstGeom>
              <a:noFill/>
            </p:spPr>
            <p:txBody>
              <a:bodyPr wrap="square" rtlCol="0">
                <a:spAutoFit/>
              </a:bodyPr>
              <a:lstStyle/>
              <a:p>
                <a:r>
                  <a:rPr lang="en-GB" sz="2800">
                    <a:solidFill>
                      <a:schemeClr val="bg1"/>
                    </a:solidFill>
                    <a:latin typeface="Calibri" panose="020F0502020204030204" pitchFamily="34" charset="0"/>
                    <a:cs typeface="Calibri" panose="020F0502020204030204" pitchFamily="34" charset="0"/>
                  </a:rPr>
                  <a:t>1</a:t>
                </a:r>
              </a:p>
            </p:txBody>
          </p:sp>
          <p:sp>
            <p:nvSpPr>
              <p:cNvPr id="50" name="TextBox 49"/>
              <p:cNvSpPr txBox="1"/>
              <p:nvPr/>
            </p:nvSpPr>
            <p:spPr>
              <a:xfrm rot="13419441">
                <a:off x="3179695" y="4254467"/>
                <a:ext cx="414320" cy="523220"/>
              </a:xfrm>
              <a:prstGeom prst="rect">
                <a:avLst/>
              </a:prstGeom>
              <a:noFill/>
            </p:spPr>
            <p:txBody>
              <a:bodyPr wrap="square" rtlCol="0">
                <a:spAutoFit/>
              </a:bodyPr>
              <a:lstStyle/>
              <a:p>
                <a:r>
                  <a:rPr lang="en-GB" sz="2800">
                    <a:solidFill>
                      <a:schemeClr val="bg1"/>
                    </a:solidFill>
                    <a:latin typeface="Calibri" panose="020F0502020204030204" pitchFamily="34" charset="0"/>
                    <a:cs typeface="Calibri" panose="020F0502020204030204" pitchFamily="34" charset="0"/>
                  </a:rPr>
                  <a:t>1</a:t>
                </a:r>
              </a:p>
            </p:txBody>
          </p:sp>
          <p:sp>
            <p:nvSpPr>
              <p:cNvPr id="51" name="TextBox 50"/>
              <p:cNvSpPr txBox="1"/>
              <p:nvPr/>
            </p:nvSpPr>
            <p:spPr>
              <a:xfrm rot="18054332">
                <a:off x="2996848" y="2370815"/>
                <a:ext cx="414320" cy="523220"/>
              </a:xfrm>
              <a:prstGeom prst="rect">
                <a:avLst/>
              </a:prstGeom>
              <a:noFill/>
            </p:spPr>
            <p:txBody>
              <a:bodyPr wrap="square" rtlCol="0">
                <a:spAutoFit/>
              </a:bodyPr>
              <a:lstStyle/>
              <a:p>
                <a:r>
                  <a:rPr lang="en-GB" sz="2800">
                    <a:solidFill>
                      <a:schemeClr val="bg1"/>
                    </a:solidFill>
                    <a:latin typeface="Calibri" panose="020F0502020204030204" pitchFamily="34" charset="0"/>
                    <a:cs typeface="Calibri" panose="020F0502020204030204" pitchFamily="34" charset="0"/>
                  </a:rPr>
                  <a:t>1</a:t>
                </a:r>
              </a:p>
            </p:txBody>
          </p:sp>
          <p:sp>
            <p:nvSpPr>
              <p:cNvPr id="52" name="TextBox 51"/>
              <p:cNvSpPr txBox="1"/>
              <p:nvPr/>
            </p:nvSpPr>
            <p:spPr>
              <a:xfrm rot="20748423">
                <a:off x="4100130" y="1615582"/>
                <a:ext cx="414320" cy="523220"/>
              </a:xfrm>
              <a:prstGeom prst="rect">
                <a:avLst/>
              </a:prstGeom>
              <a:noFill/>
            </p:spPr>
            <p:txBody>
              <a:bodyPr wrap="square" rtlCol="0">
                <a:spAutoFit/>
              </a:bodyPr>
              <a:lstStyle/>
              <a:p>
                <a:r>
                  <a:rPr lang="en-GB" sz="2800" dirty="0">
                    <a:solidFill>
                      <a:schemeClr val="bg1"/>
                    </a:solidFill>
                    <a:latin typeface="Calibri" panose="020F0502020204030204" pitchFamily="34" charset="0"/>
                    <a:cs typeface="Calibri" panose="020F0502020204030204" pitchFamily="34" charset="0"/>
                  </a:rPr>
                  <a:t>3</a:t>
                </a:r>
              </a:p>
            </p:txBody>
          </p:sp>
        </p:grpSp>
      </p:grpSp>
      <p:sp>
        <p:nvSpPr>
          <p:cNvPr id="2" name="TextBox 1"/>
          <p:cNvSpPr txBox="1"/>
          <p:nvPr/>
        </p:nvSpPr>
        <p:spPr>
          <a:xfrm>
            <a:off x="-551967" y="-115386"/>
            <a:ext cx="9832258" cy="1938992"/>
          </a:xfrm>
          <a:prstGeom prst="rect">
            <a:avLst/>
          </a:prstGeom>
          <a:noFill/>
        </p:spPr>
        <p:txBody>
          <a:bodyPr wrap="square" rtlCol="0">
            <a:spAutoFit/>
          </a:bodyPr>
          <a:lstStyle/>
          <a:p>
            <a:pPr algn="r"/>
            <a:r>
              <a:rPr lang="en-GB" sz="4800" b="1" dirty="0">
                <a:solidFill>
                  <a:srgbClr val="3A5382"/>
                </a:solidFill>
                <a:latin typeface="Colby StBld" panose="00000800000000000000" pitchFamily="50" charset="0"/>
                <a:ea typeface="Colby StBld" panose="00000800000000000000" pitchFamily="50" charset="0"/>
                <a:cs typeface="Calibri" panose="020F0502020204030204" pitchFamily="34" charset="0"/>
              </a:rPr>
              <a:t>Click on the wheel to </a:t>
            </a:r>
            <a:r>
              <a:rPr lang="en-GB" sz="7200" b="1" dirty="0">
                <a:solidFill>
                  <a:srgbClr val="A7D500"/>
                </a:solidFill>
                <a:latin typeface="Colby StBld" panose="00000800000000000000" pitchFamily="50" charset="0"/>
                <a:ea typeface="Colby StBld" panose="00000800000000000000" pitchFamily="50" charset="0"/>
                <a:cs typeface="Calibri" panose="020F0502020204030204" pitchFamily="34" charset="0"/>
              </a:rPr>
              <a:t>spin</a:t>
            </a:r>
            <a:r>
              <a:rPr lang="en-GB" sz="5400" b="1" dirty="0">
                <a:solidFill>
                  <a:srgbClr val="3A5382"/>
                </a:solidFill>
                <a:latin typeface="Colby StBld" panose="00000800000000000000" pitchFamily="50" charset="0"/>
                <a:ea typeface="Colby StBld" panose="00000800000000000000" pitchFamily="50" charset="0"/>
                <a:cs typeface="Calibri" panose="020F0502020204030204" pitchFamily="34" charset="0"/>
              </a:rPr>
              <a:t> </a:t>
            </a:r>
          </a:p>
        </p:txBody>
      </p:sp>
      <p:sp>
        <p:nvSpPr>
          <p:cNvPr id="4" name="Rectangle 3"/>
          <p:cNvSpPr/>
          <p:nvPr/>
        </p:nvSpPr>
        <p:spPr>
          <a:xfrm>
            <a:off x="585870" y="665242"/>
            <a:ext cx="8558130" cy="1107996"/>
          </a:xfrm>
          <a:prstGeom prst="rect">
            <a:avLst/>
          </a:prstGeom>
        </p:spPr>
        <p:txBody>
          <a:bodyPr wrap="square">
            <a:spAutoFit/>
          </a:bodyPr>
          <a:lstStyle/>
          <a:p>
            <a:pPr algn="r"/>
            <a:r>
              <a:rPr lang="en-GB" sz="4400" b="1" dirty="0">
                <a:solidFill>
                  <a:srgbClr val="3A5382"/>
                </a:solidFill>
                <a:latin typeface="Colby StBld" panose="00000800000000000000" pitchFamily="50" charset="0"/>
                <a:ea typeface="Colby StBld" panose="00000800000000000000" pitchFamily="50" charset="0"/>
                <a:cs typeface="Calibri" panose="020F0502020204030204" pitchFamily="34" charset="0"/>
              </a:rPr>
              <a:t>Click to </a:t>
            </a:r>
            <a:r>
              <a:rPr lang="en-GB" sz="6600" b="1" dirty="0">
                <a:solidFill>
                  <a:srgbClr val="A7D500"/>
                </a:solidFill>
                <a:latin typeface="Colby StBld" panose="00000800000000000000" pitchFamily="50" charset="0"/>
                <a:ea typeface="Colby StBld" panose="00000800000000000000" pitchFamily="50" charset="0"/>
                <a:cs typeface="Calibri" panose="020F0502020204030204" pitchFamily="34" charset="0"/>
              </a:rPr>
              <a:t>stop</a:t>
            </a:r>
          </a:p>
        </p:txBody>
      </p:sp>
      <p:pic>
        <p:nvPicPr>
          <p:cNvPr id="40" name="Picture 3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7904" y="4760713"/>
            <a:ext cx="2388372" cy="1853050"/>
          </a:xfrm>
          <a:prstGeom prst="rect">
            <a:avLst/>
          </a:prstGeom>
        </p:spPr>
      </p:pic>
      <p:sp>
        <p:nvSpPr>
          <p:cNvPr id="3" name="TextBox 2">
            <a:hlinkClick r:id="rId3" action="ppaction://hlinksldjump"/>
          </p:cNvPr>
          <p:cNvSpPr txBox="1"/>
          <p:nvPr/>
        </p:nvSpPr>
        <p:spPr>
          <a:xfrm>
            <a:off x="6521055" y="4996221"/>
            <a:ext cx="2214825" cy="1323439"/>
          </a:xfrm>
          <a:prstGeom prst="rect">
            <a:avLst/>
          </a:prstGeom>
          <a:noFill/>
        </p:spPr>
        <p:txBody>
          <a:bodyPr wrap="square" rtlCol="0">
            <a:spAutoFit/>
          </a:bodyPr>
          <a:lstStyle/>
          <a:p>
            <a:pPr algn="ctr"/>
            <a:r>
              <a:rPr lang="en-GB" sz="4000"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pic>
        <p:nvPicPr>
          <p:cNvPr id="7" name="Picture 6">
            <a:extLst>
              <a:ext uri="{FF2B5EF4-FFF2-40B4-BE49-F238E27FC236}">
                <a16:creationId xmlns:a16="http://schemas.microsoft.com/office/drawing/2014/main" id="{81112C2C-C907-4782-9903-409B95D125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5793233" flipH="1">
            <a:off x="5712108" y="2167151"/>
            <a:ext cx="1977809" cy="1808283"/>
          </a:xfrm>
          <a:prstGeom prst="rect">
            <a:avLst/>
          </a:prstGeom>
        </p:spPr>
      </p:pic>
    </p:spTree>
    <p:extLst>
      <p:ext uri="{BB962C8B-B14F-4D97-AF65-F5344CB8AC3E}">
        <p14:creationId xmlns:p14="http://schemas.microsoft.com/office/powerpoint/2010/main" val="839138546"/>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55"/>
                    </p:tgtEl>
                  </p:cond>
                </p:stCondLst>
                <p:endSync evt="end" delay="0">
                  <p:rtn val="all"/>
                </p:endSync>
                <p:childTnLst>
                  <p:par>
                    <p:cTn id="3" fill="hold">
                      <p:stCondLst>
                        <p:cond delay="0"/>
                      </p:stCondLst>
                      <p:childTnLst>
                        <p:par>
                          <p:cTn id="4" fill="hold">
                            <p:stCondLst>
                              <p:cond delay="0"/>
                            </p:stCondLst>
                            <p:childTnLst>
                              <p:par>
                                <p:cTn id="5" presetID="8" presetClass="emph" presetSubtype="0" repeatCount="indefinite" fill="hold" nodeType="clickEffect">
                                  <p:stCondLst>
                                    <p:cond delay="0"/>
                                  </p:stCondLst>
                                  <p:endCondLst>
                                    <p:cond evt="onNext" delay="0">
                                      <p:tgtEl>
                                        <p:sldTgt/>
                                      </p:tgtEl>
                                    </p:cond>
                                  </p:endCondLst>
                                  <p:childTnLst>
                                    <p:animRot by="21600000">
                                      <p:cBhvr>
                                        <p:cTn id="6" dur="500" fill="hold"/>
                                        <p:tgtEl>
                                          <p:spTgt spid="55"/>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childTnLst>
              </p:cTn>
              <p:nextCondLst>
                <p:cond evt="onClick" delay="0">
                  <p:tgtEl>
                    <p:spTgt spid="5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7135" y="2152332"/>
            <a:ext cx="3752236" cy="3984171"/>
          </a:xfrm>
          <a:prstGeom prst="rect">
            <a:avLst/>
          </a:prstGeom>
        </p:spPr>
      </p:pic>
      <p:sp>
        <p:nvSpPr>
          <p:cNvPr id="2" name="Rectangle 1"/>
          <p:cNvSpPr/>
          <p:nvPr/>
        </p:nvSpPr>
        <p:spPr>
          <a:xfrm>
            <a:off x="0" y="269522"/>
            <a:ext cx="9144000" cy="646331"/>
          </a:xfrm>
          <a:prstGeom prst="rect">
            <a:avLst/>
          </a:prstGeom>
        </p:spPr>
        <p:txBody>
          <a:bodyPr wrap="square">
            <a:spAutoFit/>
          </a:bodyPr>
          <a:lstStyle/>
          <a:p>
            <a:pPr algn="ctr"/>
            <a:r>
              <a:rPr lang="en-GB" sz="36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You install </a:t>
            </a:r>
            <a:r>
              <a:rPr lang="en-GB" sz="3600"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solar panels</a:t>
            </a:r>
            <a:r>
              <a:rPr lang="en-GB" sz="36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 at your home</a:t>
            </a:r>
          </a:p>
        </p:txBody>
      </p:sp>
      <p:sp>
        <p:nvSpPr>
          <p:cNvPr id="3" name="Action Button: Custom 2">
            <a:hlinkClick r:id="" action="ppaction://hlinkshowjump?jump=nextslide" highlightClick="1"/>
          </p:cNvPr>
          <p:cNvSpPr/>
          <p:nvPr/>
        </p:nvSpPr>
        <p:spPr>
          <a:xfrm>
            <a:off x="5349561" y="5249705"/>
            <a:ext cx="3412500" cy="1062182"/>
          </a:xfrm>
          <a:prstGeom prst="actionButtonBlank">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latin typeface="Colby StBld" panose="00000800000000000000" pitchFamily="50" charset="0"/>
                <a:ea typeface="Colby StBld" panose="00000800000000000000" pitchFamily="50" charset="0"/>
                <a:cs typeface="Calibri" panose="020F0502020204030204" pitchFamily="34" charset="0"/>
              </a:rPr>
              <a:t>Read the real-life story  </a:t>
            </a:r>
          </a:p>
        </p:txBody>
      </p:sp>
      <p:sp>
        <p:nvSpPr>
          <p:cNvPr id="5" name="Rectangle 4"/>
          <p:cNvSpPr/>
          <p:nvPr/>
        </p:nvSpPr>
        <p:spPr>
          <a:xfrm>
            <a:off x="381939" y="2302019"/>
            <a:ext cx="4492397" cy="3416320"/>
          </a:xfrm>
          <a:prstGeom prst="rect">
            <a:avLst/>
          </a:prstGeom>
        </p:spPr>
        <p:txBody>
          <a:bodyPr wrap="square">
            <a:spAutoFit/>
          </a:bodyPr>
          <a:lstStyle/>
          <a:p>
            <a:pPr algn="ctr"/>
            <a:r>
              <a:rPr lang="en-GB" sz="20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Every hour the sun beams more energy onto Earth than it needs to satisfy global energy needs for an entire year. </a:t>
            </a:r>
          </a:p>
          <a:p>
            <a:pPr algn="ctr"/>
            <a:endParaRPr lang="en-GB" sz="2000" b="1" dirty="0">
              <a:solidFill>
                <a:srgbClr val="08406E"/>
              </a:solidFill>
              <a:latin typeface="Rubik Bold" panose="00000800000000000000" pitchFamily="2" charset="-79"/>
              <a:ea typeface="Colby StBld" panose="00000800000000000000" pitchFamily="50" charset="0"/>
              <a:cs typeface="Rubik Bold" panose="00000800000000000000" pitchFamily="2" charset="-79"/>
            </a:endParaRPr>
          </a:p>
          <a:p>
            <a:pPr algn="ctr"/>
            <a:r>
              <a:rPr lang="en-GB" sz="20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Harnessing the power of the sun can provide people with a clean, renewable source of energy in some of the world’s poorest countries.</a:t>
            </a:r>
          </a:p>
          <a:p>
            <a:pPr algn="ctr"/>
            <a:endParaRPr lang="en-GB" sz="1600" dirty="0">
              <a:solidFill>
                <a:srgbClr val="08406E"/>
              </a:solidFill>
              <a:latin typeface="Colby StBld" panose="00000800000000000000" pitchFamily="50" charset="0"/>
              <a:ea typeface="Colby StBld" panose="00000800000000000000" pitchFamily="50" charset="0"/>
            </a:endParaRPr>
          </a:p>
        </p:txBody>
      </p:sp>
      <p:pic>
        <p:nvPicPr>
          <p:cNvPr id="11" name="Picture 10">
            <a:hlinkClick r:id="rId5" action="ppaction://hlinksldjump"/>
          </p:cNvPr>
          <p:cNvPicPr>
            <a:picLocks noChangeAspect="1"/>
          </p:cNvPicPr>
          <p:nvPr/>
        </p:nvPicPr>
        <p:blipFill rotWithShape="1">
          <a:blip r:embed="rId6" cstate="print">
            <a:extLst>
              <a:ext uri="{28A0092B-C50C-407E-A947-70E740481C1C}">
                <a14:useLocalDpi xmlns:a14="http://schemas.microsoft.com/office/drawing/2010/main" val="0"/>
              </a:ext>
            </a:extLst>
          </a:blip>
          <a:srcRect r="47159"/>
          <a:stretch/>
        </p:blipFill>
        <p:spPr>
          <a:xfrm>
            <a:off x="5303959" y="2405908"/>
            <a:ext cx="3412500" cy="3027218"/>
          </a:xfrm>
          <a:prstGeom prst="rect">
            <a:avLst/>
          </a:prstGeom>
        </p:spPr>
      </p:pic>
      <p:pic>
        <p:nvPicPr>
          <p:cNvPr id="12" name="Picture 11">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3" name="TextBox 12">
            <a:hlinkClick r:id="rId7" action="ppaction://hlinksldjump"/>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4" name="TextBox 13">
            <a:hlinkClick r:id="rId3" action="ppaction://hlinksldjump"/>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
        <p:nvSpPr>
          <p:cNvPr id="4" name="Rectangle 3"/>
          <p:cNvSpPr/>
          <p:nvPr/>
        </p:nvSpPr>
        <p:spPr>
          <a:xfrm>
            <a:off x="191358" y="1061998"/>
            <a:ext cx="8639880" cy="830997"/>
          </a:xfrm>
          <a:prstGeom prst="rect">
            <a:avLst/>
          </a:prstGeom>
        </p:spPr>
        <p:txBody>
          <a:bodyPr wrap="square">
            <a:spAutoFit/>
          </a:bodyPr>
          <a:lstStyle/>
          <a:p>
            <a:pPr algn="ctr"/>
            <a:r>
              <a:rPr lang="en-GB" sz="24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Solar panels allow you to power a small electric radio.</a:t>
            </a:r>
          </a:p>
          <a:p>
            <a:pPr algn="ctr"/>
            <a:r>
              <a:rPr lang="en-GB" sz="2400"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Move forward one space. </a:t>
            </a:r>
          </a:p>
        </p:txBody>
      </p:sp>
    </p:spTree>
    <p:extLst>
      <p:ext uri="{BB962C8B-B14F-4D97-AF65-F5344CB8AC3E}">
        <p14:creationId xmlns:p14="http://schemas.microsoft.com/office/powerpoint/2010/main" val="180648163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615A4AF-BC93-46A2-83F5-143F707477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654" y="2584580"/>
            <a:ext cx="3173681" cy="2926456"/>
          </a:xfrm>
          <a:prstGeom prst="rect">
            <a:avLst/>
          </a:prstGeom>
        </p:spPr>
      </p:pic>
      <p:sp>
        <p:nvSpPr>
          <p:cNvPr id="4" name="Rectangle 3"/>
          <p:cNvSpPr/>
          <p:nvPr/>
        </p:nvSpPr>
        <p:spPr>
          <a:xfrm>
            <a:off x="3912771" y="2400675"/>
            <a:ext cx="4849835" cy="4154984"/>
          </a:xfrm>
          <a:prstGeom prst="rect">
            <a:avLst/>
          </a:prstGeom>
        </p:spPr>
        <p:txBody>
          <a:bodyPr wrap="square">
            <a:spAutoFit/>
          </a:bodyPr>
          <a:lstStyle/>
          <a:p>
            <a:pPr algn="ctr"/>
            <a:r>
              <a:rPr lang="en-GB" sz="24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With help from SCIAF’s partners, David received training on organic farming to help increase his harvest. </a:t>
            </a:r>
          </a:p>
          <a:p>
            <a:pPr algn="ctr"/>
            <a:endParaRPr lang="en-GB" sz="2400" b="1" dirty="0">
              <a:solidFill>
                <a:srgbClr val="08406E"/>
              </a:solidFill>
              <a:latin typeface="Rubik Bold" panose="00000800000000000000" pitchFamily="2" charset="-79"/>
              <a:ea typeface="Colby StBld" panose="00000800000000000000" pitchFamily="50" charset="0"/>
              <a:cs typeface="Rubik Bold" panose="00000800000000000000" pitchFamily="2" charset="-79"/>
            </a:endParaRPr>
          </a:p>
          <a:p>
            <a:pPr algn="ctr"/>
            <a:r>
              <a:rPr lang="en-GB" sz="24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With the money he’s earned from selling surplus produce at market he bought solar panels which power an electric light in the family home. </a:t>
            </a:r>
          </a:p>
        </p:txBody>
      </p:sp>
      <p:pic>
        <p:nvPicPr>
          <p:cNvPr id="3" name="Picture 2">
            <a:hlinkClick r:id="rId3" action="ppaction://hlinksldjump"/>
          </p:cNvPr>
          <p:cNvPicPr>
            <a:picLocks noChangeAspect="1"/>
          </p:cNvPicPr>
          <p:nvPr/>
        </p:nvPicPr>
        <p:blipFill rotWithShape="1">
          <a:blip r:embed="rId4" cstate="print">
            <a:extLst>
              <a:ext uri="{28A0092B-C50C-407E-A947-70E740481C1C}">
                <a14:useLocalDpi xmlns:a14="http://schemas.microsoft.com/office/drawing/2010/main" val="0"/>
              </a:ext>
            </a:extLst>
          </a:blip>
          <a:srcRect r="47159"/>
          <a:stretch/>
        </p:blipFill>
        <p:spPr>
          <a:xfrm>
            <a:off x="448080" y="2792463"/>
            <a:ext cx="2741928" cy="2432356"/>
          </a:xfrm>
          <a:prstGeom prst="rect">
            <a:avLst/>
          </a:prstGeom>
        </p:spPr>
      </p:pic>
      <p:sp>
        <p:nvSpPr>
          <p:cNvPr id="2" name="Rectangle 1"/>
          <p:cNvSpPr/>
          <p:nvPr/>
        </p:nvSpPr>
        <p:spPr>
          <a:xfrm>
            <a:off x="250654" y="278954"/>
            <a:ext cx="8629218" cy="954107"/>
          </a:xfrm>
          <a:prstGeom prst="rect">
            <a:avLst/>
          </a:prstGeom>
        </p:spPr>
        <p:txBody>
          <a:bodyPr wrap="square">
            <a:spAutoFit/>
          </a:bodyPr>
          <a:lstStyle/>
          <a:p>
            <a:pPr algn="ctr"/>
            <a:r>
              <a:rPr lang="en-GB" sz="28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Each year </a:t>
            </a:r>
            <a:r>
              <a:rPr lang="en-GB" sz="2800"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Zambia</a:t>
            </a:r>
            <a:r>
              <a:rPr lang="en-GB" sz="28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 receives around </a:t>
            </a:r>
          </a:p>
          <a:p>
            <a:pPr algn="ctr"/>
            <a:r>
              <a:rPr lang="en-GB" sz="28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2,800 hours of sunshine. </a:t>
            </a:r>
          </a:p>
        </p:txBody>
      </p:sp>
      <p:sp>
        <p:nvSpPr>
          <p:cNvPr id="9" name="Rectangle 8"/>
          <p:cNvSpPr/>
          <p:nvPr/>
        </p:nvSpPr>
        <p:spPr>
          <a:xfrm>
            <a:off x="381393" y="1346964"/>
            <a:ext cx="8381213" cy="830997"/>
          </a:xfrm>
          <a:prstGeom prst="rect">
            <a:avLst/>
          </a:prstGeom>
        </p:spPr>
        <p:txBody>
          <a:bodyPr wrap="square">
            <a:spAutoFit/>
          </a:bodyPr>
          <a:lstStyle/>
          <a:p>
            <a:pPr algn="ctr"/>
            <a:r>
              <a:rPr lang="en-GB" sz="2400"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David </a:t>
            </a:r>
            <a:r>
              <a:rPr lang="en-GB" sz="2400" b="1" dirty="0" err="1">
                <a:solidFill>
                  <a:srgbClr val="B3CE4D"/>
                </a:solidFill>
                <a:latin typeface="Colby StBld" panose="00000800000000000000" pitchFamily="50" charset="0"/>
                <a:ea typeface="Colby StBld" panose="00000800000000000000" pitchFamily="50" charset="0"/>
                <a:cs typeface="Calibri" panose="020F0502020204030204" pitchFamily="34" charset="0"/>
              </a:rPr>
              <a:t>Munyindeyi</a:t>
            </a:r>
            <a:r>
              <a:rPr lang="en-GB" sz="24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 and his family live in Zambia. They grow the food they eat on a small piece of land. </a:t>
            </a:r>
          </a:p>
        </p:txBody>
      </p:sp>
      <p:pic>
        <p:nvPicPr>
          <p:cNvPr id="11" name="Picture 10">
            <a:hlinkClick r:id="rId5" action="ppaction://hlinksldjump"/>
            <a:extLst>
              <a:ext uri="{FF2B5EF4-FFF2-40B4-BE49-F238E27FC236}">
                <a16:creationId xmlns:a16="http://schemas.microsoft.com/office/drawing/2014/main" id="{503CF9F7-2802-47E7-931B-AA599DC0F5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2" name="Picture 11">
            <a:hlinkClick r:id="rId6" action="ppaction://hlinksldjump"/>
            <a:extLst>
              <a:ext uri="{FF2B5EF4-FFF2-40B4-BE49-F238E27FC236}">
                <a16:creationId xmlns:a16="http://schemas.microsoft.com/office/drawing/2014/main" id="{DC74004C-52DE-4589-ADDC-6F03239DB82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3" name="TextBox 12">
            <a:hlinkClick r:id="rId6" action="ppaction://hlinksldjump"/>
            <a:extLst>
              <a:ext uri="{FF2B5EF4-FFF2-40B4-BE49-F238E27FC236}">
                <a16:creationId xmlns:a16="http://schemas.microsoft.com/office/drawing/2014/main" id="{5B880FF2-20F7-4CDD-9601-A1B081C90DB0}"/>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4" name="TextBox 13">
            <a:hlinkClick r:id="rId5" action="ppaction://hlinksldjump"/>
            <a:extLst>
              <a:ext uri="{FF2B5EF4-FFF2-40B4-BE49-F238E27FC236}">
                <a16:creationId xmlns:a16="http://schemas.microsoft.com/office/drawing/2014/main" id="{B950F92C-A4EF-4DA4-80EC-FEB08796A668}"/>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extLst>
      <p:ext uri="{BB962C8B-B14F-4D97-AF65-F5344CB8AC3E}">
        <p14:creationId xmlns:p14="http://schemas.microsoft.com/office/powerpoint/2010/main" val="56542527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4773" y="204574"/>
            <a:ext cx="8859918" cy="1446550"/>
          </a:xfrm>
          <a:prstGeom prst="rect">
            <a:avLst/>
          </a:prstGeom>
        </p:spPr>
        <p:txBody>
          <a:bodyPr wrap="square">
            <a:spAutoFit/>
          </a:bodyPr>
          <a:lstStyle/>
          <a:p>
            <a:pPr algn="ctr"/>
            <a:r>
              <a:rPr lang="en-GB" sz="4400" b="1" dirty="0">
                <a:latin typeface="Colby StBld" panose="00000800000000000000" pitchFamily="50" charset="0"/>
                <a:ea typeface="Colby StBld" panose="00000800000000000000" pitchFamily="50" charset="0"/>
                <a:cs typeface="Calibri" panose="020F0502020204030204" pitchFamily="34" charset="0"/>
              </a:rPr>
              <a:t>A </a:t>
            </a:r>
            <a:r>
              <a:rPr lang="en-GB" sz="4400" b="1" dirty="0">
                <a:solidFill>
                  <a:srgbClr val="E63C30"/>
                </a:solidFill>
                <a:latin typeface="Colby StBld" panose="00000800000000000000" pitchFamily="50" charset="0"/>
                <a:ea typeface="Colby StBld" panose="00000800000000000000" pitchFamily="50" charset="0"/>
                <a:cs typeface="Calibri" panose="020F0502020204030204" pitchFamily="34" charset="0"/>
              </a:rPr>
              <a:t>tsunami</a:t>
            </a:r>
            <a:r>
              <a:rPr lang="en-GB" sz="4400" b="1" dirty="0">
                <a:solidFill>
                  <a:srgbClr val="3A5382"/>
                </a:solidFill>
                <a:latin typeface="Colby StBld" panose="00000800000000000000" pitchFamily="50" charset="0"/>
                <a:ea typeface="Colby StBld" panose="00000800000000000000" pitchFamily="50" charset="0"/>
                <a:cs typeface="Calibri" panose="020F0502020204030204" pitchFamily="34" charset="0"/>
              </a:rPr>
              <a:t> </a:t>
            </a:r>
            <a:r>
              <a:rPr lang="en-GB" sz="4400" b="1" dirty="0">
                <a:latin typeface="Colby StBld" panose="00000800000000000000" pitchFamily="50" charset="0"/>
                <a:ea typeface="Colby StBld" panose="00000800000000000000" pitchFamily="50" charset="0"/>
                <a:cs typeface="Calibri" panose="020F0502020204030204" pitchFamily="34" charset="0"/>
              </a:rPr>
              <a:t>destroys your </a:t>
            </a:r>
            <a:br>
              <a:rPr lang="en-GB" sz="4400" b="1" dirty="0">
                <a:latin typeface="Colby StBld" panose="00000800000000000000" pitchFamily="50" charset="0"/>
                <a:ea typeface="Colby StBld" panose="00000800000000000000" pitchFamily="50" charset="0"/>
                <a:cs typeface="Calibri" panose="020F0502020204030204" pitchFamily="34" charset="0"/>
              </a:rPr>
            </a:br>
            <a:r>
              <a:rPr lang="en-GB" sz="4400" b="1" dirty="0">
                <a:latin typeface="Colby StBld" panose="00000800000000000000" pitchFamily="50" charset="0"/>
                <a:ea typeface="Colby StBld" panose="00000800000000000000" pitchFamily="50" charset="0"/>
                <a:cs typeface="Calibri" panose="020F0502020204030204" pitchFamily="34" charset="0"/>
              </a:rPr>
              <a:t>home and village </a:t>
            </a:r>
          </a:p>
        </p:txBody>
      </p:sp>
      <p:sp>
        <p:nvSpPr>
          <p:cNvPr id="2" name="Rectangle 1"/>
          <p:cNvSpPr/>
          <p:nvPr/>
        </p:nvSpPr>
        <p:spPr>
          <a:xfrm>
            <a:off x="357424" y="2944197"/>
            <a:ext cx="4431813" cy="2554545"/>
          </a:xfrm>
          <a:prstGeom prst="rect">
            <a:avLst/>
          </a:prstGeom>
        </p:spPr>
        <p:txBody>
          <a:bodyPr wrap="square">
            <a:spAutoFit/>
          </a:bodyPr>
          <a:lstStyle/>
          <a:p>
            <a:pPr algn="ctr"/>
            <a:r>
              <a:rPr lang="en-GB" sz="3200" b="1" dirty="0">
                <a:latin typeface="Colby StBld" panose="00000800000000000000" pitchFamily="50" charset="0"/>
                <a:ea typeface="Colby StBld" panose="00000800000000000000" pitchFamily="50" charset="0"/>
                <a:cs typeface="Calibri" panose="020F0502020204030204" pitchFamily="34" charset="0"/>
              </a:rPr>
              <a:t>Rising sea levels significantly increase the destructive force of a tsunami. </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4676" y="2944196"/>
            <a:ext cx="3719324" cy="3913803"/>
          </a:xfrm>
          <a:prstGeom prst="rect">
            <a:avLst/>
          </a:prstGeom>
        </p:spPr>
      </p:pic>
      <p:pic>
        <p:nvPicPr>
          <p:cNvPr id="10" name="Picture 9"/>
          <p:cNvPicPr/>
          <p:nvPr/>
        </p:nvPicPr>
        <p:blipFill>
          <a:blip r:embed="rId4" cstate="print">
            <a:extLst>
              <a:ext uri="{28A0092B-C50C-407E-A947-70E740481C1C}">
                <a14:useLocalDpi xmlns:a14="http://schemas.microsoft.com/office/drawing/2010/main" val="0"/>
              </a:ext>
            </a:extLst>
          </a:blip>
          <a:stretch>
            <a:fillRect/>
          </a:stretch>
        </p:blipFill>
        <p:spPr>
          <a:xfrm>
            <a:off x="6494587" y="3270959"/>
            <a:ext cx="1911064" cy="2227783"/>
          </a:xfrm>
          <a:prstGeom prst="rect">
            <a:avLst/>
          </a:prstGeom>
        </p:spPr>
      </p:pic>
      <p:sp>
        <p:nvSpPr>
          <p:cNvPr id="11" name="Action Button: Custom 10">
            <a:hlinkClick r:id="" action="ppaction://hlinkshowjump?jump=nextslide" highlightClick="1"/>
          </p:cNvPr>
          <p:cNvSpPr/>
          <p:nvPr/>
        </p:nvSpPr>
        <p:spPr>
          <a:xfrm>
            <a:off x="5424676" y="5617726"/>
            <a:ext cx="3719324" cy="942109"/>
          </a:xfrm>
          <a:prstGeom prst="actionButtonBlank">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latin typeface="Colby StBld" panose="00000800000000000000" pitchFamily="50" charset="0"/>
                <a:ea typeface="Colby StBld" panose="00000800000000000000" pitchFamily="50" charset="0"/>
                <a:cs typeface="Calibri" panose="020F0502020204030204" pitchFamily="34" charset="0"/>
              </a:rPr>
              <a:t>Read the</a:t>
            </a:r>
            <a:br>
              <a:rPr lang="en-GB" sz="2400" b="1" dirty="0">
                <a:latin typeface="Colby StBld" panose="00000800000000000000" pitchFamily="50" charset="0"/>
                <a:ea typeface="Colby StBld" panose="00000800000000000000" pitchFamily="50" charset="0"/>
                <a:cs typeface="Calibri" panose="020F0502020204030204" pitchFamily="34" charset="0"/>
              </a:rPr>
            </a:br>
            <a:r>
              <a:rPr lang="en-GB" sz="2400" b="1" dirty="0">
                <a:latin typeface="Colby StBld" panose="00000800000000000000" pitchFamily="50" charset="0"/>
                <a:ea typeface="Colby StBld" panose="00000800000000000000" pitchFamily="50" charset="0"/>
                <a:cs typeface="Calibri" panose="020F0502020204030204" pitchFamily="34" charset="0"/>
              </a:rPr>
              <a:t>real-life story</a:t>
            </a:r>
          </a:p>
        </p:txBody>
      </p:sp>
      <p:sp>
        <p:nvSpPr>
          <p:cNvPr id="3" name="Rectangle 2"/>
          <p:cNvSpPr/>
          <p:nvPr/>
        </p:nvSpPr>
        <p:spPr>
          <a:xfrm>
            <a:off x="286327" y="1693371"/>
            <a:ext cx="8571345" cy="830997"/>
          </a:xfrm>
          <a:prstGeom prst="rect">
            <a:avLst/>
          </a:prstGeom>
        </p:spPr>
        <p:txBody>
          <a:bodyPr wrap="square">
            <a:spAutoFit/>
          </a:bodyPr>
          <a:lstStyle/>
          <a:p>
            <a:pPr algn="ctr"/>
            <a:r>
              <a:rPr lang="en-GB" sz="2400" b="1" dirty="0">
                <a:latin typeface="Colby StBld" panose="00000800000000000000" pitchFamily="50" charset="0"/>
                <a:ea typeface="Colby StBld" panose="00000800000000000000" pitchFamily="50" charset="0"/>
                <a:cs typeface="Calibri" panose="020F0502020204030204" pitchFamily="34" charset="0"/>
              </a:rPr>
              <a:t>Your home is destroyed. The village hospital, school and shops are damaged</a:t>
            </a:r>
            <a:r>
              <a:rPr lang="en-GB" sz="2400" b="1" dirty="0">
                <a:solidFill>
                  <a:srgbClr val="3A5382"/>
                </a:solidFill>
                <a:latin typeface="Colby StBld" panose="00000800000000000000" pitchFamily="50" charset="0"/>
                <a:ea typeface="Colby StBld" panose="00000800000000000000" pitchFamily="50" charset="0"/>
                <a:cs typeface="Calibri" panose="020F0502020204030204" pitchFamily="34" charset="0"/>
              </a:rPr>
              <a:t>. </a:t>
            </a:r>
            <a:r>
              <a:rPr lang="en-GB" sz="2400" b="1" dirty="0">
                <a:solidFill>
                  <a:srgbClr val="E63C30"/>
                </a:solidFill>
                <a:latin typeface="Colby StBld" panose="00000800000000000000" pitchFamily="50" charset="0"/>
                <a:ea typeface="Colby StBld" panose="00000800000000000000" pitchFamily="50" charset="0"/>
                <a:cs typeface="Calibri" panose="020F0502020204030204" pitchFamily="34" charset="0"/>
              </a:rPr>
              <a:t>Miss a turn.</a:t>
            </a:r>
          </a:p>
        </p:txBody>
      </p:sp>
      <p:pic>
        <p:nvPicPr>
          <p:cNvPr id="15" name="Picture 14">
            <a:hlinkClick r:id="rId5" action="ppaction://hlinksldjump"/>
            <a:extLst>
              <a:ext uri="{FF2B5EF4-FFF2-40B4-BE49-F238E27FC236}">
                <a16:creationId xmlns:a16="http://schemas.microsoft.com/office/drawing/2014/main" id="{B65417B5-CE36-46BF-AD06-A54C6ED028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6" name="Picture 15">
            <a:hlinkClick r:id="rId7" action="ppaction://hlinksldjump"/>
            <a:extLst>
              <a:ext uri="{FF2B5EF4-FFF2-40B4-BE49-F238E27FC236}">
                <a16:creationId xmlns:a16="http://schemas.microsoft.com/office/drawing/2014/main" id="{E8FFF042-8B12-467E-8A41-A236C04241A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7" name="TextBox 16">
            <a:hlinkClick r:id="rId7" action="ppaction://hlinksldjump"/>
            <a:extLst>
              <a:ext uri="{FF2B5EF4-FFF2-40B4-BE49-F238E27FC236}">
                <a16:creationId xmlns:a16="http://schemas.microsoft.com/office/drawing/2014/main" id="{83548DB1-DFF9-416A-95E6-FFBA22B80ADE}"/>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8" name="TextBox 17">
            <a:hlinkClick r:id="rId5" action="ppaction://hlinksldjump"/>
            <a:extLst>
              <a:ext uri="{FF2B5EF4-FFF2-40B4-BE49-F238E27FC236}">
                <a16:creationId xmlns:a16="http://schemas.microsoft.com/office/drawing/2014/main" id="{89362512-A4E7-4612-B72D-A2EE551E65D8}"/>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0036" y="153265"/>
            <a:ext cx="8614582" cy="1723549"/>
          </a:xfrm>
          <a:prstGeom prst="rect">
            <a:avLst/>
          </a:prstGeom>
        </p:spPr>
        <p:txBody>
          <a:bodyPr wrap="square">
            <a:spAutoFit/>
          </a:bodyPr>
          <a:lstStyle/>
          <a:p>
            <a:pPr algn="ctr"/>
            <a:r>
              <a:rPr lang="en-GB" sz="3200" b="1" dirty="0">
                <a:latin typeface="Colby StBld" panose="00000800000000000000" pitchFamily="50" charset="0"/>
                <a:ea typeface="Colby StBld" panose="00000800000000000000" pitchFamily="50" charset="0"/>
                <a:cs typeface="Calibri" panose="020F0502020204030204" pitchFamily="34" charset="0"/>
              </a:rPr>
              <a:t>A recent </a:t>
            </a:r>
            <a:r>
              <a:rPr lang="en-GB" sz="3200" b="1" dirty="0">
                <a:solidFill>
                  <a:srgbClr val="E63C30"/>
                </a:solidFill>
                <a:latin typeface="Colby StBld" panose="00000800000000000000" pitchFamily="50" charset="0"/>
                <a:ea typeface="Colby StBld" panose="00000800000000000000" pitchFamily="50" charset="0"/>
                <a:cs typeface="Calibri" panose="020F0502020204030204" pitchFamily="34" charset="0"/>
              </a:rPr>
              <a:t>tsunami</a:t>
            </a:r>
            <a:r>
              <a:rPr lang="en-GB" sz="3200" b="1" dirty="0">
                <a:latin typeface="Colby StBld" panose="00000800000000000000" pitchFamily="50" charset="0"/>
                <a:ea typeface="Colby StBld" panose="00000800000000000000" pitchFamily="50" charset="0"/>
                <a:cs typeface="Calibri" panose="020F0502020204030204" pitchFamily="34" charset="0"/>
              </a:rPr>
              <a:t> in Indonesia killed over 2,000 people and significantly damaged, or destroyed, over 67,000 homes.</a:t>
            </a:r>
          </a:p>
          <a:p>
            <a:pPr algn="ctr"/>
            <a:r>
              <a:rPr lang="en-GB" sz="1000" b="1" dirty="0">
                <a:latin typeface="Colby StBld" panose="00000800000000000000" pitchFamily="50" charset="0"/>
                <a:ea typeface="Colby StBld" panose="00000800000000000000" pitchFamily="50" charset="0"/>
                <a:cs typeface="Calibri" panose="020F0502020204030204" pitchFamily="34" charset="0"/>
              </a:rPr>
              <a:t>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036" y="3025627"/>
            <a:ext cx="8614582" cy="1955560"/>
          </a:xfrm>
          <a:prstGeom prst="rect">
            <a:avLst/>
          </a:prstGeom>
        </p:spPr>
      </p:pic>
      <p:sp>
        <p:nvSpPr>
          <p:cNvPr id="3" name="Rectangle 2"/>
          <p:cNvSpPr/>
          <p:nvPr/>
        </p:nvSpPr>
        <p:spPr>
          <a:xfrm>
            <a:off x="368524" y="3241750"/>
            <a:ext cx="6903140" cy="1477328"/>
          </a:xfrm>
          <a:prstGeom prst="rect">
            <a:avLst/>
          </a:prstGeom>
        </p:spPr>
        <p:txBody>
          <a:bodyPr wrap="square">
            <a:spAutoFit/>
          </a:bodyPr>
          <a:lstStyle/>
          <a:p>
            <a:pPr algn="ctr"/>
            <a:r>
              <a:rPr lang="en-GB" b="1" dirty="0">
                <a:solidFill>
                  <a:srgbClr val="E8F0EF"/>
                </a:solidFill>
                <a:latin typeface="Rubik Bold" panose="00000800000000000000" pitchFamily="2" charset="-79"/>
                <a:ea typeface="Colby StBld" panose="00000800000000000000" pitchFamily="50" charset="0"/>
                <a:cs typeface="Rubik Bold" panose="00000800000000000000" pitchFamily="2" charset="-79"/>
              </a:rPr>
              <a:t>“…everyone ran to the rice fields, but water started coming out from the soil. We made a row, hand in hand, and suddenly a muddy wave as high as a coconut </a:t>
            </a:r>
            <a:br>
              <a:rPr lang="en-GB" b="1" dirty="0">
                <a:solidFill>
                  <a:srgbClr val="E8F0EF"/>
                </a:solidFill>
                <a:latin typeface="Rubik Bold" panose="00000800000000000000" pitchFamily="2" charset="-79"/>
                <a:ea typeface="Colby StBld" panose="00000800000000000000" pitchFamily="50" charset="0"/>
                <a:cs typeface="Rubik Bold" panose="00000800000000000000" pitchFamily="2" charset="-79"/>
              </a:rPr>
            </a:br>
            <a:r>
              <a:rPr lang="en-GB" b="1" dirty="0">
                <a:solidFill>
                  <a:srgbClr val="E8F0EF"/>
                </a:solidFill>
                <a:latin typeface="Rubik Bold" panose="00000800000000000000" pitchFamily="2" charset="-79"/>
                <a:ea typeface="Colby StBld" panose="00000800000000000000" pitchFamily="50" charset="0"/>
                <a:cs typeface="Rubik Bold" panose="00000800000000000000" pitchFamily="2" charset="-79"/>
              </a:rPr>
              <a:t>tree hit us all. We were carried away. I saw people </a:t>
            </a:r>
            <a:br>
              <a:rPr lang="en-GB" b="1" dirty="0">
                <a:solidFill>
                  <a:srgbClr val="E8F0EF"/>
                </a:solidFill>
                <a:latin typeface="Rubik Bold" panose="00000800000000000000" pitchFamily="2" charset="-79"/>
                <a:ea typeface="Colby StBld" panose="00000800000000000000" pitchFamily="50" charset="0"/>
                <a:cs typeface="Rubik Bold" panose="00000800000000000000" pitchFamily="2" charset="-79"/>
              </a:rPr>
            </a:br>
            <a:r>
              <a:rPr lang="en-GB" b="1" dirty="0">
                <a:solidFill>
                  <a:srgbClr val="E8F0EF"/>
                </a:solidFill>
                <a:latin typeface="Rubik Bold" panose="00000800000000000000" pitchFamily="2" charset="-79"/>
                <a:ea typeface="Colby StBld" panose="00000800000000000000" pitchFamily="50" charset="0"/>
                <a:cs typeface="Rubik Bold" panose="00000800000000000000" pitchFamily="2" charset="-79"/>
              </a:rPr>
              <a:t>drowning in the mud.”</a:t>
            </a:r>
          </a:p>
        </p:txBody>
      </p:sp>
      <p:sp>
        <p:nvSpPr>
          <p:cNvPr id="12" name="Rectangle 11"/>
          <p:cNvSpPr/>
          <p:nvPr/>
        </p:nvSpPr>
        <p:spPr>
          <a:xfrm>
            <a:off x="297290" y="1872058"/>
            <a:ext cx="8355963" cy="1015663"/>
          </a:xfrm>
          <a:prstGeom prst="rect">
            <a:avLst/>
          </a:prstGeom>
        </p:spPr>
        <p:txBody>
          <a:bodyPr wrap="square">
            <a:spAutoFit/>
          </a:bodyPr>
          <a:lstStyle/>
          <a:p>
            <a:pPr algn="ctr"/>
            <a:r>
              <a:rPr lang="en-GB" sz="2000" b="1" dirty="0">
                <a:latin typeface="Rubik Bold" panose="00000800000000000000" pitchFamily="2" charset="-79"/>
                <a:ea typeface="Colby StBld" panose="00000800000000000000" pitchFamily="50" charset="0"/>
                <a:cs typeface="Rubik Bold" panose="00000800000000000000" pitchFamily="2" charset="-79"/>
              </a:rPr>
              <a:t>Indi and her 2-year-old daughter suffered devastating </a:t>
            </a:r>
          </a:p>
          <a:p>
            <a:pPr algn="ctr"/>
            <a:r>
              <a:rPr lang="en-GB" sz="2000" b="1" dirty="0">
                <a:latin typeface="Rubik Bold" panose="00000800000000000000" pitchFamily="2" charset="-79"/>
                <a:ea typeface="Colby StBld" panose="00000800000000000000" pitchFamily="50" charset="0"/>
                <a:cs typeface="Rubik Bold" panose="00000800000000000000" pitchFamily="2" charset="-79"/>
              </a:rPr>
              <a:t>losses in the tsunami. Their home was washed away and several members of their family drowned. </a:t>
            </a:r>
          </a:p>
        </p:txBody>
      </p:sp>
      <p:sp>
        <p:nvSpPr>
          <p:cNvPr id="8" name="Rectangle 7"/>
          <p:cNvSpPr/>
          <p:nvPr/>
        </p:nvSpPr>
        <p:spPr>
          <a:xfrm>
            <a:off x="297290" y="5070104"/>
            <a:ext cx="8496354" cy="707886"/>
          </a:xfrm>
          <a:prstGeom prst="rect">
            <a:avLst/>
          </a:prstGeom>
        </p:spPr>
        <p:txBody>
          <a:bodyPr wrap="square">
            <a:spAutoFit/>
          </a:bodyPr>
          <a:lstStyle/>
          <a:p>
            <a:pPr algn="ctr"/>
            <a:r>
              <a:rPr lang="en-GB" sz="2000" b="1" dirty="0">
                <a:latin typeface="Colby StBld" panose="00000800000000000000" pitchFamily="50" charset="0"/>
                <a:ea typeface="Colby StBld" panose="00000800000000000000" pitchFamily="50" charset="0"/>
                <a:cs typeface="Calibri" panose="020F0502020204030204" pitchFamily="34" charset="0"/>
              </a:rPr>
              <a:t>Through our partners Caritas Indonesia, SCIAF were able to get essential supplies to those most in need.</a:t>
            </a:r>
          </a:p>
        </p:txBody>
      </p:sp>
      <p:pic>
        <p:nvPicPr>
          <p:cNvPr id="14" name="Picture 13">
            <a:extLst>
              <a:ext uri="{FF2B5EF4-FFF2-40B4-BE49-F238E27FC236}">
                <a16:creationId xmlns:a16="http://schemas.microsoft.com/office/drawing/2014/main" id="{E9E4F59B-DB5A-4E7B-A91D-1F0E1266A48F}"/>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7271664" y="3241749"/>
            <a:ext cx="1381589" cy="1610559"/>
          </a:xfrm>
          <a:prstGeom prst="rect">
            <a:avLst/>
          </a:prstGeom>
        </p:spPr>
      </p:pic>
      <p:pic>
        <p:nvPicPr>
          <p:cNvPr id="15" name="Picture 14">
            <a:hlinkClick r:id="rId5" action="ppaction://hlinksldjump"/>
            <a:extLst>
              <a:ext uri="{FF2B5EF4-FFF2-40B4-BE49-F238E27FC236}">
                <a16:creationId xmlns:a16="http://schemas.microsoft.com/office/drawing/2014/main" id="{4C9D5749-AA30-4590-A379-13BF7EDD313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6" name="Picture 15">
            <a:hlinkClick r:id="rId7" action="ppaction://hlinksldjump"/>
            <a:extLst>
              <a:ext uri="{FF2B5EF4-FFF2-40B4-BE49-F238E27FC236}">
                <a16:creationId xmlns:a16="http://schemas.microsoft.com/office/drawing/2014/main" id="{851813BA-49FA-4D5C-97EA-A86ADC1A73C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7" name="TextBox 16">
            <a:hlinkClick r:id="rId7" action="ppaction://hlinksldjump"/>
            <a:extLst>
              <a:ext uri="{FF2B5EF4-FFF2-40B4-BE49-F238E27FC236}">
                <a16:creationId xmlns:a16="http://schemas.microsoft.com/office/drawing/2014/main" id="{31570827-9705-406E-AB5B-2F03FA42F636}"/>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8" name="TextBox 17">
            <a:hlinkClick r:id="rId5" action="ppaction://hlinksldjump"/>
            <a:extLst>
              <a:ext uri="{FF2B5EF4-FFF2-40B4-BE49-F238E27FC236}">
                <a16:creationId xmlns:a16="http://schemas.microsoft.com/office/drawing/2014/main" id="{A7E477F1-0ED7-431B-B3A6-AB058E1AE3A8}"/>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extLst>
      <p:ext uri="{BB962C8B-B14F-4D97-AF65-F5344CB8AC3E}">
        <p14:creationId xmlns:p14="http://schemas.microsoft.com/office/powerpoint/2010/main" val="427146204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7386" y="2595006"/>
            <a:ext cx="4096614" cy="4262994"/>
          </a:xfrm>
          <a:prstGeom prst="rect">
            <a:avLst/>
          </a:prstGeom>
        </p:spPr>
      </p:pic>
      <p:sp>
        <p:nvSpPr>
          <p:cNvPr id="9" name="Rectangle 8"/>
          <p:cNvSpPr/>
          <p:nvPr/>
        </p:nvSpPr>
        <p:spPr>
          <a:xfrm>
            <a:off x="1" y="131101"/>
            <a:ext cx="9144000" cy="923330"/>
          </a:xfrm>
          <a:prstGeom prst="rect">
            <a:avLst/>
          </a:prstGeom>
        </p:spPr>
        <p:txBody>
          <a:bodyPr wrap="square">
            <a:spAutoFit/>
          </a:bodyPr>
          <a:lstStyle/>
          <a:p>
            <a:pPr algn="ctr"/>
            <a:r>
              <a:rPr lang="en-GB" sz="5400" b="1" dirty="0">
                <a:solidFill>
                  <a:srgbClr val="E63C30"/>
                </a:solidFill>
                <a:latin typeface="Colby StBld" panose="00000800000000000000" pitchFamily="50" charset="0"/>
                <a:ea typeface="Colby StBld" panose="00000800000000000000" pitchFamily="50" charset="0"/>
                <a:cs typeface="Calibri" panose="020F0502020204030204" pitchFamily="34" charset="0"/>
              </a:rPr>
              <a:t>Flood</a:t>
            </a:r>
            <a:r>
              <a:rPr lang="en-GB" sz="5400" b="1" dirty="0">
                <a:solidFill>
                  <a:srgbClr val="70974A"/>
                </a:solidFill>
                <a:latin typeface="Colby StBld" panose="00000800000000000000" pitchFamily="50" charset="0"/>
                <a:ea typeface="Colby StBld" panose="00000800000000000000" pitchFamily="50" charset="0"/>
                <a:cs typeface="Calibri" panose="020F0502020204030204" pitchFamily="34" charset="0"/>
              </a:rPr>
              <a:t> </a:t>
            </a:r>
            <a:r>
              <a:rPr lang="en-GB" sz="5400" b="1" dirty="0">
                <a:latin typeface="Colby StBld" panose="00000800000000000000" pitchFamily="50" charset="0"/>
                <a:ea typeface="Colby StBld" panose="00000800000000000000" pitchFamily="50" charset="0"/>
                <a:cs typeface="Calibri" panose="020F0502020204030204" pitchFamily="34" charset="0"/>
              </a:rPr>
              <a:t>ruins your crops</a:t>
            </a:r>
          </a:p>
        </p:txBody>
      </p:sp>
      <p:sp>
        <p:nvSpPr>
          <p:cNvPr id="2" name="Rectangle 1"/>
          <p:cNvSpPr/>
          <p:nvPr/>
        </p:nvSpPr>
        <p:spPr>
          <a:xfrm>
            <a:off x="297194" y="2876584"/>
            <a:ext cx="4604327" cy="2308324"/>
          </a:xfrm>
          <a:prstGeom prst="rect">
            <a:avLst/>
          </a:prstGeom>
        </p:spPr>
        <p:txBody>
          <a:bodyPr wrap="square">
            <a:spAutoFit/>
          </a:bodyPr>
          <a:lstStyle/>
          <a:p>
            <a:pPr algn="ctr"/>
            <a:r>
              <a:rPr lang="en-GB" sz="2400" b="1" dirty="0">
                <a:latin typeface="Colby StBld" panose="00000800000000000000" pitchFamily="50" charset="0"/>
                <a:ea typeface="Colby StBld" panose="00000800000000000000" pitchFamily="50" charset="0"/>
                <a:cs typeface="Calibri" panose="020F0502020204030204" pitchFamily="34" charset="0"/>
              </a:rPr>
              <a:t>Floods are more likely as weather patterns become more erratic. Extreme flooding can be triggered by intense rain and longer rainy seasons.</a:t>
            </a:r>
          </a:p>
        </p:txBody>
      </p:sp>
      <p:sp>
        <p:nvSpPr>
          <p:cNvPr id="16" name="Action Button: Custom 15">
            <a:hlinkClick r:id="" action="ppaction://hlinkshowjump?jump=nextslide" highlightClick="1"/>
          </p:cNvPr>
          <p:cNvSpPr/>
          <p:nvPr/>
        </p:nvSpPr>
        <p:spPr>
          <a:xfrm>
            <a:off x="5200220" y="5775901"/>
            <a:ext cx="3839608" cy="811388"/>
          </a:xfrm>
          <a:prstGeom prst="actionButtonBlank">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latin typeface="Colby StBld" panose="00000800000000000000" pitchFamily="50" charset="0"/>
                <a:ea typeface="Colby StBld" panose="00000800000000000000" pitchFamily="50" charset="0"/>
                <a:cs typeface="Calibri" panose="020F0502020204030204" pitchFamily="34" charset="0"/>
              </a:rPr>
              <a:t>Read the real-life story</a:t>
            </a:r>
          </a:p>
        </p:txBody>
      </p:sp>
      <p:pic>
        <p:nvPicPr>
          <p:cNvPr id="10" name="Picture 9"/>
          <p:cNvPicPr/>
          <p:nvPr/>
        </p:nvPicPr>
        <p:blipFill>
          <a:blip r:embed="rId4" cstate="print">
            <a:extLst>
              <a:ext uri="{28A0092B-C50C-407E-A947-70E740481C1C}">
                <a14:useLocalDpi xmlns:a14="http://schemas.microsoft.com/office/drawing/2010/main" val="0"/>
              </a:ext>
            </a:extLst>
          </a:blip>
          <a:stretch>
            <a:fillRect/>
          </a:stretch>
        </p:blipFill>
        <p:spPr>
          <a:xfrm>
            <a:off x="5415173" y="3047624"/>
            <a:ext cx="3361040" cy="2630488"/>
          </a:xfrm>
          <a:prstGeom prst="rect">
            <a:avLst/>
          </a:prstGeom>
        </p:spPr>
      </p:pic>
      <p:sp>
        <p:nvSpPr>
          <p:cNvPr id="3" name="Rectangle 2"/>
          <p:cNvSpPr/>
          <p:nvPr/>
        </p:nvSpPr>
        <p:spPr>
          <a:xfrm>
            <a:off x="0" y="1054431"/>
            <a:ext cx="9144000" cy="1200329"/>
          </a:xfrm>
          <a:prstGeom prst="rect">
            <a:avLst/>
          </a:prstGeom>
        </p:spPr>
        <p:txBody>
          <a:bodyPr wrap="square">
            <a:spAutoFit/>
          </a:bodyPr>
          <a:lstStyle/>
          <a:p>
            <a:pPr algn="ctr"/>
            <a:r>
              <a:rPr lang="en-GB" sz="2400" b="1" dirty="0">
                <a:latin typeface="Colby StBld" panose="00000800000000000000" pitchFamily="50" charset="0"/>
                <a:ea typeface="Colby StBld" panose="00000800000000000000" pitchFamily="50" charset="0"/>
                <a:cs typeface="Calibri" panose="020F0502020204030204" pitchFamily="34" charset="0"/>
              </a:rPr>
              <a:t>Flood ruins your food crops and your farming tools are washed away. You’ve nothing to eat, and no produce to sell at market to earn money. </a:t>
            </a:r>
            <a:r>
              <a:rPr lang="en-GB" sz="2400" b="1" dirty="0">
                <a:solidFill>
                  <a:srgbClr val="E63C30"/>
                </a:solidFill>
                <a:latin typeface="Colby StBld" panose="00000800000000000000" pitchFamily="50" charset="0"/>
                <a:ea typeface="Colby StBld" panose="00000800000000000000" pitchFamily="50" charset="0"/>
                <a:cs typeface="Calibri" panose="020F0502020204030204" pitchFamily="34" charset="0"/>
              </a:rPr>
              <a:t>Miss a turn.</a:t>
            </a:r>
          </a:p>
        </p:txBody>
      </p:sp>
      <p:pic>
        <p:nvPicPr>
          <p:cNvPr id="15" name="Picture 14">
            <a:hlinkClick r:id="rId5" action="ppaction://hlinksldjump"/>
            <a:extLst>
              <a:ext uri="{FF2B5EF4-FFF2-40B4-BE49-F238E27FC236}">
                <a16:creationId xmlns:a16="http://schemas.microsoft.com/office/drawing/2014/main" id="{74FD94DD-BB0F-4165-8C27-1DE9C697D6A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7" name="Picture 16">
            <a:hlinkClick r:id="rId7" action="ppaction://hlinksldjump"/>
            <a:extLst>
              <a:ext uri="{FF2B5EF4-FFF2-40B4-BE49-F238E27FC236}">
                <a16:creationId xmlns:a16="http://schemas.microsoft.com/office/drawing/2014/main" id="{D1A73704-8E33-435C-80CD-BA3C3FB38E1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8" name="TextBox 17">
            <a:hlinkClick r:id="rId7" action="ppaction://hlinksldjump"/>
            <a:extLst>
              <a:ext uri="{FF2B5EF4-FFF2-40B4-BE49-F238E27FC236}">
                <a16:creationId xmlns:a16="http://schemas.microsoft.com/office/drawing/2014/main" id="{24460083-E1BA-4849-BBD1-13EB601B3E08}"/>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9" name="TextBox 18">
            <a:hlinkClick r:id="rId5" action="ppaction://hlinksldjump"/>
            <a:extLst>
              <a:ext uri="{FF2B5EF4-FFF2-40B4-BE49-F238E27FC236}">
                <a16:creationId xmlns:a16="http://schemas.microsoft.com/office/drawing/2014/main" id="{FA788698-B433-46D0-B72C-2DABE2236333}"/>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extLst>
      <p:ext uri="{BB962C8B-B14F-4D97-AF65-F5344CB8AC3E}">
        <p14:creationId xmlns:p14="http://schemas.microsoft.com/office/powerpoint/2010/main" val="84347757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98026"/>
            <a:ext cx="9144000" cy="954107"/>
          </a:xfrm>
          <a:prstGeom prst="rect">
            <a:avLst/>
          </a:prstGeom>
        </p:spPr>
        <p:txBody>
          <a:bodyPr wrap="square">
            <a:spAutoFit/>
          </a:bodyPr>
          <a:lstStyle/>
          <a:p>
            <a:pPr algn="ctr"/>
            <a:r>
              <a:rPr lang="en-GB" sz="2800" b="1" dirty="0">
                <a:latin typeface="Colby StBld" panose="00000800000000000000" pitchFamily="50" charset="0"/>
                <a:ea typeface="Colby StBld" panose="00000800000000000000" pitchFamily="50" charset="0"/>
                <a:cs typeface="Calibri" panose="020F0502020204030204" pitchFamily="34" charset="0"/>
              </a:rPr>
              <a:t>Severe </a:t>
            </a:r>
            <a:r>
              <a:rPr lang="en-GB" sz="2800" b="1" dirty="0">
                <a:solidFill>
                  <a:srgbClr val="E63C30"/>
                </a:solidFill>
                <a:latin typeface="Colby StBld" panose="00000800000000000000" pitchFamily="50" charset="0"/>
                <a:ea typeface="Colby StBld" panose="00000800000000000000" pitchFamily="50" charset="0"/>
                <a:cs typeface="Calibri" panose="020F0502020204030204" pitchFamily="34" charset="0"/>
              </a:rPr>
              <a:t>flooding in Mozambique</a:t>
            </a:r>
            <a:r>
              <a:rPr lang="en-GB" sz="2800" b="1" dirty="0">
                <a:latin typeface="Colby StBld" panose="00000800000000000000" pitchFamily="50" charset="0"/>
                <a:ea typeface="Colby StBld" panose="00000800000000000000" pitchFamily="50" charset="0"/>
                <a:cs typeface="Calibri" panose="020F0502020204030204" pitchFamily="34" charset="0"/>
              </a:rPr>
              <a:t> in 2019 was devastating to people already living in poverty.</a:t>
            </a:r>
            <a:r>
              <a:rPr lang="en-GB" sz="2800" b="1" dirty="0">
                <a:solidFill>
                  <a:srgbClr val="3A5382"/>
                </a:solidFill>
                <a:latin typeface="Colby StBld" panose="00000800000000000000" pitchFamily="50" charset="0"/>
                <a:ea typeface="Colby StBld" panose="00000800000000000000" pitchFamily="50" charset="0"/>
                <a:cs typeface="Calibri" panose="020F0502020204030204" pitchFamily="34" charset="0"/>
              </a:rPr>
              <a:t> </a:t>
            </a:r>
          </a:p>
        </p:txBody>
      </p:sp>
      <p:sp>
        <p:nvSpPr>
          <p:cNvPr id="6" name="Rectangle 5"/>
          <p:cNvSpPr/>
          <p:nvPr/>
        </p:nvSpPr>
        <p:spPr>
          <a:xfrm>
            <a:off x="5957418" y="2851834"/>
            <a:ext cx="2882333" cy="4026808"/>
          </a:xfrm>
          <a:prstGeom prst="rect">
            <a:avLst/>
          </a:prstGeom>
        </p:spPr>
        <p:txBody>
          <a:bodyPr wrap="square" lIns="91440" tIns="45720" rIns="91440" bIns="45720" anchor="t">
            <a:spAutoFit/>
          </a:bodyPr>
          <a:lstStyle/>
          <a:p>
            <a:pPr algn="ctr">
              <a:lnSpc>
                <a:spcPct val="107000"/>
              </a:lnSpc>
              <a:spcAft>
                <a:spcPts val="0"/>
              </a:spcAft>
            </a:pPr>
            <a:r>
              <a:rPr lang="en-GB" sz="2000" b="1" dirty="0">
                <a:latin typeface="Rubik Bold" panose="00000800000000000000" pitchFamily="2" charset="-79"/>
                <a:ea typeface="Colby StBld" panose="00000800000000000000" pitchFamily="50" charset="0"/>
                <a:cs typeface="Rubik Bold" panose="00000800000000000000" pitchFamily="2" charset="-79"/>
              </a:rPr>
              <a:t>Through our partners Caritas Mozambique, SCIAF helped to get emergency food, cooking utensils, hygiene kits and  basic materials to build a temporary shelter to house those most in need.</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419109"/>
            <a:ext cx="5740005" cy="4438891"/>
          </a:xfrm>
          <a:prstGeom prst="rect">
            <a:avLst/>
          </a:prstGeom>
        </p:spPr>
      </p:pic>
      <p:sp>
        <p:nvSpPr>
          <p:cNvPr id="3" name="Rectangle 2"/>
          <p:cNvSpPr/>
          <p:nvPr/>
        </p:nvSpPr>
        <p:spPr>
          <a:xfrm>
            <a:off x="415620" y="4799546"/>
            <a:ext cx="2236968" cy="1169551"/>
          </a:xfrm>
          <a:prstGeom prst="rect">
            <a:avLst/>
          </a:prstGeom>
        </p:spPr>
        <p:txBody>
          <a:bodyPr wrap="square">
            <a:spAutoFit/>
          </a:bodyPr>
          <a:lstStyle/>
          <a:p>
            <a:r>
              <a:rPr lang="en-GB" sz="1400" b="1" dirty="0">
                <a:solidFill>
                  <a:srgbClr val="E8F0EF"/>
                </a:solidFill>
                <a:latin typeface="Rubik Bold" panose="00000800000000000000" pitchFamily="2" charset="-79"/>
                <a:ea typeface="Colby StBld" panose="00000800000000000000" pitchFamily="50" charset="0"/>
                <a:cs typeface="Rubik Bold" panose="00000800000000000000" pitchFamily="2" charset="-79"/>
              </a:rPr>
              <a:t>Rita (centre) with her son Ivo, daughter Antonia (left), and their neighbour (right).</a:t>
            </a:r>
          </a:p>
        </p:txBody>
      </p:sp>
      <p:sp>
        <p:nvSpPr>
          <p:cNvPr id="4" name="Rectangle 3"/>
          <p:cNvSpPr/>
          <p:nvPr/>
        </p:nvSpPr>
        <p:spPr>
          <a:xfrm>
            <a:off x="0" y="1553386"/>
            <a:ext cx="9144000" cy="719941"/>
          </a:xfrm>
          <a:prstGeom prst="rect">
            <a:avLst/>
          </a:prstGeom>
        </p:spPr>
        <p:txBody>
          <a:bodyPr wrap="square">
            <a:spAutoFit/>
          </a:bodyPr>
          <a:lstStyle/>
          <a:p>
            <a:pPr algn="ctr">
              <a:lnSpc>
                <a:spcPct val="107000"/>
              </a:lnSpc>
              <a:spcAft>
                <a:spcPts val="0"/>
              </a:spcAft>
            </a:pPr>
            <a:r>
              <a:rPr lang="en-GB" sz="2000" b="1" dirty="0">
                <a:latin typeface="Colby StBld" panose="00000800000000000000" pitchFamily="50" charset="0"/>
                <a:ea typeface="Colby StBld" panose="00000800000000000000" pitchFamily="50" charset="0"/>
                <a:cs typeface="Calibri Light" panose="020F0302020204030204" pitchFamily="34" charset="0"/>
              </a:rPr>
              <a:t>Rita lives in Mozambique with her children. </a:t>
            </a:r>
          </a:p>
          <a:p>
            <a:pPr algn="ctr">
              <a:lnSpc>
                <a:spcPct val="107000"/>
              </a:lnSpc>
              <a:spcAft>
                <a:spcPts val="0"/>
              </a:spcAft>
            </a:pPr>
            <a:r>
              <a:rPr lang="en-GB" sz="2000" b="1" dirty="0">
                <a:latin typeface="Colby StBld" panose="00000800000000000000" pitchFamily="50" charset="0"/>
                <a:ea typeface="Colby StBld" panose="00000800000000000000" pitchFamily="50" charset="0"/>
                <a:cs typeface="Calibri Light" panose="020F0302020204030204" pitchFamily="34" charset="0"/>
              </a:rPr>
              <a:t>The family lost their home and possessions in the flood.</a:t>
            </a:r>
            <a:endParaRPr lang="en-GB" sz="2000" b="1" dirty="0">
              <a:latin typeface="Colby StBld" panose="00000800000000000000" pitchFamily="50" charset="0"/>
              <a:ea typeface="Colby StBld" panose="00000800000000000000" pitchFamily="50" charset="0"/>
            </a:endParaRPr>
          </a:p>
        </p:txBody>
      </p:sp>
      <p:sp>
        <p:nvSpPr>
          <p:cNvPr id="7" name="Rectangle 6"/>
          <p:cNvSpPr/>
          <p:nvPr/>
        </p:nvSpPr>
        <p:spPr>
          <a:xfrm>
            <a:off x="415620" y="2529279"/>
            <a:ext cx="4895272" cy="1392241"/>
          </a:xfrm>
          <a:prstGeom prst="rect">
            <a:avLst/>
          </a:prstGeom>
        </p:spPr>
        <p:txBody>
          <a:bodyPr wrap="square">
            <a:spAutoFit/>
          </a:bodyPr>
          <a:lstStyle/>
          <a:p>
            <a:pPr>
              <a:lnSpc>
                <a:spcPct val="107000"/>
              </a:lnSpc>
              <a:spcAft>
                <a:spcPts val="0"/>
              </a:spcAft>
            </a:pPr>
            <a:r>
              <a:rPr lang="en-GB" sz="2000" b="1" dirty="0">
                <a:solidFill>
                  <a:schemeClr val="bg1"/>
                </a:solidFill>
                <a:latin typeface="Rubik Bold" panose="00000800000000000000" pitchFamily="2" charset="-79"/>
                <a:ea typeface="Colby StBld" panose="00000800000000000000" pitchFamily="50" charset="0"/>
                <a:cs typeface="Rubik Bold" panose="00000800000000000000" pitchFamily="2" charset="-79"/>
              </a:rPr>
              <a:t>“Our house is gone, it is destroyed. Our clothes are gone, everything is gone. The rain was so heavy…water just filled our houses. </a:t>
            </a:r>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2969105" y="4067302"/>
            <a:ext cx="2454381" cy="1879361"/>
          </a:xfrm>
          <a:prstGeom prst="rect">
            <a:avLst/>
          </a:prstGeom>
        </p:spPr>
      </p:pic>
      <p:sp>
        <p:nvSpPr>
          <p:cNvPr id="9" name="Rectangle 8"/>
          <p:cNvSpPr/>
          <p:nvPr/>
        </p:nvSpPr>
        <p:spPr>
          <a:xfrm>
            <a:off x="415620" y="4004719"/>
            <a:ext cx="3173601" cy="733599"/>
          </a:xfrm>
          <a:prstGeom prst="rect">
            <a:avLst/>
          </a:prstGeom>
        </p:spPr>
        <p:txBody>
          <a:bodyPr wrap="square">
            <a:spAutoFit/>
          </a:bodyPr>
          <a:lstStyle/>
          <a:p>
            <a:pPr>
              <a:lnSpc>
                <a:spcPct val="107000"/>
              </a:lnSpc>
              <a:spcAft>
                <a:spcPts val="0"/>
              </a:spcAft>
            </a:pPr>
            <a:r>
              <a:rPr lang="en-GB" sz="2000" b="1" dirty="0">
                <a:solidFill>
                  <a:schemeClr val="bg1"/>
                </a:solidFill>
                <a:latin typeface="Rubik Bold" panose="00000800000000000000" pitchFamily="2" charset="-79"/>
                <a:ea typeface="Colby StBld" panose="00000800000000000000" pitchFamily="50" charset="0"/>
                <a:cs typeface="Rubik Bold" panose="00000800000000000000" pitchFamily="2" charset="-79"/>
              </a:rPr>
              <a:t>“Our homes are</a:t>
            </a:r>
            <a:br>
              <a:rPr lang="en-GB" sz="2000" b="1" dirty="0">
                <a:solidFill>
                  <a:schemeClr val="bg1"/>
                </a:solidFill>
                <a:latin typeface="Rubik Bold" panose="00000800000000000000" pitchFamily="2" charset="-79"/>
                <a:ea typeface="Colby StBld" panose="00000800000000000000" pitchFamily="50" charset="0"/>
                <a:cs typeface="Rubik Bold" panose="00000800000000000000" pitchFamily="2" charset="-79"/>
              </a:rPr>
            </a:br>
            <a:r>
              <a:rPr lang="en-GB" sz="2000" b="1" dirty="0">
                <a:solidFill>
                  <a:schemeClr val="bg1"/>
                </a:solidFill>
                <a:latin typeface="Rubik Bold" panose="00000800000000000000" pitchFamily="2" charset="-79"/>
                <a:ea typeface="Colby StBld" panose="00000800000000000000" pitchFamily="50" charset="0"/>
                <a:cs typeface="Rubik Bold" panose="00000800000000000000" pitchFamily="2" charset="-79"/>
              </a:rPr>
              <a:t> now like rivers.”</a:t>
            </a:r>
          </a:p>
        </p:txBody>
      </p:sp>
      <p:pic>
        <p:nvPicPr>
          <p:cNvPr id="10" name="Picture 9">
            <a:hlinkClick r:id="rId4" action="ppaction://hlinksldjump"/>
            <a:extLst>
              <a:ext uri="{FF2B5EF4-FFF2-40B4-BE49-F238E27FC236}">
                <a16:creationId xmlns:a16="http://schemas.microsoft.com/office/drawing/2014/main" id="{79EA1FC8-9406-4F6A-A337-BE52DE0522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1" name="Picture 10">
            <a:hlinkClick r:id="rId6" action="ppaction://hlinksldjump"/>
            <a:extLst>
              <a:ext uri="{FF2B5EF4-FFF2-40B4-BE49-F238E27FC236}">
                <a16:creationId xmlns:a16="http://schemas.microsoft.com/office/drawing/2014/main" id="{6515F814-DBED-4636-ABC2-2E960A5A8CC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2" name="TextBox 11">
            <a:hlinkClick r:id="rId6" action="ppaction://hlinksldjump"/>
            <a:extLst>
              <a:ext uri="{FF2B5EF4-FFF2-40B4-BE49-F238E27FC236}">
                <a16:creationId xmlns:a16="http://schemas.microsoft.com/office/drawing/2014/main" id="{7A26BCE4-9677-435B-911C-D58060717E4A}"/>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3" name="TextBox 12">
            <a:hlinkClick r:id="rId4" action="ppaction://hlinksldjump"/>
            <a:extLst>
              <a:ext uri="{FF2B5EF4-FFF2-40B4-BE49-F238E27FC236}">
                <a16:creationId xmlns:a16="http://schemas.microsoft.com/office/drawing/2014/main" id="{569D4B4C-4C18-4457-BF67-488E1A851F13}"/>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extLst>
      <p:ext uri="{BB962C8B-B14F-4D97-AF65-F5344CB8AC3E}">
        <p14:creationId xmlns:p14="http://schemas.microsoft.com/office/powerpoint/2010/main" val="171664393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93963" y="0"/>
            <a:ext cx="8885382" cy="1323439"/>
          </a:xfrm>
          <a:prstGeom prst="rect">
            <a:avLst/>
          </a:prstGeom>
        </p:spPr>
        <p:txBody>
          <a:bodyPr wrap="square">
            <a:spAutoFit/>
          </a:bodyPr>
          <a:lstStyle/>
          <a:p>
            <a:pPr algn="ctr"/>
            <a:r>
              <a:rPr lang="en-GB" sz="4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You take part in a </a:t>
            </a:r>
          </a:p>
          <a:p>
            <a:pPr algn="ctr"/>
            <a:r>
              <a:rPr lang="en-GB" sz="4000"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sustainable farming</a:t>
            </a:r>
            <a:r>
              <a:rPr lang="en-GB" sz="4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 workshop</a:t>
            </a:r>
          </a:p>
        </p:txBody>
      </p:sp>
      <p:sp>
        <p:nvSpPr>
          <p:cNvPr id="3" name="Rectangle 2"/>
          <p:cNvSpPr/>
          <p:nvPr/>
        </p:nvSpPr>
        <p:spPr>
          <a:xfrm>
            <a:off x="193963" y="2875093"/>
            <a:ext cx="5711433" cy="2462213"/>
          </a:xfrm>
          <a:prstGeom prst="rect">
            <a:avLst/>
          </a:prstGeom>
        </p:spPr>
        <p:txBody>
          <a:bodyPr wrap="square">
            <a:spAutoFit/>
          </a:bodyPr>
          <a:lstStyle/>
          <a:p>
            <a:pPr algn="ctr"/>
            <a:r>
              <a:rPr lang="en-GB" sz="22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SCIAF and its partners implemented two sustainable farming programmes in El Salvador and Nicaragua. </a:t>
            </a:r>
          </a:p>
          <a:p>
            <a:pPr algn="ctr"/>
            <a:endParaRPr lang="en-GB" sz="2200" b="1" dirty="0">
              <a:solidFill>
                <a:srgbClr val="08406E"/>
              </a:solidFill>
              <a:latin typeface="Rubik Bold" panose="00000800000000000000" pitchFamily="2" charset="-79"/>
              <a:ea typeface="Colby StBld" panose="00000800000000000000" pitchFamily="50" charset="0"/>
              <a:cs typeface="Rubik Bold" panose="00000800000000000000" pitchFamily="2" charset="-79"/>
            </a:endParaRPr>
          </a:p>
          <a:p>
            <a:pPr algn="ctr"/>
            <a:r>
              <a:rPr lang="en-GB" sz="22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The projects helped to improve the resilience of vulnerable </a:t>
            </a:r>
            <a:br>
              <a:rPr lang="en-GB" sz="22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br>
            <a:r>
              <a:rPr lang="en-GB" sz="22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small-scale farmers to climate change.</a:t>
            </a:r>
          </a:p>
        </p:txBody>
      </p:sp>
      <p:sp>
        <p:nvSpPr>
          <p:cNvPr id="2" name="Rectangle 1"/>
          <p:cNvSpPr/>
          <p:nvPr/>
        </p:nvSpPr>
        <p:spPr>
          <a:xfrm>
            <a:off x="193963" y="1382194"/>
            <a:ext cx="8811492" cy="1200329"/>
          </a:xfrm>
          <a:prstGeom prst="rect">
            <a:avLst/>
          </a:prstGeom>
        </p:spPr>
        <p:txBody>
          <a:bodyPr wrap="square">
            <a:spAutoFit/>
          </a:bodyPr>
          <a:lstStyle/>
          <a:p>
            <a:pPr algn="ctr"/>
            <a:r>
              <a:rPr lang="en-GB" sz="24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You learn techniques to make your own organic fertiliser, meaning you can grow more diverse crops. </a:t>
            </a:r>
            <a:r>
              <a:rPr lang="en-GB" sz="2400"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Move forward one space.</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0582" y="2641278"/>
            <a:ext cx="3103418" cy="4216722"/>
          </a:xfrm>
          <a:prstGeom prst="rect">
            <a:avLst/>
          </a:prstGeom>
        </p:spPr>
      </p:pic>
      <p:sp>
        <p:nvSpPr>
          <p:cNvPr id="12" name="Action Button: Custom 11">
            <a:hlinkClick r:id="" action="ppaction://hlinkshowjump?jump=nextslide" highlightClick="1"/>
          </p:cNvPr>
          <p:cNvSpPr/>
          <p:nvPr/>
        </p:nvSpPr>
        <p:spPr>
          <a:xfrm>
            <a:off x="6355775" y="5675860"/>
            <a:ext cx="2600498" cy="1048699"/>
          </a:xfrm>
          <a:prstGeom prst="actionButtonBlank">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latin typeface="Colby StBld" panose="00000800000000000000" pitchFamily="50" charset="0"/>
                <a:ea typeface="Colby StBld" panose="00000800000000000000" pitchFamily="50" charset="0"/>
                <a:cs typeface="Calibri" panose="020F0502020204030204" pitchFamily="34" charset="0"/>
              </a:rPr>
              <a:t>Read the </a:t>
            </a:r>
            <a:br>
              <a:rPr lang="en-GB" sz="2000" b="1" dirty="0">
                <a:latin typeface="Colby StBld" panose="00000800000000000000" pitchFamily="50" charset="0"/>
                <a:ea typeface="Colby StBld" panose="00000800000000000000" pitchFamily="50" charset="0"/>
                <a:cs typeface="Calibri" panose="020F0502020204030204" pitchFamily="34" charset="0"/>
              </a:rPr>
            </a:br>
            <a:r>
              <a:rPr lang="en-GB" sz="2000" b="1" dirty="0">
                <a:latin typeface="Colby StBld" panose="00000800000000000000" pitchFamily="50" charset="0"/>
                <a:ea typeface="Colby StBld" panose="00000800000000000000" pitchFamily="50" charset="0"/>
                <a:cs typeface="Calibri" panose="020F0502020204030204" pitchFamily="34" charset="0"/>
              </a:rPr>
              <a:t>real-life story</a:t>
            </a:r>
          </a:p>
        </p:txBody>
      </p:sp>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l="41368" t="18164" r="26422" b="5401"/>
          <a:stretch/>
        </p:blipFill>
        <p:spPr>
          <a:xfrm>
            <a:off x="6584307" y="2966387"/>
            <a:ext cx="2085132" cy="2783267"/>
          </a:xfrm>
          <a:prstGeom prst="rect">
            <a:avLst/>
          </a:prstGeom>
        </p:spPr>
      </p:pic>
      <p:pic>
        <p:nvPicPr>
          <p:cNvPr id="13" name="Picture 12">
            <a:hlinkClick r:id="rId5" action="ppaction://hlinksldjump"/>
            <a:extLst>
              <a:ext uri="{FF2B5EF4-FFF2-40B4-BE49-F238E27FC236}">
                <a16:creationId xmlns:a16="http://schemas.microsoft.com/office/drawing/2014/main" id="{A82E2D48-C09A-4A68-B31B-FA1152DF9E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5" name="Picture 14">
            <a:hlinkClick r:id="rId6" action="ppaction://hlinksldjump"/>
            <a:extLst>
              <a:ext uri="{FF2B5EF4-FFF2-40B4-BE49-F238E27FC236}">
                <a16:creationId xmlns:a16="http://schemas.microsoft.com/office/drawing/2014/main" id="{17A9DD5C-B67F-4C75-8EC6-42BEB940617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6" name="TextBox 15">
            <a:hlinkClick r:id="rId6" action="ppaction://hlinksldjump"/>
            <a:extLst>
              <a:ext uri="{FF2B5EF4-FFF2-40B4-BE49-F238E27FC236}">
                <a16:creationId xmlns:a16="http://schemas.microsoft.com/office/drawing/2014/main" id="{D439EA73-C64C-4211-B0D9-FBAC4FF6B994}"/>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7" name="TextBox 16">
            <a:hlinkClick r:id="rId5" action="ppaction://hlinksldjump"/>
            <a:extLst>
              <a:ext uri="{FF2B5EF4-FFF2-40B4-BE49-F238E27FC236}">
                <a16:creationId xmlns:a16="http://schemas.microsoft.com/office/drawing/2014/main" id="{A7A67AD6-6262-4098-8AA2-457D0BB396AB}"/>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0105" y="3210426"/>
            <a:ext cx="4443895" cy="3647574"/>
          </a:xfrm>
          <a:prstGeom prst="rect">
            <a:avLst/>
          </a:prstGeom>
        </p:spPr>
      </p:pic>
      <p:sp>
        <p:nvSpPr>
          <p:cNvPr id="4" name="Rectangle 3"/>
          <p:cNvSpPr/>
          <p:nvPr/>
        </p:nvSpPr>
        <p:spPr>
          <a:xfrm>
            <a:off x="284490" y="2125944"/>
            <a:ext cx="8699078" cy="733599"/>
          </a:xfrm>
          <a:prstGeom prst="rect">
            <a:avLst/>
          </a:prstGeom>
        </p:spPr>
        <p:txBody>
          <a:bodyPr wrap="square">
            <a:spAutoFit/>
          </a:bodyPr>
          <a:lstStyle/>
          <a:p>
            <a:pPr>
              <a:lnSpc>
                <a:spcPct val="107000"/>
              </a:lnSpc>
              <a:spcAft>
                <a:spcPts val="0"/>
              </a:spcAft>
            </a:pPr>
            <a:r>
              <a:rPr lang="en-GB" sz="2000" b="1" dirty="0">
                <a:solidFill>
                  <a:srgbClr val="A7D500"/>
                </a:solidFill>
                <a:latin typeface="Rubik Bold" panose="00000800000000000000" pitchFamily="2" charset="-79"/>
                <a:ea typeface="Colby StBld" panose="00000800000000000000" pitchFamily="50" charset="0"/>
                <a:cs typeface="Rubik Bold" panose="00000800000000000000" pitchFamily="2" charset="-79"/>
              </a:rPr>
              <a:t>Solid fertiliser: </a:t>
            </a:r>
            <a:r>
              <a:rPr lang="en-GB" sz="20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Micro-organisms decompose organic waste to produce a material known as bokashi (organic fertiliser).</a:t>
            </a:r>
          </a:p>
        </p:txBody>
      </p:sp>
      <p:sp>
        <p:nvSpPr>
          <p:cNvPr id="5" name="Rectangle 4"/>
          <p:cNvSpPr/>
          <p:nvPr/>
        </p:nvSpPr>
        <p:spPr>
          <a:xfrm>
            <a:off x="4791125" y="4029680"/>
            <a:ext cx="1657950" cy="2031325"/>
          </a:xfrm>
          <a:prstGeom prst="rect">
            <a:avLst/>
          </a:prstGeom>
        </p:spPr>
        <p:txBody>
          <a:bodyPr wrap="square">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3,343 people learned about sustainable farming through the project</a:t>
            </a:r>
          </a:p>
        </p:txBody>
      </p:sp>
      <p:sp>
        <p:nvSpPr>
          <p:cNvPr id="2" name="Rectangle 1"/>
          <p:cNvSpPr/>
          <p:nvPr/>
        </p:nvSpPr>
        <p:spPr>
          <a:xfrm>
            <a:off x="274877" y="238063"/>
            <a:ext cx="8647450" cy="1635832"/>
          </a:xfrm>
          <a:prstGeom prst="rect">
            <a:avLst/>
          </a:prstGeom>
        </p:spPr>
        <p:txBody>
          <a:bodyPr wrap="square">
            <a:spAutoFit/>
          </a:bodyPr>
          <a:lstStyle/>
          <a:p>
            <a:pPr algn="ctr">
              <a:lnSpc>
                <a:spcPct val="107000"/>
              </a:lnSpc>
              <a:spcAft>
                <a:spcPts val="0"/>
              </a:spcAft>
            </a:pPr>
            <a:r>
              <a:rPr lang="en-GB" sz="2400" b="1" dirty="0">
                <a:solidFill>
                  <a:srgbClr val="08406E"/>
                </a:solidFill>
                <a:latin typeface="Colby StBld" panose="00000800000000000000" pitchFamily="50" charset="0"/>
                <a:ea typeface="Colby StBld" panose="00000800000000000000" pitchFamily="50" charset="0"/>
                <a:cs typeface="Rubik-Light"/>
              </a:rPr>
              <a:t>The </a:t>
            </a:r>
            <a:r>
              <a:rPr lang="en-GB" sz="2400" b="1" dirty="0">
                <a:solidFill>
                  <a:srgbClr val="B3CE4D"/>
                </a:solidFill>
                <a:latin typeface="Colby StBld" panose="00000800000000000000" pitchFamily="50" charset="0"/>
                <a:ea typeface="Colby StBld" panose="00000800000000000000" pitchFamily="50" charset="0"/>
                <a:cs typeface="Rubik-Light"/>
              </a:rPr>
              <a:t>sustainable farming</a:t>
            </a:r>
            <a:r>
              <a:rPr lang="en-GB" sz="2400" b="1" dirty="0">
                <a:solidFill>
                  <a:srgbClr val="08406E"/>
                </a:solidFill>
                <a:latin typeface="Colby StBld" panose="00000800000000000000" pitchFamily="50" charset="0"/>
                <a:ea typeface="Colby StBld" panose="00000800000000000000" pitchFamily="50" charset="0"/>
                <a:cs typeface="Rubik-Light"/>
              </a:rPr>
              <a:t> project trained farmers to make two different kinds of </a:t>
            </a:r>
            <a:r>
              <a:rPr lang="en-GB" sz="2400" b="1" dirty="0">
                <a:solidFill>
                  <a:srgbClr val="B3CE4D"/>
                </a:solidFill>
                <a:latin typeface="Colby StBld" panose="00000800000000000000" pitchFamily="50" charset="0"/>
                <a:ea typeface="Colby StBld" panose="00000800000000000000" pitchFamily="50" charset="0"/>
                <a:cs typeface="Rubik-Light"/>
              </a:rPr>
              <a:t>organic fertiliser</a:t>
            </a:r>
            <a:r>
              <a:rPr lang="en-GB" sz="2400" b="1" dirty="0">
                <a:solidFill>
                  <a:srgbClr val="08406E"/>
                </a:solidFill>
                <a:latin typeface="Colby StBld" panose="00000800000000000000" pitchFamily="50" charset="0"/>
                <a:ea typeface="Colby StBld" panose="00000800000000000000" pitchFamily="50" charset="0"/>
                <a:cs typeface="Rubik-Light"/>
              </a:rPr>
              <a:t>, which are able to feed plants and nourish the earth at the same time:</a:t>
            </a:r>
            <a:endParaRPr lang="en-GB" sz="2400" b="1" dirty="0">
              <a:solidFill>
                <a:srgbClr val="08406E"/>
              </a:solidFill>
              <a:latin typeface="Colby StBld" panose="00000800000000000000" pitchFamily="50" charset="0"/>
              <a:ea typeface="Colby StBld" panose="00000800000000000000" pitchFamily="50" charset="0"/>
            </a:endParaRPr>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540095" y="3823677"/>
            <a:ext cx="2200087" cy="2443332"/>
          </a:xfrm>
          <a:prstGeom prst="rect">
            <a:avLst/>
          </a:prstGeom>
        </p:spPr>
      </p:pic>
      <p:sp>
        <p:nvSpPr>
          <p:cNvPr id="3" name="Rectangle 2"/>
          <p:cNvSpPr/>
          <p:nvPr/>
        </p:nvSpPr>
        <p:spPr>
          <a:xfrm>
            <a:off x="284490" y="3210426"/>
            <a:ext cx="4159407" cy="2366545"/>
          </a:xfrm>
          <a:prstGeom prst="rect">
            <a:avLst/>
          </a:prstGeom>
        </p:spPr>
        <p:txBody>
          <a:bodyPr wrap="square">
            <a:spAutoFit/>
          </a:bodyPr>
          <a:lstStyle/>
          <a:p>
            <a:pPr lvl="0">
              <a:lnSpc>
                <a:spcPct val="107000"/>
              </a:lnSpc>
              <a:spcAft>
                <a:spcPts val="0"/>
              </a:spcAft>
            </a:pPr>
            <a:r>
              <a:rPr lang="en-GB" sz="2000" b="1" dirty="0">
                <a:solidFill>
                  <a:srgbClr val="A7D500"/>
                </a:solidFill>
                <a:latin typeface="Rubik Bold" panose="00000800000000000000" pitchFamily="2" charset="-79"/>
                <a:ea typeface="Colby StBld" panose="00000800000000000000" pitchFamily="50" charset="0"/>
                <a:cs typeface="Rubik Bold" panose="00000800000000000000" pitchFamily="2" charset="-79"/>
              </a:rPr>
              <a:t>Bio-fermented fertiliser: </a:t>
            </a:r>
            <a:r>
              <a:rPr lang="en-GB" sz="20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Naturally occurring </a:t>
            </a:r>
            <a:br>
              <a:rPr lang="en-GB" sz="20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br>
            <a:r>
              <a:rPr lang="en-GB" sz="20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micro-organisms are </a:t>
            </a:r>
            <a:br>
              <a:rPr lang="en-GB" sz="20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br>
            <a:r>
              <a:rPr lang="en-GB" sz="20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obtained by fermentation </a:t>
            </a:r>
            <a:br>
              <a:rPr lang="en-GB" sz="20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br>
            <a:r>
              <a:rPr lang="en-GB" sz="20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and the decomposition of organic waste to produce a liquid fertiliser.  </a:t>
            </a:r>
          </a:p>
        </p:txBody>
      </p:sp>
      <p:pic>
        <p:nvPicPr>
          <p:cNvPr id="12" name="Picture 11">
            <a:hlinkClick r:id="rId4" action="ppaction://hlinksldjump"/>
            <a:extLst>
              <a:ext uri="{FF2B5EF4-FFF2-40B4-BE49-F238E27FC236}">
                <a16:creationId xmlns:a16="http://schemas.microsoft.com/office/drawing/2014/main" id="{C5FFF5C2-7217-47EA-B5C7-2018DFB1EF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4" name="Picture 13">
            <a:hlinkClick r:id="rId5" action="ppaction://hlinksldjump"/>
            <a:extLst>
              <a:ext uri="{FF2B5EF4-FFF2-40B4-BE49-F238E27FC236}">
                <a16:creationId xmlns:a16="http://schemas.microsoft.com/office/drawing/2014/main" id="{33E1FD98-3811-404D-BAEC-CB6C00B49A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5" name="TextBox 14">
            <a:hlinkClick r:id="rId5" action="ppaction://hlinksldjump"/>
            <a:extLst>
              <a:ext uri="{FF2B5EF4-FFF2-40B4-BE49-F238E27FC236}">
                <a16:creationId xmlns:a16="http://schemas.microsoft.com/office/drawing/2014/main" id="{69C1AA61-0E6C-4C6D-83EA-75F9B04E1B2F}"/>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6" name="TextBox 15">
            <a:hlinkClick r:id="rId4" action="ppaction://hlinksldjump"/>
            <a:extLst>
              <a:ext uri="{FF2B5EF4-FFF2-40B4-BE49-F238E27FC236}">
                <a16:creationId xmlns:a16="http://schemas.microsoft.com/office/drawing/2014/main" id="{C0687F9B-624E-4DC1-A66B-85B5C869E689}"/>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extLst>
      <p:ext uri="{BB962C8B-B14F-4D97-AF65-F5344CB8AC3E}">
        <p14:creationId xmlns:p14="http://schemas.microsoft.com/office/powerpoint/2010/main" val="427571778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2682" y="2031232"/>
            <a:ext cx="3371318" cy="4826767"/>
          </a:xfrm>
          <a:prstGeom prst="rect">
            <a:avLst/>
          </a:prstGeom>
        </p:spPr>
      </p:pic>
      <p:sp>
        <p:nvSpPr>
          <p:cNvPr id="11" name="Rectangle 10"/>
          <p:cNvSpPr/>
          <p:nvPr/>
        </p:nvSpPr>
        <p:spPr>
          <a:xfrm>
            <a:off x="441100" y="133713"/>
            <a:ext cx="8327689" cy="830997"/>
          </a:xfrm>
          <a:prstGeom prst="rect">
            <a:avLst/>
          </a:prstGeom>
        </p:spPr>
        <p:txBody>
          <a:bodyPr wrap="square">
            <a:spAutoFit/>
          </a:bodyPr>
          <a:lstStyle/>
          <a:p>
            <a:pPr algn="ctr"/>
            <a:r>
              <a:rPr lang="en-GB" sz="4800" b="1" dirty="0">
                <a:solidFill>
                  <a:srgbClr val="E63C30"/>
                </a:solidFill>
                <a:latin typeface="Colby StBld" panose="00000800000000000000" pitchFamily="50" charset="0"/>
                <a:ea typeface="Colby StBld" panose="00000800000000000000" pitchFamily="50" charset="0"/>
                <a:cs typeface="Calibri" panose="020F0502020204030204" pitchFamily="34" charset="0"/>
              </a:rPr>
              <a:t>Drought</a:t>
            </a:r>
            <a:r>
              <a:rPr lang="en-GB" sz="4800" b="1" dirty="0">
                <a:latin typeface="Colby StBld" panose="00000800000000000000" pitchFamily="50" charset="0"/>
                <a:ea typeface="Colby StBld" panose="00000800000000000000" pitchFamily="50" charset="0"/>
                <a:cs typeface="Calibri" panose="020F0502020204030204" pitchFamily="34" charset="0"/>
              </a:rPr>
              <a:t> kills your crops</a:t>
            </a:r>
          </a:p>
        </p:txBody>
      </p:sp>
      <p:sp>
        <p:nvSpPr>
          <p:cNvPr id="2" name="Rectangle 1"/>
          <p:cNvSpPr/>
          <p:nvPr/>
        </p:nvSpPr>
        <p:spPr>
          <a:xfrm>
            <a:off x="180908" y="2155571"/>
            <a:ext cx="5538094" cy="3416320"/>
          </a:xfrm>
          <a:prstGeom prst="rect">
            <a:avLst/>
          </a:prstGeom>
        </p:spPr>
        <p:txBody>
          <a:bodyPr wrap="square">
            <a:spAutoFit/>
          </a:bodyPr>
          <a:lstStyle/>
          <a:p>
            <a:r>
              <a:rPr lang="en-GB" b="1" dirty="0">
                <a:latin typeface="Rubik Bold" panose="00000800000000000000" pitchFamily="2" charset="-79"/>
                <a:ea typeface="Colby StBld" panose="00000800000000000000" pitchFamily="50" charset="0"/>
                <a:cs typeface="Rubik Bold" panose="00000800000000000000" pitchFamily="2" charset="-79"/>
              </a:rPr>
              <a:t>Rising global temperatures and erratic weather make prolonged dry spells a reality for millions of people. </a:t>
            </a:r>
          </a:p>
          <a:p>
            <a:endParaRPr lang="en-GB" b="1" dirty="0">
              <a:latin typeface="Rubik Bold" panose="00000800000000000000" pitchFamily="2" charset="-79"/>
              <a:ea typeface="Colby StBld" panose="00000800000000000000" pitchFamily="50" charset="0"/>
              <a:cs typeface="Rubik Bold" panose="00000800000000000000" pitchFamily="2" charset="-79"/>
            </a:endParaRPr>
          </a:p>
          <a:p>
            <a:r>
              <a:rPr lang="en-GB" b="1" dirty="0">
                <a:latin typeface="Rubik Bold" panose="00000800000000000000" pitchFamily="2" charset="-79"/>
                <a:ea typeface="Colby StBld" panose="00000800000000000000" pitchFamily="50" charset="0"/>
                <a:cs typeface="Rubik Bold" panose="00000800000000000000" pitchFamily="2" charset="-79"/>
              </a:rPr>
              <a:t>For communities who survive by farming, changes in weather patterns and an increase in droughts only makes life more difficult. </a:t>
            </a:r>
          </a:p>
          <a:p>
            <a:endParaRPr lang="en-GB" b="1" dirty="0">
              <a:latin typeface="Rubik Bold" panose="00000800000000000000" pitchFamily="2" charset="-79"/>
              <a:ea typeface="Colby StBld" panose="00000800000000000000" pitchFamily="50" charset="0"/>
              <a:cs typeface="Rubik Bold" panose="00000800000000000000" pitchFamily="2" charset="-79"/>
            </a:endParaRPr>
          </a:p>
          <a:p>
            <a:r>
              <a:rPr lang="en-GB" b="1" dirty="0">
                <a:latin typeface="Rubik Bold" panose="00000800000000000000" pitchFamily="2" charset="-79"/>
                <a:ea typeface="Colby StBld" panose="00000800000000000000" pitchFamily="50" charset="0"/>
                <a:cs typeface="Rubik Bold" panose="00000800000000000000" pitchFamily="2" charset="-79"/>
              </a:rPr>
              <a:t>As well as killing food crops, drought creates a scarcity of water and usually inflates the price of food to buy. It is devastating for people already living in poverty. </a:t>
            </a:r>
          </a:p>
        </p:txBody>
      </p:sp>
      <p:sp>
        <p:nvSpPr>
          <p:cNvPr id="4" name="Rectangle 3"/>
          <p:cNvSpPr/>
          <p:nvPr/>
        </p:nvSpPr>
        <p:spPr>
          <a:xfrm>
            <a:off x="399531" y="1057043"/>
            <a:ext cx="8369257" cy="707886"/>
          </a:xfrm>
          <a:prstGeom prst="rect">
            <a:avLst/>
          </a:prstGeom>
        </p:spPr>
        <p:txBody>
          <a:bodyPr wrap="square">
            <a:spAutoFit/>
          </a:bodyPr>
          <a:lstStyle/>
          <a:p>
            <a:pPr algn="ctr"/>
            <a:r>
              <a:rPr lang="en-GB" sz="2000" b="1" dirty="0">
                <a:latin typeface="Colby StBld" panose="00000800000000000000" pitchFamily="50" charset="0"/>
                <a:ea typeface="Colby StBld" panose="00000800000000000000" pitchFamily="50" charset="0"/>
                <a:cs typeface="Calibri" panose="020F0502020204030204" pitchFamily="34" charset="0"/>
              </a:rPr>
              <a:t>With no food crops you’ve nothing to eat, and no produce to sell at market to earn a living. </a:t>
            </a:r>
            <a:r>
              <a:rPr lang="en-GB" sz="2000" b="1" dirty="0">
                <a:solidFill>
                  <a:srgbClr val="E63C30"/>
                </a:solidFill>
                <a:latin typeface="Colby StBld" panose="00000800000000000000" pitchFamily="50" charset="0"/>
                <a:ea typeface="Colby StBld" panose="00000800000000000000" pitchFamily="50" charset="0"/>
                <a:cs typeface="Calibri" panose="020F0502020204030204" pitchFamily="34" charset="0"/>
              </a:rPr>
              <a:t>Miss a turn.</a:t>
            </a:r>
          </a:p>
        </p:txBody>
      </p:sp>
      <p:sp>
        <p:nvSpPr>
          <p:cNvPr id="8" name="Action Button: Custom 7">
            <a:hlinkClick r:id="" action="ppaction://hlinkshowjump?jump=nextslide" highlightClick="1"/>
          </p:cNvPr>
          <p:cNvSpPr/>
          <p:nvPr/>
        </p:nvSpPr>
        <p:spPr>
          <a:xfrm>
            <a:off x="5772682" y="5510055"/>
            <a:ext cx="3371318" cy="727194"/>
          </a:xfrm>
          <a:prstGeom prst="actionButtonBlank">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latin typeface="Colby StBld" panose="00000800000000000000" pitchFamily="50" charset="0"/>
                <a:ea typeface="Colby StBld" panose="00000800000000000000" pitchFamily="50" charset="0"/>
              </a:rPr>
              <a:t>Read the </a:t>
            </a:r>
            <a:br>
              <a:rPr lang="en-GB" sz="2400" b="1" dirty="0">
                <a:latin typeface="Colby StBld" panose="00000800000000000000" pitchFamily="50" charset="0"/>
                <a:ea typeface="Colby StBld" panose="00000800000000000000" pitchFamily="50" charset="0"/>
              </a:rPr>
            </a:br>
            <a:r>
              <a:rPr lang="en-GB" sz="2400" b="1" dirty="0">
                <a:latin typeface="Colby StBld" panose="00000800000000000000" pitchFamily="50" charset="0"/>
                <a:ea typeface="Colby StBld" panose="00000800000000000000" pitchFamily="50" charset="0"/>
              </a:rPr>
              <a:t>real-life story</a:t>
            </a:r>
          </a:p>
        </p:txBody>
      </p:sp>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l="50947" t="23298" r="18753" b="12337"/>
          <a:stretch/>
        </p:blipFill>
        <p:spPr>
          <a:xfrm>
            <a:off x="6184658" y="2341787"/>
            <a:ext cx="2547366" cy="3043887"/>
          </a:xfrm>
          <a:prstGeom prst="rect">
            <a:avLst/>
          </a:prstGeom>
        </p:spPr>
      </p:pic>
      <p:pic>
        <p:nvPicPr>
          <p:cNvPr id="13" name="Picture 12">
            <a:hlinkClick r:id="rId5" action="ppaction://hlinksldjump"/>
            <a:extLst>
              <a:ext uri="{FF2B5EF4-FFF2-40B4-BE49-F238E27FC236}">
                <a16:creationId xmlns:a16="http://schemas.microsoft.com/office/drawing/2014/main" id="{43B67381-CAAB-4910-B23A-A9CAAD21E82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4" name="Picture 13">
            <a:hlinkClick r:id="rId7" action="ppaction://hlinksldjump"/>
            <a:extLst>
              <a:ext uri="{FF2B5EF4-FFF2-40B4-BE49-F238E27FC236}">
                <a16:creationId xmlns:a16="http://schemas.microsoft.com/office/drawing/2014/main" id="{01D78217-C3D0-43AC-88F2-A092ED7B18B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6" name="TextBox 15">
            <a:hlinkClick r:id="rId7" action="ppaction://hlinksldjump"/>
            <a:extLst>
              <a:ext uri="{FF2B5EF4-FFF2-40B4-BE49-F238E27FC236}">
                <a16:creationId xmlns:a16="http://schemas.microsoft.com/office/drawing/2014/main" id="{75181DC7-7CE6-4ED2-B13A-2C367E698BF1}"/>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7" name="TextBox 16">
            <a:hlinkClick r:id="rId5" action="ppaction://hlinksldjump"/>
            <a:extLst>
              <a:ext uri="{FF2B5EF4-FFF2-40B4-BE49-F238E27FC236}">
                <a16:creationId xmlns:a16="http://schemas.microsoft.com/office/drawing/2014/main" id="{BF9D6834-35FE-45D5-8D70-3A88B01A853B}"/>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7153" y="1538136"/>
            <a:ext cx="2655454" cy="1391244"/>
          </a:xfrm>
          <a:prstGeom prst="rect">
            <a:avLst/>
          </a:prstGeom>
        </p:spPr>
      </p:pic>
      <p:sp>
        <p:nvSpPr>
          <p:cNvPr id="4" name="Rectangle 3"/>
          <p:cNvSpPr/>
          <p:nvPr/>
        </p:nvSpPr>
        <p:spPr>
          <a:xfrm>
            <a:off x="258617" y="224963"/>
            <a:ext cx="8405091" cy="1200329"/>
          </a:xfrm>
          <a:prstGeom prst="rect">
            <a:avLst/>
          </a:prstGeom>
        </p:spPr>
        <p:txBody>
          <a:bodyPr wrap="square">
            <a:spAutoFit/>
          </a:bodyPr>
          <a:lstStyle/>
          <a:p>
            <a:pPr algn="ctr"/>
            <a:r>
              <a:rPr lang="en-GB" sz="2400" b="1" dirty="0">
                <a:solidFill>
                  <a:srgbClr val="E63C30"/>
                </a:solidFill>
                <a:latin typeface="Colby StBld" panose="00000800000000000000" pitchFamily="50" charset="0"/>
                <a:ea typeface="Colby StBld" panose="00000800000000000000" pitchFamily="50" charset="0"/>
                <a:cs typeface="Calibri" panose="020F0502020204030204" pitchFamily="34" charset="0"/>
              </a:rPr>
              <a:t>Zambia</a:t>
            </a:r>
            <a:r>
              <a:rPr lang="en-GB" sz="2400" b="1" dirty="0">
                <a:latin typeface="Colby StBld" panose="00000800000000000000" pitchFamily="50" charset="0"/>
                <a:ea typeface="Colby StBld" panose="00000800000000000000" pitchFamily="50" charset="0"/>
                <a:cs typeface="Calibri" panose="020F0502020204030204" pitchFamily="34" charset="0"/>
              </a:rPr>
              <a:t> is on the frontline of the climate crisis – a crisis that is beyond the country’s control, and which is having a devastating impact on its people. </a:t>
            </a:r>
          </a:p>
        </p:txBody>
      </p:sp>
      <p:sp>
        <p:nvSpPr>
          <p:cNvPr id="2" name="TextBox 1"/>
          <p:cNvSpPr txBox="1"/>
          <p:nvPr/>
        </p:nvSpPr>
        <p:spPr>
          <a:xfrm>
            <a:off x="5794825" y="1621258"/>
            <a:ext cx="2687782" cy="1200329"/>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1,000 farming families are participating in the project </a:t>
            </a:r>
          </a:p>
        </p:txBody>
      </p:sp>
      <p:sp>
        <p:nvSpPr>
          <p:cNvPr id="3" name="Rectangle 2"/>
          <p:cNvSpPr/>
          <p:nvPr/>
        </p:nvSpPr>
        <p:spPr>
          <a:xfrm>
            <a:off x="4203680" y="3243392"/>
            <a:ext cx="4460028" cy="3170099"/>
          </a:xfrm>
          <a:prstGeom prst="rect">
            <a:avLst/>
          </a:prstGeom>
        </p:spPr>
        <p:txBody>
          <a:bodyPr wrap="square">
            <a:spAutoFit/>
          </a:bodyPr>
          <a:lstStyle/>
          <a:p>
            <a:pPr algn="ctr"/>
            <a:r>
              <a:rPr lang="en-GB" sz="2000" b="1" dirty="0" err="1">
                <a:solidFill>
                  <a:srgbClr val="FF0000"/>
                </a:solidFill>
                <a:latin typeface="Rubik Bold" panose="00000800000000000000" pitchFamily="2" charset="-79"/>
                <a:ea typeface="Colby StBld" panose="00000800000000000000" pitchFamily="50" charset="0"/>
                <a:cs typeface="Rubik Bold" panose="00000800000000000000" pitchFamily="2" charset="-79"/>
              </a:rPr>
              <a:t>Kahumbu</a:t>
            </a:r>
            <a:r>
              <a:rPr lang="en-GB" sz="2000" b="1" dirty="0">
                <a:latin typeface="Rubik Bold" panose="00000800000000000000" pitchFamily="2" charset="-79"/>
                <a:ea typeface="Colby StBld" panose="00000800000000000000" pitchFamily="50" charset="0"/>
                <a:cs typeface="Rubik Bold" panose="00000800000000000000" pitchFamily="2" charset="-79"/>
              </a:rPr>
              <a:t> has learned how to farm organically, producing crops in harmony with the land. For her family – her five children and six grandchildren – the training has provided some certainty for the future. And, this year, has resulted in her harvesting maize, beans, ground nuts, lentils and vegetables.</a:t>
            </a:r>
          </a:p>
        </p:txBody>
      </p:sp>
      <p:sp>
        <p:nvSpPr>
          <p:cNvPr id="6" name="Rectangle 5"/>
          <p:cNvSpPr/>
          <p:nvPr/>
        </p:nvSpPr>
        <p:spPr>
          <a:xfrm>
            <a:off x="258617" y="1739304"/>
            <a:ext cx="5343530" cy="923330"/>
          </a:xfrm>
          <a:prstGeom prst="rect">
            <a:avLst/>
          </a:prstGeom>
        </p:spPr>
        <p:txBody>
          <a:bodyPr wrap="square">
            <a:spAutoFit/>
          </a:bodyPr>
          <a:lstStyle/>
          <a:p>
            <a:pPr algn="ctr"/>
            <a:r>
              <a:rPr lang="en-GB" b="1" dirty="0">
                <a:latin typeface="Colby StBld" panose="00000800000000000000" pitchFamily="50" charset="0"/>
                <a:ea typeface="Colby StBld" panose="00000800000000000000" pitchFamily="50" charset="0"/>
                <a:cs typeface="Calibri" panose="020F0502020204030204" pitchFamily="34" charset="0"/>
              </a:rPr>
              <a:t>SCIAF’s </a:t>
            </a:r>
            <a:r>
              <a:rPr lang="en-GB" b="1" dirty="0" err="1">
                <a:latin typeface="Colby StBld" panose="00000800000000000000" pitchFamily="50" charset="0"/>
                <a:ea typeface="Colby StBld" panose="00000800000000000000" pitchFamily="50" charset="0"/>
                <a:cs typeface="Calibri" panose="020F0502020204030204" pitchFamily="34" charset="0"/>
              </a:rPr>
              <a:t>Kumena</a:t>
            </a:r>
            <a:r>
              <a:rPr lang="en-GB" b="1" dirty="0">
                <a:latin typeface="Colby StBld" panose="00000800000000000000" pitchFamily="50" charset="0"/>
                <a:ea typeface="Colby StBld" panose="00000800000000000000" pitchFamily="50" charset="0"/>
                <a:cs typeface="Calibri" panose="020F0502020204030204" pitchFamily="34" charset="0"/>
              </a:rPr>
              <a:t> Project works with </a:t>
            </a:r>
            <a:br>
              <a:rPr lang="en-GB" b="1" dirty="0">
                <a:latin typeface="Colby StBld" panose="00000800000000000000" pitchFamily="50" charset="0"/>
                <a:ea typeface="Colby StBld" panose="00000800000000000000" pitchFamily="50" charset="0"/>
                <a:cs typeface="Calibri" panose="020F0502020204030204" pitchFamily="34" charset="0"/>
              </a:rPr>
            </a:br>
            <a:r>
              <a:rPr lang="en-GB" b="1" dirty="0">
                <a:latin typeface="Colby StBld" panose="00000800000000000000" pitchFamily="50" charset="0"/>
                <a:ea typeface="Colby StBld" panose="00000800000000000000" pitchFamily="50" charset="0"/>
                <a:cs typeface="Calibri" panose="020F0502020204030204" pitchFamily="34" charset="0"/>
              </a:rPr>
              <a:t>communities to improve their resilience to the extreme changes in the weather.</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363" y="3006244"/>
            <a:ext cx="3620140" cy="2347180"/>
          </a:xfrm>
          <a:prstGeom prst="rect">
            <a:avLst/>
          </a:prstGeom>
        </p:spPr>
      </p:pic>
      <p:sp>
        <p:nvSpPr>
          <p:cNvPr id="8" name="TextBox 7"/>
          <p:cNvSpPr txBox="1"/>
          <p:nvPr/>
        </p:nvSpPr>
        <p:spPr>
          <a:xfrm>
            <a:off x="2054709" y="3254836"/>
            <a:ext cx="1794900" cy="1815882"/>
          </a:xfrm>
          <a:prstGeom prst="rect">
            <a:avLst/>
          </a:prstGeom>
          <a:noFill/>
        </p:spPr>
        <p:txBody>
          <a:bodyPr wrap="square" rtlCol="0">
            <a:spAutoFit/>
          </a:bodyPr>
          <a:lstStyle/>
          <a:p>
            <a:pPr algn="ctr"/>
            <a:r>
              <a:rPr lang="en-GB" sz="1600" b="1" dirty="0">
                <a:solidFill>
                  <a:schemeClr val="bg1"/>
                </a:solidFill>
                <a:latin typeface="Rubik Bold" panose="00000800000000000000" pitchFamily="2" charset="-79"/>
                <a:ea typeface="Colby StBld" panose="00000800000000000000" pitchFamily="50" charset="0"/>
                <a:cs typeface="Rubik Bold" panose="00000800000000000000" pitchFamily="2" charset="-79"/>
              </a:rPr>
              <a:t>“I have grown enough food for my family. Even with little rain, we will not go hungry this year.”</a:t>
            </a:r>
          </a:p>
        </p:txBody>
      </p:sp>
      <p:pic>
        <p:nvPicPr>
          <p:cNvPr id="13" name="Picture 12"/>
          <p:cNvPicPr>
            <a:picLocks noChangeAspect="1"/>
          </p:cNvPicPr>
          <p:nvPr/>
        </p:nvPicPr>
        <p:blipFill rotWithShape="1">
          <a:blip r:embed="rId3" cstate="screen">
            <a:extLst>
              <a:ext uri="{28A0092B-C50C-407E-A947-70E740481C1C}">
                <a14:useLocalDpi xmlns:a14="http://schemas.microsoft.com/office/drawing/2010/main"/>
              </a:ext>
            </a:extLst>
          </a:blip>
          <a:srcRect l="50947" t="23298" r="18753" b="12337"/>
          <a:stretch/>
        </p:blipFill>
        <p:spPr>
          <a:xfrm>
            <a:off x="565138" y="3351480"/>
            <a:ext cx="1438794" cy="1719238"/>
          </a:xfrm>
          <a:prstGeom prst="rect">
            <a:avLst/>
          </a:prstGeom>
        </p:spPr>
      </p:pic>
      <p:pic>
        <p:nvPicPr>
          <p:cNvPr id="15" name="Picture 14">
            <a:hlinkClick r:id="rId4" action="ppaction://hlinksldjump"/>
            <a:extLst>
              <a:ext uri="{FF2B5EF4-FFF2-40B4-BE49-F238E27FC236}">
                <a16:creationId xmlns:a16="http://schemas.microsoft.com/office/drawing/2014/main" id="{DE00B668-3354-40C7-A073-7C442EED50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6" name="Picture 15">
            <a:hlinkClick r:id="rId6" action="ppaction://hlinksldjump"/>
            <a:extLst>
              <a:ext uri="{FF2B5EF4-FFF2-40B4-BE49-F238E27FC236}">
                <a16:creationId xmlns:a16="http://schemas.microsoft.com/office/drawing/2014/main" id="{1D698FBE-915B-46F2-B9CF-73C1C7AE81E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7" name="TextBox 16">
            <a:hlinkClick r:id="rId6" action="ppaction://hlinksldjump"/>
            <a:extLst>
              <a:ext uri="{FF2B5EF4-FFF2-40B4-BE49-F238E27FC236}">
                <a16:creationId xmlns:a16="http://schemas.microsoft.com/office/drawing/2014/main" id="{DF592E54-64C2-47E9-8524-C939DACDFF6B}"/>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8" name="TextBox 17">
            <a:hlinkClick r:id="rId4" action="ppaction://hlinksldjump"/>
            <a:extLst>
              <a:ext uri="{FF2B5EF4-FFF2-40B4-BE49-F238E27FC236}">
                <a16:creationId xmlns:a16="http://schemas.microsoft.com/office/drawing/2014/main" id="{82E6A740-0F66-49F4-934A-F3634F496469}"/>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extLst>
      <p:ext uri="{BB962C8B-B14F-4D97-AF65-F5344CB8AC3E}">
        <p14:creationId xmlns:p14="http://schemas.microsoft.com/office/powerpoint/2010/main" val="153581450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66256" y="44601"/>
            <a:ext cx="8876144" cy="1200329"/>
          </a:xfrm>
          <a:prstGeom prst="rect">
            <a:avLst/>
          </a:prstGeom>
        </p:spPr>
        <p:txBody>
          <a:bodyPr wrap="square">
            <a:spAutoFit/>
          </a:bodyPr>
          <a:lstStyle/>
          <a:p>
            <a:pPr algn="ctr"/>
            <a:r>
              <a:rPr lang="en-GB" sz="3600" b="1" dirty="0">
                <a:latin typeface="Colby StBld" panose="00000800000000000000" pitchFamily="50" charset="0"/>
                <a:ea typeface="Colby StBld" panose="00000800000000000000" pitchFamily="50" charset="0"/>
                <a:cs typeface="Calibri" panose="020F0502020204030204" pitchFamily="34" charset="0"/>
              </a:rPr>
              <a:t>A </a:t>
            </a:r>
            <a:r>
              <a:rPr lang="en-GB" sz="3600" b="1" dirty="0">
                <a:solidFill>
                  <a:srgbClr val="FF0000"/>
                </a:solidFill>
                <a:latin typeface="Colby StBld" panose="00000800000000000000" pitchFamily="50" charset="0"/>
                <a:ea typeface="Colby StBld" panose="00000800000000000000" pitchFamily="50" charset="0"/>
                <a:cs typeface="Calibri" panose="020F0502020204030204" pitchFamily="34" charset="0"/>
              </a:rPr>
              <a:t>mining development</a:t>
            </a:r>
            <a:r>
              <a:rPr lang="en-GB" sz="3600" b="1" dirty="0">
                <a:latin typeface="Colby StBld" panose="00000800000000000000" pitchFamily="50" charset="0"/>
                <a:ea typeface="Colby StBld" panose="00000800000000000000" pitchFamily="50" charset="0"/>
                <a:cs typeface="Calibri" panose="020F0502020204030204" pitchFamily="34" charset="0"/>
              </a:rPr>
              <a:t> begins work which is polluting your village</a:t>
            </a:r>
            <a:endParaRPr lang="en-GB" sz="3600" dirty="0">
              <a:latin typeface="Colby StBld" panose="00000800000000000000" pitchFamily="50" charset="0"/>
              <a:ea typeface="Colby StBld" panose="00000800000000000000" pitchFamily="50" charset="0"/>
              <a:cs typeface="Calibri" panose="020F0502020204030204" pitchFamily="34" charset="0"/>
            </a:endParaRPr>
          </a:p>
        </p:txBody>
      </p:sp>
      <p:sp>
        <p:nvSpPr>
          <p:cNvPr id="3" name="Rectangle 2"/>
          <p:cNvSpPr/>
          <p:nvPr/>
        </p:nvSpPr>
        <p:spPr>
          <a:xfrm>
            <a:off x="330053" y="1491151"/>
            <a:ext cx="8555329" cy="830997"/>
          </a:xfrm>
          <a:prstGeom prst="rect">
            <a:avLst/>
          </a:prstGeom>
        </p:spPr>
        <p:txBody>
          <a:bodyPr wrap="square">
            <a:spAutoFit/>
          </a:bodyPr>
          <a:lstStyle/>
          <a:p>
            <a:pPr algn="ctr"/>
            <a:r>
              <a:rPr lang="en-GB" sz="2400" b="1" dirty="0">
                <a:latin typeface="Colby StBld" panose="00000800000000000000" pitchFamily="50" charset="0"/>
                <a:ea typeface="Colby StBld" panose="00000800000000000000" pitchFamily="50" charset="0"/>
                <a:cs typeface="Calibri" panose="020F0502020204030204" pitchFamily="34" charset="0"/>
              </a:rPr>
              <a:t>The air and water supply in your village is polluted and making your family ill. </a:t>
            </a:r>
            <a:r>
              <a:rPr lang="en-GB" sz="2400" b="1" dirty="0">
                <a:solidFill>
                  <a:srgbClr val="E63C30"/>
                </a:solidFill>
                <a:latin typeface="Colby StBld" panose="00000800000000000000" pitchFamily="50" charset="0"/>
                <a:ea typeface="Colby StBld" panose="00000800000000000000" pitchFamily="50" charset="0"/>
                <a:cs typeface="Calibri" panose="020F0502020204030204" pitchFamily="34" charset="0"/>
              </a:rPr>
              <a:t>Miss a turn.</a:t>
            </a:r>
          </a:p>
        </p:txBody>
      </p:sp>
      <p:sp>
        <p:nvSpPr>
          <p:cNvPr id="6" name="Rectangle 5"/>
          <p:cNvSpPr/>
          <p:nvPr/>
        </p:nvSpPr>
        <p:spPr>
          <a:xfrm>
            <a:off x="381810" y="3304872"/>
            <a:ext cx="5268339" cy="2215991"/>
          </a:xfrm>
          <a:prstGeom prst="rect">
            <a:avLst/>
          </a:prstGeom>
        </p:spPr>
        <p:txBody>
          <a:bodyPr wrap="square" lIns="91440" tIns="45720" rIns="91440" bIns="45720" anchor="t">
            <a:spAutoFit/>
          </a:bodyPr>
          <a:lstStyle/>
          <a:p>
            <a:r>
              <a:rPr lang="en-GB" sz="2000" b="1" dirty="0">
                <a:solidFill>
                  <a:srgbClr val="E63C30"/>
                </a:solidFill>
                <a:latin typeface="Rubik Bold" panose="00000800000000000000" pitchFamily="2" charset="-79"/>
                <a:ea typeface="Colby StBld" panose="00000800000000000000" pitchFamily="50" charset="0"/>
                <a:cs typeface="Rubik Bold" panose="00000800000000000000" pitchFamily="2" charset="-79"/>
              </a:rPr>
              <a:t>Illegal mining developments have resulted in large-scale deforestation, </a:t>
            </a:r>
            <a:r>
              <a:rPr lang="en-GB" sz="2000" b="1" dirty="0">
                <a:latin typeface="Rubik Bold" panose="00000800000000000000" pitchFamily="2" charset="-79"/>
                <a:ea typeface="Colby StBld" panose="00000800000000000000" pitchFamily="50" charset="0"/>
                <a:cs typeface="Rubik Bold" panose="00000800000000000000" pitchFamily="2" charset="-79"/>
              </a:rPr>
              <a:t>air pollution and water contamination.</a:t>
            </a:r>
          </a:p>
          <a:p>
            <a:r>
              <a:rPr lang="en-GB" b="1" dirty="0">
                <a:solidFill>
                  <a:srgbClr val="70974A"/>
                </a:solidFill>
                <a:latin typeface="Rubik Bold" panose="00000800000000000000" pitchFamily="2" charset="-79"/>
                <a:ea typeface="Colby StBld" panose="00000800000000000000" pitchFamily="50" charset="0"/>
                <a:cs typeface="Rubik Bold" panose="00000800000000000000" pitchFamily="2" charset="-79"/>
              </a:rPr>
              <a:t> </a:t>
            </a:r>
          </a:p>
          <a:p>
            <a:r>
              <a:rPr lang="en-GB" sz="2000" b="1" dirty="0">
                <a:latin typeface="Rubik Bold" panose="00000800000000000000" pitchFamily="2" charset="-79"/>
                <a:ea typeface="Colby StBld" panose="00000800000000000000" pitchFamily="50" charset="0"/>
                <a:cs typeface="Rubik Bold" panose="00000800000000000000" pitchFamily="2" charset="-79"/>
              </a:rPr>
              <a:t>It has caused environmental damage, put communities' health at serious risk and forced others to leave their homes.  </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8041" y="3429000"/>
            <a:ext cx="3385959" cy="3429000"/>
          </a:xfrm>
          <a:prstGeom prst="rect">
            <a:avLst/>
          </a:prstGeom>
        </p:spPr>
      </p:pic>
      <p:sp>
        <p:nvSpPr>
          <p:cNvPr id="12" name="Action Button: Custom 11">
            <a:hlinkClick r:id="" action="ppaction://hlinkshowjump?jump=nextslide" highlightClick="1"/>
          </p:cNvPr>
          <p:cNvSpPr/>
          <p:nvPr/>
        </p:nvSpPr>
        <p:spPr>
          <a:xfrm>
            <a:off x="5758041" y="5527562"/>
            <a:ext cx="3385959" cy="727194"/>
          </a:xfrm>
          <a:prstGeom prst="actionButtonBlank">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latin typeface="Colby StBld" panose="00000800000000000000" pitchFamily="50" charset="0"/>
                <a:ea typeface="Colby StBld" panose="00000800000000000000" pitchFamily="50" charset="0"/>
              </a:rPr>
              <a:t>Read the </a:t>
            </a:r>
            <a:br>
              <a:rPr lang="en-GB" sz="2400" b="1" dirty="0">
                <a:latin typeface="Colby StBld" panose="00000800000000000000" pitchFamily="50" charset="0"/>
                <a:ea typeface="Colby StBld" panose="00000800000000000000" pitchFamily="50" charset="0"/>
              </a:rPr>
            </a:br>
            <a:r>
              <a:rPr lang="en-GB" sz="2400" b="1" dirty="0">
                <a:latin typeface="Colby StBld" panose="00000800000000000000" pitchFamily="50" charset="0"/>
                <a:ea typeface="Colby StBld" panose="00000800000000000000" pitchFamily="50" charset="0"/>
              </a:rPr>
              <a:t>real-life story</a:t>
            </a:r>
          </a:p>
        </p:txBody>
      </p:sp>
      <p:sp>
        <p:nvSpPr>
          <p:cNvPr id="2" name="Rectangle 1"/>
          <p:cNvSpPr/>
          <p:nvPr/>
        </p:nvSpPr>
        <p:spPr>
          <a:xfrm>
            <a:off x="381810" y="2503102"/>
            <a:ext cx="8568382" cy="707886"/>
          </a:xfrm>
          <a:prstGeom prst="rect">
            <a:avLst/>
          </a:prstGeom>
        </p:spPr>
        <p:txBody>
          <a:bodyPr wrap="square">
            <a:spAutoFit/>
          </a:bodyPr>
          <a:lstStyle/>
          <a:p>
            <a:r>
              <a:rPr lang="en-GB" sz="2000" b="1" dirty="0">
                <a:latin typeface="Rubik Bold" panose="00000800000000000000" pitchFamily="2" charset="-79"/>
                <a:ea typeface="Colby StBld" panose="00000800000000000000" pitchFamily="50" charset="0"/>
                <a:cs typeface="Rubik Bold" panose="00000800000000000000" pitchFamily="2" charset="-79"/>
              </a:rPr>
              <a:t>Colombia is rich in </a:t>
            </a:r>
            <a:r>
              <a:rPr lang="en-GB" sz="2000" b="1" dirty="0">
                <a:solidFill>
                  <a:srgbClr val="E63C30"/>
                </a:solidFill>
                <a:latin typeface="Rubik Bold" panose="00000800000000000000" pitchFamily="2" charset="-79"/>
                <a:ea typeface="Colby StBld" panose="00000800000000000000" pitchFamily="50" charset="0"/>
                <a:cs typeface="Rubik Bold" panose="00000800000000000000" pitchFamily="2" charset="-79"/>
              </a:rPr>
              <a:t>natural resources</a:t>
            </a:r>
            <a:r>
              <a:rPr lang="en-GB" sz="2000" b="1" dirty="0">
                <a:latin typeface="Rubik Bold" panose="00000800000000000000" pitchFamily="2" charset="-79"/>
                <a:ea typeface="Colby StBld" panose="00000800000000000000" pitchFamily="50" charset="0"/>
                <a:cs typeface="Rubik Bold" panose="00000800000000000000" pitchFamily="2" charset="-79"/>
              </a:rPr>
              <a:t> like oil, gold, copper and silver. It’s one of the world’s largest coal exporters. </a:t>
            </a:r>
          </a:p>
        </p:txBody>
      </p:sp>
      <p:pic>
        <p:nvPicPr>
          <p:cNvPr id="13" name="Picture 12">
            <a:hlinkClick r:id="rId4" action="ppaction://hlinksldjump"/>
            <a:extLst>
              <a:ext uri="{FF2B5EF4-FFF2-40B4-BE49-F238E27FC236}">
                <a16:creationId xmlns:a16="http://schemas.microsoft.com/office/drawing/2014/main" id="{687CC831-7647-4CF2-997D-45DFD554DA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4" name="Picture 13">
            <a:hlinkClick r:id="rId6" action="ppaction://hlinksldjump"/>
            <a:extLst>
              <a:ext uri="{FF2B5EF4-FFF2-40B4-BE49-F238E27FC236}">
                <a16:creationId xmlns:a16="http://schemas.microsoft.com/office/drawing/2014/main" id="{D7C125FB-5188-4FEC-A174-BE1C1B13573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5" name="TextBox 14">
            <a:hlinkClick r:id="rId6" action="ppaction://hlinksldjump"/>
            <a:extLst>
              <a:ext uri="{FF2B5EF4-FFF2-40B4-BE49-F238E27FC236}">
                <a16:creationId xmlns:a16="http://schemas.microsoft.com/office/drawing/2014/main" id="{FFDE5C8D-03EA-4761-BA21-0E9DB58CE0C5}"/>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6" name="TextBox 15">
            <a:hlinkClick r:id="rId4" action="ppaction://hlinksldjump"/>
            <a:extLst>
              <a:ext uri="{FF2B5EF4-FFF2-40B4-BE49-F238E27FC236}">
                <a16:creationId xmlns:a16="http://schemas.microsoft.com/office/drawing/2014/main" id="{BB1CFBB5-082A-4E4E-B801-9A0DE3435FB0}"/>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pic>
        <p:nvPicPr>
          <p:cNvPr id="17" name="Picture 16">
            <a:extLst>
              <a:ext uri="{FF2B5EF4-FFF2-40B4-BE49-F238E27FC236}">
                <a16:creationId xmlns:a16="http://schemas.microsoft.com/office/drawing/2014/main" id="{66C7F5BC-9BDB-48E9-80C4-DBEEF6C74CFE}"/>
              </a:ext>
            </a:extLst>
          </p:cNvPr>
          <p:cNvPicPr/>
          <p:nvPr/>
        </p:nvPicPr>
        <p:blipFill rotWithShape="1">
          <a:blip r:embed="rId8" cstate="print">
            <a:extLst>
              <a:ext uri="{28A0092B-C50C-407E-A947-70E740481C1C}">
                <a14:useLocalDpi xmlns:a14="http://schemas.microsoft.com/office/drawing/2010/main" val="0"/>
              </a:ext>
            </a:extLst>
          </a:blip>
          <a:srcRect l="18613" t="20130" r="20382" b="26410"/>
          <a:stretch/>
        </p:blipFill>
        <p:spPr bwMode="auto">
          <a:xfrm>
            <a:off x="5963471" y="3886279"/>
            <a:ext cx="2658072" cy="13807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5852907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4C6F5F6B-F542-4D12-8202-E61B6CDCA0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314" y="1875452"/>
            <a:ext cx="3659172" cy="2304662"/>
          </a:xfrm>
          <a:prstGeom prst="rect">
            <a:avLst/>
          </a:prstGeom>
        </p:spPr>
      </p:pic>
      <p:sp>
        <p:nvSpPr>
          <p:cNvPr id="4" name="Rectangle 3"/>
          <p:cNvSpPr/>
          <p:nvPr/>
        </p:nvSpPr>
        <p:spPr>
          <a:xfrm>
            <a:off x="3952592" y="2125530"/>
            <a:ext cx="4930151" cy="1938992"/>
          </a:xfrm>
          <a:prstGeom prst="rect">
            <a:avLst/>
          </a:prstGeom>
        </p:spPr>
        <p:txBody>
          <a:bodyPr wrap="square">
            <a:spAutoFit/>
          </a:bodyPr>
          <a:lstStyle/>
          <a:p>
            <a:pPr algn="ctr"/>
            <a:r>
              <a:rPr lang="en-GB" sz="2000" b="1" dirty="0">
                <a:latin typeface="Rubik Bold" panose="00000800000000000000" pitchFamily="2" charset="-79"/>
                <a:ea typeface="Colby StBld" panose="00000800000000000000" pitchFamily="50" charset="0"/>
                <a:cs typeface="Rubik Bold" panose="00000800000000000000" pitchFamily="2" charset="-79"/>
              </a:rPr>
              <a:t>For the people of Boquerón (pictured) the arrival of </a:t>
            </a:r>
            <a:br>
              <a:rPr lang="en-GB" sz="2000" b="1" dirty="0">
                <a:latin typeface="Rubik Bold" panose="00000800000000000000" pitchFamily="2" charset="-79"/>
                <a:ea typeface="Colby StBld" panose="00000800000000000000" pitchFamily="50" charset="0"/>
                <a:cs typeface="Rubik Bold" panose="00000800000000000000" pitchFamily="2" charset="-79"/>
              </a:rPr>
            </a:br>
            <a:r>
              <a:rPr lang="en-GB" sz="2000" b="1" dirty="0">
                <a:latin typeface="Rubik Bold" panose="00000800000000000000" pitchFamily="2" charset="-79"/>
                <a:ea typeface="Colby StBld" panose="00000800000000000000" pitchFamily="50" charset="0"/>
                <a:cs typeface="Rubik Bold" panose="00000800000000000000" pitchFamily="2" charset="-79"/>
              </a:rPr>
              <a:t>coal mining has been </a:t>
            </a:r>
            <a:br>
              <a:rPr lang="en-GB" sz="2000" b="1" dirty="0">
                <a:latin typeface="Rubik Bold" panose="00000800000000000000" pitchFamily="2" charset="-79"/>
                <a:ea typeface="Colby StBld" panose="00000800000000000000" pitchFamily="50" charset="0"/>
                <a:cs typeface="Rubik Bold" panose="00000800000000000000" pitchFamily="2" charset="-79"/>
              </a:rPr>
            </a:br>
            <a:r>
              <a:rPr lang="en-GB" sz="2000" b="1" dirty="0">
                <a:latin typeface="Rubik Bold" panose="00000800000000000000" pitchFamily="2" charset="-79"/>
                <a:ea typeface="Colby StBld" panose="00000800000000000000" pitchFamily="50" charset="0"/>
                <a:cs typeface="Rubik Bold" panose="00000800000000000000" pitchFamily="2" charset="-79"/>
              </a:rPr>
              <a:t>devastating; polluting the village’s water supply, and spreading </a:t>
            </a:r>
            <a:br>
              <a:rPr lang="en-GB" sz="2000" b="1" dirty="0">
                <a:latin typeface="Rubik Bold" panose="00000800000000000000" pitchFamily="2" charset="-79"/>
                <a:ea typeface="Colby StBld" panose="00000800000000000000" pitchFamily="50" charset="0"/>
                <a:cs typeface="Rubik Bold" panose="00000800000000000000" pitchFamily="2" charset="-79"/>
              </a:rPr>
            </a:br>
            <a:r>
              <a:rPr lang="en-GB" sz="2000" b="1" dirty="0">
                <a:latin typeface="Rubik Bold" panose="00000800000000000000" pitchFamily="2" charset="-79"/>
                <a:ea typeface="Colby StBld" panose="00000800000000000000" pitchFamily="50" charset="0"/>
                <a:cs typeface="Rubik Bold" panose="00000800000000000000" pitchFamily="2" charset="-79"/>
              </a:rPr>
              <a:t>toxic coal dust. </a:t>
            </a:r>
          </a:p>
        </p:txBody>
      </p:sp>
      <p:sp>
        <p:nvSpPr>
          <p:cNvPr id="2" name="Rectangle 1"/>
          <p:cNvSpPr/>
          <p:nvPr/>
        </p:nvSpPr>
        <p:spPr>
          <a:xfrm>
            <a:off x="264714" y="113088"/>
            <a:ext cx="8618029" cy="1569660"/>
          </a:xfrm>
          <a:prstGeom prst="rect">
            <a:avLst/>
          </a:prstGeom>
        </p:spPr>
        <p:txBody>
          <a:bodyPr wrap="square">
            <a:spAutoFit/>
          </a:bodyPr>
          <a:lstStyle/>
          <a:p>
            <a:pPr algn="ctr"/>
            <a:r>
              <a:rPr lang="en-GB" sz="2400" b="1" dirty="0">
                <a:latin typeface="Colby StBld" panose="00000800000000000000" pitchFamily="50" charset="0"/>
                <a:ea typeface="Colby StBld" panose="00000800000000000000" pitchFamily="50" charset="0"/>
                <a:cs typeface="Calibri" panose="020F0502020204030204" pitchFamily="34" charset="0"/>
              </a:rPr>
              <a:t>SCIAF, through our partner in Colombia, Tierra Digna, are supporting the communities who have been harmed by </a:t>
            </a:r>
            <a:r>
              <a:rPr lang="en-GB" sz="2400" b="1" dirty="0">
                <a:solidFill>
                  <a:srgbClr val="E63C30"/>
                </a:solidFill>
                <a:latin typeface="Colby StBld" panose="00000800000000000000" pitchFamily="50" charset="0"/>
                <a:ea typeface="Colby StBld" panose="00000800000000000000" pitchFamily="50" charset="0"/>
                <a:cs typeface="Calibri" panose="020F0502020204030204" pitchFamily="34" charset="0"/>
              </a:rPr>
              <a:t>coal mining developments</a:t>
            </a:r>
            <a:r>
              <a:rPr lang="en-GB" sz="2400" b="1" dirty="0">
                <a:solidFill>
                  <a:srgbClr val="3A5382"/>
                </a:solidFill>
                <a:latin typeface="Colby StBld" panose="00000800000000000000" pitchFamily="50" charset="0"/>
                <a:ea typeface="Colby StBld" panose="00000800000000000000" pitchFamily="50" charset="0"/>
                <a:cs typeface="Calibri" panose="020F0502020204030204" pitchFamily="34" charset="0"/>
              </a:rPr>
              <a:t> </a:t>
            </a:r>
            <a:r>
              <a:rPr lang="en-GB" sz="2400" b="1" dirty="0">
                <a:latin typeface="Colby StBld" panose="00000800000000000000" pitchFamily="50" charset="0"/>
                <a:ea typeface="Colby StBld" panose="00000800000000000000" pitchFamily="50" charset="0"/>
                <a:cs typeface="Calibri" panose="020F0502020204030204" pitchFamily="34" charset="0"/>
              </a:rPr>
              <a:t>through campaigning and advocating for justice. </a:t>
            </a:r>
          </a:p>
        </p:txBody>
      </p:sp>
      <p:pic>
        <p:nvPicPr>
          <p:cNvPr id="10" name="Picture 9">
            <a:hlinkClick r:id="rId3" action="ppaction://hlinksldjump"/>
            <a:extLst>
              <a:ext uri="{FF2B5EF4-FFF2-40B4-BE49-F238E27FC236}">
                <a16:creationId xmlns:a16="http://schemas.microsoft.com/office/drawing/2014/main" id="{EE971960-85AF-441E-95D8-18F67313D1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1" name="Picture 10">
            <a:hlinkClick r:id="rId5" action="ppaction://hlinksldjump"/>
            <a:extLst>
              <a:ext uri="{FF2B5EF4-FFF2-40B4-BE49-F238E27FC236}">
                <a16:creationId xmlns:a16="http://schemas.microsoft.com/office/drawing/2014/main" id="{F8ED55CE-9AFD-41A8-9446-FCFC7BC44E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2" name="TextBox 11">
            <a:hlinkClick r:id="rId5" action="ppaction://hlinksldjump"/>
            <a:extLst>
              <a:ext uri="{FF2B5EF4-FFF2-40B4-BE49-F238E27FC236}">
                <a16:creationId xmlns:a16="http://schemas.microsoft.com/office/drawing/2014/main" id="{AFB478CE-954B-4D1A-A4C6-B6422CBB9FD1}"/>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3" name="TextBox 12">
            <a:hlinkClick r:id="rId3" action="ppaction://hlinksldjump"/>
            <a:extLst>
              <a:ext uri="{FF2B5EF4-FFF2-40B4-BE49-F238E27FC236}">
                <a16:creationId xmlns:a16="http://schemas.microsoft.com/office/drawing/2014/main" id="{2E455378-853D-451E-87B9-A64E37A39947}"/>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pic>
        <p:nvPicPr>
          <p:cNvPr id="14" name="Picture 13">
            <a:extLst>
              <a:ext uri="{FF2B5EF4-FFF2-40B4-BE49-F238E27FC236}">
                <a16:creationId xmlns:a16="http://schemas.microsoft.com/office/drawing/2014/main" id="{06CC0BA1-2140-4574-8457-FBD094B62D0F}"/>
              </a:ext>
            </a:extLst>
          </p:cNvPr>
          <p:cNvPicPr/>
          <p:nvPr/>
        </p:nvPicPr>
        <p:blipFill rotWithShape="1">
          <a:blip r:embed="rId7" cstate="print">
            <a:extLst>
              <a:ext uri="{28A0092B-C50C-407E-A947-70E740481C1C}">
                <a14:useLocalDpi xmlns:a14="http://schemas.microsoft.com/office/drawing/2010/main" val="0"/>
              </a:ext>
            </a:extLst>
          </a:blip>
          <a:srcRect l="18613" t="20130" r="20382" b="26410"/>
          <a:stretch/>
        </p:blipFill>
        <p:spPr bwMode="auto">
          <a:xfrm>
            <a:off x="649428" y="2125530"/>
            <a:ext cx="3185454" cy="1804505"/>
          </a:xfrm>
          <a:prstGeom prst="rect">
            <a:avLst/>
          </a:prstGeom>
          <a:ln>
            <a:noFill/>
          </a:ln>
          <a:extLst>
            <a:ext uri="{53640926-AAD7-44D8-BBD7-CCE9431645EC}">
              <a14:shadowObscured xmlns:a14="http://schemas.microsoft.com/office/drawing/2010/main"/>
            </a:ext>
          </a:extLst>
        </p:spPr>
      </p:pic>
      <p:sp>
        <p:nvSpPr>
          <p:cNvPr id="3" name="Rectangle 2">
            <a:extLst>
              <a:ext uri="{FF2B5EF4-FFF2-40B4-BE49-F238E27FC236}">
                <a16:creationId xmlns:a16="http://schemas.microsoft.com/office/drawing/2014/main" id="{E8AD9C25-D394-400B-85DF-725E0F2A9A2A}"/>
              </a:ext>
            </a:extLst>
          </p:cNvPr>
          <p:cNvSpPr/>
          <p:nvPr/>
        </p:nvSpPr>
        <p:spPr>
          <a:xfrm>
            <a:off x="284491" y="4423369"/>
            <a:ext cx="8598252" cy="1200329"/>
          </a:xfrm>
          <a:prstGeom prst="rect">
            <a:avLst/>
          </a:prstGeom>
        </p:spPr>
        <p:txBody>
          <a:bodyPr wrap="square">
            <a:spAutoFit/>
          </a:bodyPr>
          <a:lstStyle/>
          <a:p>
            <a:pPr algn="ctr"/>
            <a:r>
              <a:rPr lang="en-GB" sz="2400" b="1" dirty="0">
                <a:latin typeface="Colby StBld" panose="00000800000000000000" pitchFamily="50" charset="0"/>
                <a:ea typeface="Colby StBld" panose="00000800000000000000" pitchFamily="50" charset="0"/>
                <a:cs typeface="Calibri" panose="020F0502020204030204" pitchFamily="34" charset="0"/>
              </a:rPr>
              <a:t>As a result, the whole community, which has traditionally relied on the local river for farming and fishing, has had to abandon their village. </a:t>
            </a:r>
          </a:p>
        </p:txBody>
      </p:sp>
    </p:spTree>
    <p:extLst>
      <p:ext uri="{BB962C8B-B14F-4D97-AF65-F5344CB8AC3E}">
        <p14:creationId xmlns:p14="http://schemas.microsoft.com/office/powerpoint/2010/main" val="166348135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4728" y="3773334"/>
            <a:ext cx="3879272" cy="3084666"/>
          </a:xfrm>
          <a:prstGeom prst="rect">
            <a:avLst/>
          </a:prstGeom>
        </p:spPr>
      </p:pic>
      <p:sp>
        <p:nvSpPr>
          <p:cNvPr id="6" name="Action Button: Custom 5">
            <a:hlinkClick r:id="" action="ppaction://hlinkshowjump?jump=nextslide" highlightClick="1"/>
          </p:cNvPr>
          <p:cNvSpPr/>
          <p:nvPr/>
        </p:nvSpPr>
        <p:spPr>
          <a:xfrm>
            <a:off x="5264729" y="5937130"/>
            <a:ext cx="3879271" cy="716644"/>
          </a:xfrm>
          <a:prstGeom prst="actionButtonBlank">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latin typeface="Colby StBld" panose="00000800000000000000" pitchFamily="50" charset="0"/>
                <a:ea typeface="Colby StBld" panose="00000800000000000000" pitchFamily="50" charset="0"/>
                <a:cs typeface="Calibri" panose="020F0502020204030204" pitchFamily="34" charset="0"/>
              </a:rPr>
              <a:t>Read the real-life story</a:t>
            </a:r>
          </a:p>
        </p:txBody>
      </p:sp>
      <p:sp>
        <p:nvSpPr>
          <p:cNvPr id="2" name="Rectangle 1"/>
          <p:cNvSpPr/>
          <p:nvPr/>
        </p:nvSpPr>
        <p:spPr>
          <a:xfrm>
            <a:off x="244169" y="133491"/>
            <a:ext cx="8746837" cy="1509196"/>
          </a:xfrm>
          <a:prstGeom prst="rect">
            <a:avLst/>
          </a:prstGeom>
        </p:spPr>
        <p:txBody>
          <a:bodyPr wrap="square">
            <a:spAutoFit/>
          </a:bodyPr>
          <a:lstStyle/>
          <a:p>
            <a:pPr marL="58420" marR="97790" indent="-39370" algn="ctr">
              <a:lnSpc>
                <a:spcPct val="107000"/>
              </a:lnSpc>
              <a:spcAft>
                <a:spcPts val="0"/>
              </a:spcAft>
            </a:pPr>
            <a:r>
              <a:rPr lang="en-GB" sz="4400" b="1" dirty="0">
                <a:solidFill>
                  <a:srgbClr val="08406E"/>
                </a:solidFill>
                <a:latin typeface="Colby StBld" panose="00000800000000000000" pitchFamily="50" charset="0"/>
                <a:ea typeface="Colby StBld" panose="00000800000000000000" pitchFamily="50" charset="0"/>
              </a:rPr>
              <a:t>You attend a </a:t>
            </a:r>
            <a:r>
              <a:rPr lang="en-GB" sz="4400" b="1" dirty="0">
                <a:solidFill>
                  <a:srgbClr val="B3CE4D"/>
                </a:solidFill>
                <a:latin typeface="Colby StBld" panose="00000800000000000000" pitchFamily="50" charset="0"/>
                <a:ea typeface="Colby StBld" panose="00000800000000000000" pitchFamily="50" charset="0"/>
              </a:rPr>
              <a:t>farming diversification</a:t>
            </a:r>
            <a:r>
              <a:rPr lang="en-GB" sz="4400" b="1" dirty="0">
                <a:solidFill>
                  <a:srgbClr val="08406E"/>
                </a:solidFill>
                <a:latin typeface="Colby StBld" panose="00000800000000000000" pitchFamily="50" charset="0"/>
                <a:ea typeface="Colby StBld" panose="00000800000000000000" pitchFamily="50" charset="0"/>
              </a:rPr>
              <a:t> workshop </a:t>
            </a:r>
            <a:endParaRPr lang="en-GB" sz="4400" dirty="0">
              <a:solidFill>
                <a:srgbClr val="08406E"/>
              </a:solidFill>
              <a:latin typeface="Colby StBld" panose="00000800000000000000" pitchFamily="50" charset="0"/>
              <a:ea typeface="Colby StBld" panose="00000800000000000000" pitchFamily="50" charset="0"/>
            </a:endParaRPr>
          </a:p>
        </p:txBody>
      </p:sp>
      <p:sp>
        <p:nvSpPr>
          <p:cNvPr id="4" name="Rectangle 3"/>
          <p:cNvSpPr/>
          <p:nvPr/>
        </p:nvSpPr>
        <p:spPr>
          <a:xfrm>
            <a:off x="0" y="1569261"/>
            <a:ext cx="9144000" cy="1049262"/>
          </a:xfrm>
          <a:prstGeom prst="rect">
            <a:avLst/>
          </a:prstGeom>
        </p:spPr>
        <p:txBody>
          <a:bodyPr wrap="square">
            <a:spAutoFit/>
          </a:bodyPr>
          <a:lstStyle/>
          <a:p>
            <a:pPr marL="748030" algn="ctr">
              <a:lnSpc>
                <a:spcPct val="107000"/>
              </a:lnSpc>
              <a:spcAft>
                <a:spcPts val="0"/>
              </a:spcAft>
            </a:pPr>
            <a:r>
              <a:rPr lang="en-GB" sz="2000" b="1" dirty="0">
                <a:solidFill>
                  <a:srgbClr val="08406E"/>
                </a:solidFill>
                <a:latin typeface="Colby StBld" panose="00000800000000000000" pitchFamily="50" charset="0"/>
                <a:ea typeface="Colby StBld" panose="00000800000000000000" pitchFamily="50" charset="0"/>
              </a:rPr>
              <a:t>You learn techniques to use on your farm to help mitigate</a:t>
            </a:r>
            <a:br>
              <a:rPr lang="en-GB" sz="2000" b="1" dirty="0">
                <a:solidFill>
                  <a:srgbClr val="08406E"/>
                </a:solidFill>
                <a:latin typeface="Colby StBld" panose="00000800000000000000" pitchFamily="50" charset="0"/>
                <a:ea typeface="Colby StBld" panose="00000800000000000000" pitchFamily="50" charset="0"/>
              </a:rPr>
            </a:br>
            <a:r>
              <a:rPr lang="en-GB" sz="2000" b="1" dirty="0">
                <a:solidFill>
                  <a:srgbClr val="08406E"/>
                </a:solidFill>
                <a:latin typeface="Colby StBld" panose="00000800000000000000" pitchFamily="50" charset="0"/>
                <a:ea typeface="Colby StBld" panose="00000800000000000000" pitchFamily="50" charset="0"/>
              </a:rPr>
              <a:t>the devastating effects of climate change. </a:t>
            </a:r>
          </a:p>
          <a:p>
            <a:pPr marL="748030" algn="ctr">
              <a:lnSpc>
                <a:spcPct val="107000"/>
              </a:lnSpc>
              <a:spcAft>
                <a:spcPts val="0"/>
              </a:spcAft>
            </a:pPr>
            <a:r>
              <a:rPr lang="en-GB" sz="2000" b="1" dirty="0">
                <a:solidFill>
                  <a:srgbClr val="B3CE4D"/>
                </a:solidFill>
                <a:latin typeface="Colby StBld" panose="00000800000000000000" pitchFamily="50" charset="0"/>
                <a:ea typeface="Colby StBld" panose="00000800000000000000" pitchFamily="50" charset="0"/>
              </a:rPr>
              <a:t>Move forward one space.</a:t>
            </a:r>
          </a:p>
        </p:txBody>
      </p:sp>
      <p:sp>
        <p:nvSpPr>
          <p:cNvPr id="7" name="Rectangle 6"/>
          <p:cNvSpPr/>
          <p:nvPr/>
        </p:nvSpPr>
        <p:spPr>
          <a:xfrm>
            <a:off x="244170" y="2757102"/>
            <a:ext cx="8617528" cy="830997"/>
          </a:xfrm>
          <a:prstGeom prst="rect">
            <a:avLst/>
          </a:prstGeom>
        </p:spPr>
        <p:txBody>
          <a:bodyPr wrap="square">
            <a:spAutoFit/>
          </a:bodyPr>
          <a:lstStyle/>
          <a:p>
            <a:pPr algn="ctr"/>
            <a:r>
              <a:rPr lang="en-GB" sz="24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SCIAF and its partners have implemented farming diversification projects in El Salvador and Nicaragua. </a:t>
            </a:r>
          </a:p>
        </p:txBody>
      </p:sp>
      <p:pic>
        <p:nvPicPr>
          <p:cNvPr id="14" name="Picture 2" descr="Tina El Salvador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79566" y="3959980"/>
            <a:ext cx="2967294" cy="19771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74877" y="3994366"/>
            <a:ext cx="4888250" cy="1569660"/>
          </a:xfrm>
          <a:prstGeom prst="rect">
            <a:avLst/>
          </a:prstGeom>
        </p:spPr>
        <p:txBody>
          <a:bodyPr wrap="square">
            <a:spAutoFit/>
          </a:bodyPr>
          <a:lstStyle/>
          <a:p>
            <a:pPr algn="ctr"/>
            <a:r>
              <a:rPr lang="en-GB" sz="24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The projects help to improve the resilience of vulnerable small-scale farmers to climate change.</a:t>
            </a:r>
          </a:p>
        </p:txBody>
      </p:sp>
      <p:pic>
        <p:nvPicPr>
          <p:cNvPr id="15" name="Picture 14">
            <a:hlinkClick r:id="rId5" action="ppaction://hlinksldjump"/>
            <a:extLst>
              <a:ext uri="{FF2B5EF4-FFF2-40B4-BE49-F238E27FC236}">
                <a16:creationId xmlns:a16="http://schemas.microsoft.com/office/drawing/2014/main" id="{6189D7C4-ADA2-409E-AF7B-DA854A2754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6" name="Picture 15">
            <a:hlinkClick r:id="rId6" action="ppaction://hlinksldjump"/>
            <a:extLst>
              <a:ext uri="{FF2B5EF4-FFF2-40B4-BE49-F238E27FC236}">
                <a16:creationId xmlns:a16="http://schemas.microsoft.com/office/drawing/2014/main" id="{BB6EE84E-4FCD-4BF6-AC32-8BBA430192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7" name="TextBox 16">
            <a:hlinkClick r:id="rId6" action="ppaction://hlinksldjump"/>
            <a:extLst>
              <a:ext uri="{FF2B5EF4-FFF2-40B4-BE49-F238E27FC236}">
                <a16:creationId xmlns:a16="http://schemas.microsoft.com/office/drawing/2014/main" id="{516CA0E8-FAD5-428D-8EA6-2D4633CFD332}"/>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8" name="TextBox 17">
            <a:hlinkClick r:id="rId5" action="ppaction://hlinksldjump"/>
            <a:extLst>
              <a:ext uri="{FF2B5EF4-FFF2-40B4-BE49-F238E27FC236}">
                <a16:creationId xmlns:a16="http://schemas.microsoft.com/office/drawing/2014/main" id="{4B608F29-4B69-435D-85C8-12F55F8F17E4}"/>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extLst>
      <p:ext uri="{BB962C8B-B14F-4D97-AF65-F5344CB8AC3E}">
        <p14:creationId xmlns:p14="http://schemas.microsoft.com/office/powerpoint/2010/main" val="94462483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4261" y="2765514"/>
            <a:ext cx="4479739" cy="4092486"/>
          </a:xfrm>
          <a:prstGeom prst="rect">
            <a:avLst/>
          </a:prstGeom>
        </p:spPr>
      </p:pic>
      <p:sp>
        <p:nvSpPr>
          <p:cNvPr id="5" name="Rectangle 4"/>
          <p:cNvSpPr/>
          <p:nvPr/>
        </p:nvSpPr>
        <p:spPr>
          <a:xfrm>
            <a:off x="376727" y="1389394"/>
            <a:ext cx="8614619" cy="1121397"/>
          </a:xfrm>
          <a:prstGeom prst="rect">
            <a:avLst/>
          </a:prstGeom>
        </p:spPr>
        <p:txBody>
          <a:bodyPr wrap="square">
            <a:spAutoFit/>
          </a:bodyPr>
          <a:lstStyle/>
          <a:p>
            <a:pPr lvl="0">
              <a:lnSpc>
                <a:spcPct val="107000"/>
              </a:lnSpc>
              <a:spcAft>
                <a:spcPts val="0"/>
              </a:spcAft>
            </a:pPr>
            <a:r>
              <a:rPr lang="en-GB" sz="1600" b="1" dirty="0">
                <a:solidFill>
                  <a:srgbClr val="B3CE4D"/>
                </a:solidFill>
                <a:latin typeface="Rubik Bold" panose="00000800000000000000" pitchFamily="2" charset="-79"/>
                <a:ea typeface="Colby StBld" panose="00000800000000000000" pitchFamily="50" charset="0"/>
                <a:cs typeface="Rubik Bold" panose="00000800000000000000" pitchFamily="2" charset="-79"/>
              </a:rPr>
              <a:t>Crop diversification: </a:t>
            </a:r>
            <a:r>
              <a:rPr lang="en-GB" sz="16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Crop diversification takes advantage of the space available for planting different types of crops so that the farmer has food to eat and produce to sell at different times of the year. Organic barrier crops are also used to help protect plants and soil from wind and water.  </a:t>
            </a:r>
          </a:p>
        </p:txBody>
      </p:sp>
      <p:sp>
        <p:nvSpPr>
          <p:cNvPr id="6" name="Rectangle 5"/>
          <p:cNvSpPr/>
          <p:nvPr/>
        </p:nvSpPr>
        <p:spPr>
          <a:xfrm>
            <a:off x="427780" y="198420"/>
            <a:ext cx="8380953" cy="1015663"/>
          </a:xfrm>
          <a:prstGeom prst="rect">
            <a:avLst/>
          </a:prstGeom>
        </p:spPr>
        <p:txBody>
          <a:bodyPr wrap="square">
            <a:spAutoFit/>
          </a:bodyPr>
          <a:lstStyle/>
          <a:p>
            <a:r>
              <a:rPr lang="en-GB" sz="2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The Agroecology projects work in harmony with the land, helping farmers to improve their resilience to climate change. The project provides training on – </a:t>
            </a:r>
          </a:p>
        </p:txBody>
      </p:sp>
      <p:sp>
        <p:nvSpPr>
          <p:cNvPr id="2" name="Rectangle 1"/>
          <p:cNvSpPr/>
          <p:nvPr/>
        </p:nvSpPr>
        <p:spPr>
          <a:xfrm>
            <a:off x="7100370" y="3730185"/>
            <a:ext cx="1876897" cy="2554545"/>
          </a:xfrm>
          <a:prstGeom prst="rect">
            <a:avLst/>
          </a:prstGeom>
        </p:spPr>
        <p:txBody>
          <a:bodyPr wrap="square">
            <a:spAutoFit/>
          </a:bodyPr>
          <a:lstStyle/>
          <a:p>
            <a:pPr algn="ctr"/>
            <a:r>
              <a:rPr lang="en-GB" sz="1600" b="1" dirty="0">
                <a:solidFill>
                  <a:schemeClr val="bg1"/>
                </a:solidFill>
                <a:latin typeface="Colby StBld" panose="00000800000000000000" pitchFamily="50" charset="0"/>
                <a:ea typeface="Colby StBld" panose="00000800000000000000" pitchFamily="50" charset="0"/>
                <a:cs typeface="Calibri" panose="020F0502020204030204" pitchFamily="34" charset="0"/>
              </a:rPr>
              <a:t>Tina took part in the project and she now grows a variety of organic fruit and vegetables for the family to eat and has organic feed for her chickens. </a:t>
            </a:r>
          </a:p>
        </p:txBody>
      </p:sp>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l="25205" t="17680" r="44844" b="6931"/>
          <a:stretch/>
        </p:blipFill>
        <p:spPr>
          <a:xfrm>
            <a:off x="4931901" y="3613817"/>
            <a:ext cx="2044254" cy="2897841"/>
          </a:xfrm>
          <a:prstGeom prst="rect">
            <a:avLst/>
          </a:prstGeom>
        </p:spPr>
      </p:pic>
      <p:sp>
        <p:nvSpPr>
          <p:cNvPr id="3" name="Rectangle 2"/>
          <p:cNvSpPr/>
          <p:nvPr/>
        </p:nvSpPr>
        <p:spPr>
          <a:xfrm>
            <a:off x="376727" y="2693741"/>
            <a:ext cx="4076912" cy="2965684"/>
          </a:xfrm>
          <a:prstGeom prst="rect">
            <a:avLst/>
          </a:prstGeom>
        </p:spPr>
        <p:txBody>
          <a:bodyPr wrap="square">
            <a:spAutoFit/>
          </a:bodyPr>
          <a:lstStyle/>
          <a:p>
            <a:pPr lvl="0">
              <a:lnSpc>
                <a:spcPct val="107000"/>
              </a:lnSpc>
              <a:spcAft>
                <a:spcPts val="0"/>
              </a:spcAft>
            </a:pPr>
            <a:r>
              <a:rPr lang="en-GB" sz="1600" b="1" dirty="0">
                <a:solidFill>
                  <a:srgbClr val="B3CE4D"/>
                </a:solidFill>
                <a:latin typeface="Rubik Bold" panose="00000800000000000000" pitchFamily="2" charset="-79"/>
                <a:ea typeface="Colby StBld" panose="00000800000000000000" pitchFamily="50" charset="0"/>
                <a:cs typeface="Rubik Bold" panose="00000800000000000000" pitchFamily="2" charset="-79"/>
              </a:rPr>
              <a:t>Energy parcels: </a:t>
            </a:r>
            <a:r>
              <a:rPr lang="en-GB" sz="16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By planting fast-growing trees families get </a:t>
            </a:r>
            <a:r>
              <a:rPr lang="en-GB" sz="1600" b="1" dirty="0">
                <a:solidFill>
                  <a:srgbClr val="A7D500"/>
                </a:solidFill>
                <a:latin typeface="Rubik Bold" panose="00000800000000000000" pitchFamily="2" charset="-79"/>
                <a:ea typeface="Colby StBld" panose="00000800000000000000" pitchFamily="50" charset="0"/>
                <a:cs typeface="Rubik Bold" panose="00000800000000000000" pitchFamily="2" charset="-79"/>
              </a:rPr>
              <a:t>firewood and charcoal </a:t>
            </a:r>
            <a:r>
              <a:rPr lang="en-GB" sz="16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without the need for future deforestation.</a:t>
            </a:r>
          </a:p>
          <a:p>
            <a:pPr lvl="0">
              <a:lnSpc>
                <a:spcPct val="107000"/>
              </a:lnSpc>
              <a:spcAft>
                <a:spcPts val="0"/>
              </a:spcAft>
            </a:pPr>
            <a:endParaRPr lang="en-GB" sz="1600" b="1" dirty="0">
              <a:solidFill>
                <a:srgbClr val="00BBDC"/>
              </a:solidFill>
              <a:latin typeface="Rubik Bold" panose="00000800000000000000" pitchFamily="2" charset="-79"/>
              <a:ea typeface="Colby StBld" panose="00000800000000000000" pitchFamily="50" charset="0"/>
              <a:cs typeface="Rubik Bold" panose="00000800000000000000" pitchFamily="2" charset="-79"/>
            </a:endParaRPr>
          </a:p>
          <a:p>
            <a:pPr lvl="0">
              <a:lnSpc>
                <a:spcPct val="107000"/>
              </a:lnSpc>
              <a:spcAft>
                <a:spcPts val="0"/>
              </a:spcAft>
            </a:pPr>
            <a:r>
              <a:rPr lang="en-GB" sz="1600" b="1" dirty="0">
                <a:solidFill>
                  <a:srgbClr val="B3CE4D"/>
                </a:solidFill>
                <a:latin typeface="Rubik Bold" panose="00000800000000000000" pitchFamily="2" charset="-79"/>
                <a:ea typeface="Colby StBld" panose="00000800000000000000" pitchFamily="50" charset="0"/>
                <a:cs typeface="Rubik Bold" panose="00000800000000000000" pitchFamily="2" charset="-79"/>
              </a:rPr>
              <a:t>Homemade chicken feed: </a:t>
            </a:r>
            <a:r>
              <a:rPr lang="en-GB" sz="16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The homemade feed is cheaper to produce and provides a </a:t>
            </a:r>
            <a:r>
              <a:rPr lang="en-GB" sz="1600" b="1" dirty="0">
                <a:solidFill>
                  <a:srgbClr val="A7D500"/>
                </a:solidFill>
                <a:latin typeface="Rubik Bold" panose="00000800000000000000" pitchFamily="2" charset="-79"/>
                <a:ea typeface="Colby StBld" panose="00000800000000000000" pitchFamily="50" charset="0"/>
                <a:cs typeface="Rubik Bold" panose="00000800000000000000" pitchFamily="2" charset="-79"/>
              </a:rPr>
              <a:t>balanced feed </a:t>
            </a:r>
            <a:r>
              <a:rPr lang="en-GB" sz="16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for chickens, keeping them healthier and producing good quality eggs and meat for families.</a:t>
            </a:r>
          </a:p>
        </p:txBody>
      </p:sp>
      <p:sp>
        <p:nvSpPr>
          <p:cNvPr id="8" name="Rectangle 7"/>
          <p:cNvSpPr/>
          <p:nvPr/>
        </p:nvSpPr>
        <p:spPr>
          <a:xfrm>
            <a:off x="4819364" y="2866500"/>
            <a:ext cx="3878534" cy="646331"/>
          </a:xfrm>
          <a:prstGeom prst="rect">
            <a:avLst/>
          </a:prstGeom>
        </p:spPr>
        <p:txBody>
          <a:bodyPr wrap="square">
            <a:spAutoFit/>
          </a:bodyPr>
          <a:lstStyle/>
          <a:p>
            <a:pPr algn="ctr"/>
            <a:r>
              <a:rPr lang="en-GB"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Tina, and her grandson, in El Salvador </a:t>
            </a:r>
          </a:p>
        </p:txBody>
      </p:sp>
      <p:pic>
        <p:nvPicPr>
          <p:cNvPr id="14" name="Picture 13">
            <a:hlinkClick r:id="rId4" action="ppaction://hlinksldjump"/>
            <a:extLst>
              <a:ext uri="{FF2B5EF4-FFF2-40B4-BE49-F238E27FC236}">
                <a16:creationId xmlns:a16="http://schemas.microsoft.com/office/drawing/2014/main" id="{BC1322A4-D503-4755-8DAB-31EAF2A01F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5" name="Picture 14">
            <a:hlinkClick r:id="rId5" action="ppaction://hlinksldjump"/>
            <a:extLst>
              <a:ext uri="{FF2B5EF4-FFF2-40B4-BE49-F238E27FC236}">
                <a16:creationId xmlns:a16="http://schemas.microsoft.com/office/drawing/2014/main" id="{FB0EAB6E-2EBC-4483-8A16-F905B6105FC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6" name="TextBox 15">
            <a:hlinkClick r:id="rId5" action="ppaction://hlinksldjump"/>
            <a:extLst>
              <a:ext uri="{FF2B5EF4-FFF2-40B4-BE49-F238E27FC236}">
                <a16:creationId xmlns:a16="http://schemas.microsoft.com/office/drawing/2014/main" id="{EA77A5D5-675B-453F-AC6E-EEEDF165F137}"/>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7" name="TextBox 16">
            <a:hlinkClick r:id="rId4" action="ppaction://hlinksldjump"/>
            <a:extLst>
              <a:ext uri="{FF2B5EF4-FFF2-40B4-BE49-F238E27FC236}">
                <a16:creationId xmlns:a16="http://schemas.microsoft.com/office/drawing/2014/main" id="{17CD9D23-D5A0-4E99-9917-4B502F839AB8}"/>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extLst>
      <p:ext uri="{BB962C8B-B14F-4D97-AF65-F5344CB8AC3E}">
        <p14:creationId xmlns:p14="http://schemas.microsoft.com/office/powerpoint/2010/main" val="170516186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7FE91B3-173A-4864-BFCD-AC72A7B02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7033" y="3919774"/>
            <a:ext cx="3972690" cy="2938226"/>
          </a:xfrm>
          <a:prstGeom prst="rect">
            <a:avLst/>
          </a:prstGeom>
        </p:spPr>
      </p:pic>
      <p:sp>
        <p:nvSpPr>
          <p:cNvPr id="3" name="Rectangle 2"/>
          <p:cNvSpPr/>
          <p:nvPr/>
        </p:nvSpPr>
        <p:spPr>
          <a:xfrm>
            <a:off x="0" y="251597"/>
            <a:ext cx="9144000" cy="1754326"/>
          </a:xfrm>
          <a:prstGeom prst="rect">
            <a:avLst/>
          </a:prstGeom>
        </p:spPr>
        <p:txBody>
          <a:bodyPr wrap="square" lIns="91440" tIns="45720" rIns="91440" bIns="45720" anchor="t">
            <a:spAutoFit/>
          </a:bodyPr>
          <a:lstStyle/>
          <a:p>
            <a:pPr algn="ctr"/>
            <a:r>
              <a:rPr lang="en-GB" sz="5400" b="1" dirty="0">
                <a:solidFill>
                  <a:srgbClr val="08406E"/>
                </a:solidFill>
                <a:latin typeface="Colby StBld"/>
                <a:ea typeface="Colby StBld" panose="00000800000000000000" pitchFamily="50" charset="0"/>
                <a:cs typeface="Calibri"/>
              </a:rPr>
              <a:t>You install a </a:t>
            </a:r>
            <a:r>
              <a:rPr lang="en-GB" sz="5400" b="1" dirty="0">
                <a:solidFill>
                  <a:srgbClr val="B3CE4D"/>
                </a:solidFill>
                <a:latin typeface="Colby StBld"/>
                <a:ea typeface="Colby StBld" panose="00000800000000000000" pitchFamily="50" charset="0"/>
                <a:cs typeface="Calibri"/>
              </a:rPr>
              <a:t>water tank</a:t>
            </a:r>
            <a:endParaRPr lang="en-US" dirty="0"/>
          </a:p>
          <a:p>
            <a:pPr algn="ctr"/>
            <a:r>
              <a:rPr lang="en-GB" sz="5400" b="1" dirty="0">
                <a:solidFill>
                  <a:srgbClr val="08406E"/>
                </a:solidFill>
                <a:latin typeface="Colby StBld"/>
                <a:ea typeface="Colby StBld" panose="00000800000000000000" pitchFamily="50" charset="0"/>
                <a:cs typeface="Calibri"/>
              </a:rPr>
              <a:t> for dry months</a:t>
            </a:r>
            <a:endParaRPr lang="en-GB"/>
          </a:p>
        </p:txBody>
      </p:sp>
      <p:sp>
        <p:nvSpPr>
          <p:cNvPr id="7" name="Rectangle 6"/>
          <p:cNvSpPr/>
          <p:nvPr/>
        </p:nvSpPr>
        <p:spPr>
          <a:xfrm>
            <a:off x="317241" y="2919472"/>
            <a:ext cx="8569615" cy="1063689"/>
          </a:xfrm>
          <a:prstGeom prst="rect">
            <a:avLst/>
          </a:prstGeom>
        </p:spPr>
        <p:txBody>
          <a:bodyPr wrap="square" lIns="91440" tIns="45720" rIns="91440" bIns="45720" anchor="t">
            <a:spAutoFit/>
          </a:bodyPr>
          <a:lstStyle/>
          <a:p>
            <a:pPr>
              <a:lnSpc>
                <a:spcPct val="107000"/>
              </a:lnSpc>
              <a:spcAft>
                <a:spcPts val="0"/>
              </a:spcAft>
            </a:pPr>
            <a:r>
              <a:rPr lang="en-GB" sz="20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Water is a precious commodity and increasingly erratic weather patterns make it more difficult for small-scale farmers who rely on the regular rainfall for planting and harvesting. </a:t>
            </a:r>
            <a:endParaRPr lang="en-US" dirty="0">
              <a:latin typeface="Rubik Bold" panose="00000800000000000000" pitchFamily="2" charset="-79"/>
              <a:cs typeface="Rubik Bold" panose="00000800000000000000" pitchFamily="2" charset="-79"/>
            </a:endParaRPr>
          </a:p>
        </p:txBody>
      </p:sp>
      <p:sp>
        <p:nvSpPr>
          <p:cNvPr id="2" name="Rectangle 1"/>
          <p:cNvSpPr/>
          <p:nvPr/>
        </p:nvSpPr>
        <p:spPr>
          <a:xfrm>
            <a:off x="312024" y="2087203"/>
            <a:ext cx="8574832" cy="719941"/>
          </a:xfrm>
          <a:prstGeom prst="rect">
            <a:avLst/>
          </a:prstGeom>
        </p:spPr>
        <p:txBody>
          <a:bodyPr wrap="square">
            <a:spAutoFit/>
          </a:bodyPr>
          <a:lstStyle/>
          <a:p>
            <a:pPr algn="ctr">
              <a:lnSpc>
                <a:spcPct val="107000"/>
              </a:lnSpc>
              <a:spcAft>
                <a:spcPts val="0"/>
              </a:spcAft>
            </a:pPr>
            <a:r>
              <a:rPr lang="en-GB" sz="2000" b="1" dirty="0">
                <a:solidFill>
                  <a:srgbClr val="08406E"/>
                </a:solidFill>
                <a:latin typeface="Colby StBld" panose="00000800000000000000" pitchFamily="50" charset="0"/>
                <a:ea typeface="Colby StBld" panose="00000800000000000000" pitchFamily="50" charset="0"/>
              </a:rPr>
              <a:t>Your water tank will mean you can plant and water your crops in the dry season. </a:t>
            </a:r>
            <a:r>
              <a:rPr lang="en-GB" sz="2000" b="1" dirty="0">
                <a:solidFill>
                  <a:srgbClr val="B3CE4D"/>
                </a:solidFill>
                <a:latin typeface="Colby StBld" panose="00000800000000000000" pitchFamily="50" charset="0"/>
                <a:ea typeface="Colby StBld" panose="00000800000000000000" pitchFamily="50" charset="0"/>
              </a:rPr>
              <a:t>Move forward one space.</a:t>
            </a:r>
          </a:p>
        </p:txBody>
      </p:sp>
      <p:sp>
        <p:nvSpPr>
          <p:cNvPr id="4" name="Rectangle 3"/>
          <p:cNvSpPr/>
          <p:nvPr/>
        </p:nvSpPr>
        <p:spPr>
          <a:xfrm>
            <a:off x="318570" y="4488979"/>
            <a:ext cx="4754499" cy="1277850"/>
          </a:xfrm>
          <a:prstGeom prst="rect">
            <a:avLst/>
          </a:prstGeom>
        </p:spPr>
        <p:txBody>
          <a:bodyPr wrap="square">
            <a:spAutoFit/>
          </a:bodyPr>
          <a:lstStyle/>
          <a:p>
            <a:pPr>
              <a:lnSpc>
                <a:spcPct val="107000"/>
              </a:lnSpc>
              <a:spcAft>
                <a:spcPts val="0"/>
              </a:spcAft>
            </a:pPr>
            <a:r>
              <a:rPr lang="en-GB" sz="2400" b="1" dirty="0">
                <a:solidFill>
                  <a:srgbClr val="08406E"/>
                </a:solidFill>
                <a:latin typeface="Colby StBld" panose="00000800000000000000" pitchFamily="50" charset="0"/>
                <a:ea typeface="Colby StBld" panose="00000800000000000000" pitchFamily="50" charset="0"/>
              </a:rPr>
              <a:t>By 2025 half of the world’s population will be living in an area where water is scarce. </a:t>
            </a:r>
          </a:p>
        </p:txBody>
      </p:sp>
      <p:pic>
        <p:nvPicPr>
          <p:cNvPr id="13" name="Picture 12">
            <a:hlinkClick r:id="rId4" action="ppaction://hlinksldjump"/>
            <a:extLst>
              <a:ext uri="{FF2B5EF4-FFF2-40B4-BE49-F238E27FC236}">
                <a16:creationId xmlns:a16="http://schemas.microsoft.com/office/drawing/2014/main" id="{615E97DA-2741-45B6-A660-CF80D01AC8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4" name="Picture 13">
            <a:hlinkClick r:id="rId5" action="ppaction://hlinksldjump"/>
            <a:extLst>
              <a:ext uri="{FF2B5EF4-FFF2-40B4-BE49-F238E27FC236}">
                <a16:creationId xmlns:a16="http://schemas.microsoft.com/office/drawing/2014/main" id="{899162F3-CE6E-4A55-8EA4-0D22A3EE8B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5" name="TextBox 14">
            <a:hlinkClick r:id="rId5" action="ppaction://hlinksldjump"/>
            <a:extLst>
              <a:ext uri="{FF2B5EF4-FFF2-40B4-BE49-F238E27FC236}">
                <a16:creationId xmlns:a16="http://schemas.microsoft.com/office/drawing/2014/main" id="{8C3905C2-434D-4E2E-A583-D5564165249A}"/>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6" name="TextBox 15">
            <a:hlinkClick r:id="rId4" action="ppaction://hlinksldjump"/>
            <a:extLst>
              <a:ext uri="{FF2B5EF4-FFF2-40B4-BE49-F238E27FC236}">
                <a16:creationId xmlns:a16="http://schemas.microsoft.com/office/drawing/2014/main" id="{ED9C0429-BB4C-4363-9EB9-187F7BF32A95}"/>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pic>
        <p:nvPicPr>
          <p:cNvPr id="6" name="Picture 5">
            <a:extLst>
              <a:ext uri="{FF2B5EF4-FFF2-40B4-BE49-F238E27FC236}">
                <a16:creationId xmlns:a16="http://schemas.microsoft.com/office/drawing/2014/main" id="{C7A61DBD-DEA1-4F52-B3E7-FB1DFE0126C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21334" y="4081845"/>
            <a:ext cx="3331434" cy="2216781"/>
          </a:xfrm>
          <a:prstGeom prst="rect">
            <a:avLst/>
          </a:prstGeom>
        </p:spPr>
      </p:pic>
      <p:sp>
        <p:nvSpPr>
          <p:cNvPr id="8" name="Rectangle 7">
            <a:extLst>
              <a:ext uri="{FF2B5EF4-FFF2-40B4-BE49-F238E27FC236}">
                <a16:creationId xmlns:a16="http://schemas.microsoft.com/office/drawing/2014/main" id="{139BCDFA-08A3-4084-B7FB-166D61E56807}"/>
              </a:ext>
            </a:extLst>
          </p:cNvPr>
          <p:cNvSpPr/>
          <p:nvPr/>
        </p:nvSpPr>
        <p:spPr>
          <a:xfrm>
            <a:off x="6159433" y="6394303"/>
            <a:ext cx="2324674" cy="307777"/>
          </a:xfrm>
          <a:prstGeom prst="rect">
            <a:avLst/>
          </a:prstGeom>
        </p:spPr>
        <p:txBody>
          <a:bodyPr wrap="none">
            <a:spAutoFit/>
          </a:bodyPr>
          <a:lstStyle/>
          <a:p>
            <a:pPr algn="ctr"/>
            <a:r>
              <a:rPr lang="en-GB" sz="1400" b="1" dirty="0">
                <a:solidFill>
                  <a:schemeClr val="bg1"/>
                </a:solidFill>
                <a:latin typeface="Colby StBld" panose="00000800000000000000" pitchFamily="50" charset="0"/>
                <a:ea typeface="Colby StBld" panose="00000800000000000000" pitchFamily="50" charset="0"/>
                <a:cs typeface="Calibri" panose="020F0502020204030204" pitchFamily="34" charset="0"/>
              </a:rPr>
              <a:t>Read the real-life story</a:t>
            </a:r>
          </a:p>
        </p:txBody>
      </p:sp>
    </p:spTree>
    <p:extLst>
      <p:ext uri="{BB962C8B-B14F-4D97-AF65-F5344CB8AC3E}">
        <p14:creationId xmlns:p14="http://schemas.microsoft.com/office/powerpoint/2010/main" val="113785370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6326" y="1702848"/>
            <a:ext cx="8571347" cy="4213526"/>
          </a:xfrm>
          <a:prstGeom prst="rect">
            <a:avLst/>
          </a:prstGeom>
        </p:spPr>
        <p:txBody>
          <a:bodyPr wrap="square">
            <a:spAutoFit/>
          </a:bodyPr>
          <a:lstStyle/>
          <a:p>
            <a:pPr>
              <a:lnSpc>
                <a:spcPct val="107000"/>
              </a:lnSpc>
              <a:spcAft>
                <a:spcPts val="0"/>
              </a:spcAft>
            </a:pPr>
            <a:r>
              <a:rPr lang="en-GB"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One increasingly important element of the project is to help farmers improve their water conservation for dry months. The project provides training on:</a:t>
            </a:r>
          </a:p>
          <a:p>
            <a:pPr>
              <a:lnSpc>
                <a:spcPct val="107000"/>
              </a:lnSpc>
              <a:spcAft>
                <a:spcPts val="0"/>
              </a:spcAft>
            </a:pPr>
            <a:r>
              <a:rPr lang="en-GB"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 </a:t>
            </a:r>
          </a:p>
          <a:p>
            <a:pPr lvl="0">
              <a:lnSpc>
                <a:spcPct val="107000"/>
              </a:lnSpc>
              <a:spcAft>
                <a:spcPts val="0"/>
              </a:spcAft>
            </a:pPr>
            <a:r>
              <a:rPr lang="en-GB" b="1" dirty="0">
                <a:solidFill>
                  <a:srgbClr val="B3CE4D"/>
                </a:solidFill>
                <a:latin typeface="Rubik Bold" panose="00000800000000000000" pitchFamily="2" charset="-79"/>
                <a:ea typeface="Colby StBld" panose="00000800000000000000" pitchFamily="50" charset="0"/>
                <a:cs typeface="Rubik Bold" panose="00000800000000000000" pitchFamily="2" charset="-79"/>
              </a:rPr>
              <a:t>Bio-filters: </a:t>
            </a:r>
            <a:r>
              <a:rPr lang="en-GB"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Water used in showers and sinks in homes in rural areas is wasted because it is contaminated by cleaning products. The bio-filter is able to decontaminate this water and make it useful for watering kitchen vegetable gardens, plants and trees all year round.</a:t>
            </a:r>
          </a:p>
          <a:p>
            <a:pPr lvl="0">
              <a:lnSpc>
                <a:spcPct val="107000"/>
              </a:lnSpc>
              <a:spcAft>
                <a:spcPts val="0"/>
              </a:spcAft>
            </a:pPr>
            <a:endParaRPr lang="en-GB" b="1" dirty="0">
              <a:solidFill>
                <a:srgbClr val="08406E"/>
              </a:solidFill>
              <a:latin typeface="Rubik Bold" panose="00000800000000000000" pitchFamily="2" charset="-79"/>
              <a:ea typeface="Colby StBld" panose="00000800000000000000" pitchFamily="50" charset="0"/>
              <a:cs typeface="Rubik Bold" panose="00000800000000000000" pitchFamily="2" charset="-79"/>
            </a:endParaRPr>
          </a:p>
          <a:p>
            <a:pPr lvl="0">
              <a:lnSpc>
                <a:spcPct val="107000"/>
              </a:lnSpc>
              <a:spcAft>
                <a:spcPts val="0"/>
              </a:spcAft>
            </a:pPr>
            <a:r>
              <a:rPr lang="en-GB" b="1" dirty="0">
                <a:solidFill>
                  <a:srgbClr val="B3CE4D"/>
                </a:solidFill>
                <a:latin typeface="Rubik Bold" panose="00000800000000000000" pitchFamily="2" charset="-79"/>
                <a:ea typeface="Colby StBld" panose="00000800000000000000" pitchFamily="50" charset="0"/>
                <a:cs typeface="Rubik Bold" panose="00000800000000000000" pitchFamily="2" charset="-79"/>
              </a:rPr>
              <a:t>Drip irrigation: </a:t>
            </a:r>
            <a:r>
              <a:rPr lang="en-GB"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An easy to manage system with quick installation. It increases resilience to climate change as it helps mitigate irregular rainfall and is used to water plants during the dry season. Drip irrigation allows water to drip directly to the roots of the plants and minimises wasted water.</a:t>
            </a:r>
          </a:p>
        </p:txBody>
      </p:sp>
      <p:sp>
        <p:nvSpPr>
          <p:cNvPr id="2" name="Rectangle 1"/>
          <p:cNvSpPr/>
          <p:nvPr/>
        </p:nvSpPr>
        <p:spPr>
          <a:xfrm>
            <a:off x="267853" y="224272"/>
            <a:ext cx="8746838" cy="1323439"/>
          </a:xfrm>
          <a:prstGeom prst="rect">
            <a:avLst/>
          </a:prstGeom>
        </p:spPr>
        <p:txBody>
          <a:bodyPr wrap="square">
            <a:spAutoFit/>
          </a:bodyPr>
          <a:lstStyle/>
          <a:p>
            <a:pPr algn="ctr"/>
            <a:r>
              <a:rPr lang="en-GB" sz="2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SCIAF and its partners have implemented Agroecology projects in El Salvador and Nicaragua. The projects work in harmony with the land and help to improve the resilience of small-scale farmers to climate change.</a:t>
            </a:r>
          </a:p>
        </p:txBody>
      </p:sp>
      <p:pic>
        <p:nvPicPr>
          <p:cNvPr id="10" name="Picture 9">
            <a:hlinkClick r:id="rId2" action="ppaction://hlinksldjump"/>
            <a:extLst>
              <a:ext uri="{FF2B5EF4-FFF2-40B4-BE49-F238E27FC236}">
                <a16:creationId xmlns:a16="http://schemas.microsoft.com/office/drawing/2014/main" id="{9799B0D4-531F-443A-9A9F-03ED903E9E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1" name="Picture 10">
            <a:hlinkClick r:id="rId4" action="ppaction://hlinksldjump"/>
            <a:extLst>
              <a:ext uri="{FF2B5EF4-FFF2-40B4-BE49-F238E27FC236}">
                <a16:creationId xmlns:a16="http://schemas.microsoft.com/office/drawing/2014/main" id="{E0239448-15AD-4562-9B24-BDCA085FD8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2" name="TextBox 11">
            <a:hlinkClick r:id="rId4" action="ppaction://hlinksldjump"/>
            <a:extLst>
              <a:ext uri="{FF2B5EF4-FFF2-40B4-BE49-F238E27FC236}">
                <a16:creationId xmlns:a16="http://schemas.microsoft.com/office/drawing/2014/main" id="{3880AC37-66D4-4456-8253-1AC3C1434158}"/>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3" name="TextBox 12">
            <a:hlinkClick r:id="rId2" action="ppaction://hlinksldjump"/>
            <a:extLst>
              <a:ext uri="{FF2B5EF4-FFF2-40B4-BE49-F238E27FC236}">
                <a16:creationId xmlns:a16="http://schemas.microsoft.com/office/drawing/2014/main" id="{12C5644D-08FA-44DF-B917-0FA78C3A3797}"/>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extLst>
      <p:ext uri="{BB962C8B-B14F-4D97-AF65-F5344CB8AC3E}">
        <p14:creationId xmlns:p14="http://schemas.microsoft.com/office/powerpoint/2010/main" val="203526899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490" y="3012608"/>
            <a:ext cx="4931458" cy="2366545"/>
          </a:xfrm>
          <a:prstGeom prst="rect">
            <a:avLst/>
          </a:prstGeom>
        </p:spPr>
        <p:txBody>
          <a:bodyPr wrap="square">
            <a:spAutoFit/>
          </a:bodyPr>
          <a:lstStyle/>
          <a:p>
            <a:pPr algn="ctr">
              <a:lnSpc>
                <a:spcPct val="107000"/>
              </a:lnSpc>
              <a:spcAft>
                <a:spcPts val="0"/>
              </a:spcAft>
            </a:pPr>
            <a:r>
              <a:rPr lang="en-GB" sz="2000" b="1" dirty="0">
                <a:latin typeface="Colby StBld" panose="00000800000000000000" pitchFamily="50" charset="0"/>
                <a:ea typeface="Colby StBld" panose="00000800000000000000" pitchFamily="50" charset="0"/>
                <a:cs typeface="Calibri" panose="020F0502020204030204" pitchFamily="34" charset="0"/>
              </a:rPr>
              <a:t> Climate change is affecting the poorest not only in their livelihoods but</a:t>
            </a:r>
            <a:r>
              <a:rPr lang="en-GB" sz="2000" b="1" dirty="0">
                <a:latin typeface="Colby StBld" panose="00000800000000000000" pitchFamily="50" charset="0"/>
                <a:ea typeface="Colby StBld" panose="00000800000000000000" pitchFamily="50" charset="0"/>
              </a:rPr>
              <a:t> in their schooling too. </a:t>
            </a:r>
          </a:p>
          <a:p>
            <a:pPr algn="ctr">
              <a:lnSpc>
                <a:spcPct val="107000"/>
              </a:lnSpc>
              <a:spcAft>
                <a:spcPts val="0"/>
              </a:spcAft>
            </a:pPr>
            <a:endParaRPr lang="en-GB" sz="2000" b="1" dirty="0">
              <a:latin typeface="Colby StBld" panose="00000800000000000000" pitchFamily="50" charset="0"/>
              <a:ea typeface="Colby StBld" panose="00000800000000000000" pitchFamily="50" charset="0"/>
            </a:endParaRPr>
          </a:p>
          <a:p>
            <a:pPr algn="ctr">
              <a:lnSpc>
                <a:spcPct val="107000"/>
              </a:lnSpc>
              <a:spcAft>
                <a:spcPts val="0"/>
              </a:spcAft>
            </a:pPr>
            <a:r>
              <a:rPr lang="en-GB" sz="2000" b="1" dirty="0">
                <a:latin typeface="Colby StBld" panose="00000800000000000000" pitchFamily="50" charset="0"/>
                <a:ea typeface="Colby StBld" panose="00000800000000000000" pitchFamily="50" charset="0"/>
              </a:rPr>
              <a:t>Every year, millions of children miss out on an education because of natural disasters. </a:t>
            </a:r>
          </a:p>
        </p:txBody>
      </p:sp>
      <p:sp>
        <p:nvSpPr>
          <p:cNvPr id="3" name="Rectangle 2"/>
          <p:cNvSpPr/>
          <p:nvPr/>
        </p:nvSpPr>
        <p:spPr>
          <a:xfrm>
            <a:off x="253999" y="164340"/>
            <a:ext cx="8631383" cy="1347548"/>
          </a:xfrm>
          <a:prstGeom prst="rect">
            <a:avLst/>
          </a:prstGeom>
        </p:spPr>
        <p:txBody>
          <a:bodyPr wrap="square">
            <a:spAutoFit/>
          </a:bodyPr>
          <a:lstStyle/>
          <a:p>
            <a:pPr algn="ctr">
              <a:lnSpc>
                <a:spcPct val="107000"/>
              </a:lnSpc>
              <a:spcAft>
                <a:spcPts val="0"/>
              </a:spcAft>
            </a:pPr>
            <a:r>
              <a:rPr lang="en-GB" sz="4000" b="1" dirty="0">
                <a:latin typeface="Colby StBld" panose="00000800000000000000" pitchFamily="50" charset="0"/>
                <a:ea typeface="Colby StBld" panose="00000800000000000000" pitchFamily="50" charset="0"/>
              </a:rPr>
              <a:t>Your children's school is </a:t>
            </a:r>
            <a:r>
              <a:rPr lang="en-GB" sz="4000" b="1" dirty="0">
                <a:solidFill>
                  <a:srgbClr val="E63C30"/>
                </a:solidFill>
                <a:latin typeface="Colby StBld" panose="00000800000000000000" pitchFamily="50" charset="0"/>
                <a:ea typeface="Colby StBld" panose="00000800000000000000" pitchFamily="50" charset="0"/>
              </a:rPr>
              <a:t>flooded</a:t>
            </a:r>
            <a:r>
              <a:rPr lang="en-GB" sz="4000" b="1" dirty="0">
                <a:latin typeface="Colby StBld" panose="00000800000000000000" pitchFamily="50" charset="0"/>
                <a:ea typeface="Colby StBld" panose="00000800000000000000" pitchFamily="50" charset="0"/>
              </a:rPr>
              <a:t> and their books ruined</a:t>
            </a:r>
          </a:p>
        </p:txBody>
      </p:sp>
      <p:sp>
        <p:nvSpPr>
          <p:cNvPr id="4" name="Rectangle 3"/>
          <p:cNvSpPr/>
          <p:nvPr/>
        </p:nvSpPr>
        <p:spPr>
          <a:xfrm>
            <a:off x="228695" y="1654069"/>
            <a:ext cx="8493913" cy="983346"/>
          </a:xfrm>
          <a:prstGeom prst="rect">
            <a:avLst/>
          </a:prstGeom>
        </p:spPr>
        <p:txBody>
          <a:bodyPr wrap="square">
            <a:spAutoFit/>
          </a:bodyPr>
          <a:lstStyle/>
          <a:p>
            <a:pPr algn="ctr">
              <a:lnSpc>
                <a:spcPct val="107000"/>
              </a:lnSpc>
              <a:spcAft>
                <a:spcPts val="0"/>
              </a:spcAft>
            </a:pPr>
            <a:r>
              <a:rPr lang="en-GB" b="1" dirty="0">
                <a:latin typeface="Colby StBld" panose="00000800000000000000" pitchFamily="50" charset="0"/>
                <a:ea typeface="Colby StBld" panose="00000800000000000000" pitchFamily="50" charset="0"/>
              </a:rPr>
              <a:t> </a:t>
            </a:r>
            <a:r>
              <a:rPr lang="en-GB" b="1" dirty="0">
                <a:latin typeface="Colby StBld" panose="00000800000000000000" pitchFamily="50" charset="0"/>
                <a:ea typeface="Colby StBld" panose="00000800000000000000" pitchFamily="50" charset="0"/>
                <a:cs typeface="Calibri" panose="020F0502020204030204" pitchFamily="34" charset="0"/>
              </a:rPr>
              <a:t>Your children are missing the vital education that would help them develop the skills and knowledge they need to live life to the full. </a:t>
            </a:r>
            <a:br>
              <a:rPr lang="en-GB" b="1" dirty="0">
                <a:latin typeface="Colby StBld" panose="00000800000000000000" pitchFamily="50" charset="0"/>
                <a:ea typeface="Colby StBld" panose="00000800000000000000" pitchFamily="50" charset="0"/>
                <a:cs typeface="Calibri" panose="020F0502020204030204" pitchFamily="34" charset="0"/>
              </a:rPr>
            </a:br>
            <a:r>
              <a:rPr lang="en-GB" sz="2000" b="1" dirty="0">
                <a:solidFill>
                  <a:srgbClr val="E63C30"/>
                </a:solidFill>
                <a:latin typeface="Colby StBld" panose="00000800000000000000" pitchFamily="50" charset="0"/>
                <a:ea typeface="Colby StBld" panose="00000800000000000000" pitchFamily="50" charset="0"/>
                <a:cs typeface="Calibri" panose="020F0502020204030204" pitchFamily="34" charset="0"/>
              </a:rPr>
              <a:t>Miss a turn. </a:t>
            </a:r>
            <a:endParaRPr lang="en-GB" sz="2000" b="1" dirty="0">
              <a:solidFill>
                <a:srgbClr val="E63C30"/>
              </a:solidFill>
              <a:latin typeface="Colby StBld" panose="00000800000000000000" pitchFamily="50" charset="0"/>
              <a:ea typeface="Colby StBld" panose="00000800000000000000" pitchFamily="50" charset="0"/>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4996" y="2749780"/>
            <a:ext cx="3599004" cy="4108219"/>
          </a:xfrm>
          <a:prstGeom prst="rect">
            <a:avLst/>
          </a:prstGeom>
        </p:spPr>
      </p:pic>
      <p:sp>
        <p:nvSpPr>
          <p:cNvPr id="10" name="Action Button: Custom 9">
            <a:hlinkClick r:id="" action="ppaction://hlinkshowjump?jump=nextslide" highlightClick="1"/>
          </p:cNvPr>
          <p:cNvSpPr/>
          <p:nvPr/>
        </p:nvSpPr>
        <p:spPr>
          <a:xfrm>
            <a:off x="5619341" y="5622935"/>
            <a:ext cx="3524659" cy="513568"/>
          </a:xfrm>
          <a:prstGeom prst="actionButtonBlank">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latin typeface="Colby StBld" panose="00000800000000000000" pitchFamily="50" charset="0"/>
                <a:ea typeface="Colby StBld" panose="00000800000000000000" pitchFamily="50" charset="0"/>
                <a:cs typeface="Calibri" panose="020F0502020204030204" pitchFamily="34" charset="0"/>
              </a:rPr>
              <a:t>Read the </a:t>
            </a:r>
            <a:br>
              <a:rPr lang="en-GB" sz="2400" b="1" dirty="0">
                <a:latin typeface="Colby StBld" panose="00000800000000000000" pitchFamily="50" charset="0"/>
                <a:ea typeface="Colby StBld" panose="00000800000000000000" pitchFamily="50" charset="0"/>
                <a:cs typeface="Calibri" panose="020F0502020204030204" pitchFamily="34" charset="0"/>
              </a:rPr>
            </a:br>
            <a:r>
              <a:rPr lang="en-GB" sz="2400" b="1" dirty="0">
                <a:latin typeface="Colby StBld" panose="00000800000000000000" pitchFamily="50" charset="0"/>
                <a:ea typeface="Colby StBld" panose="00000800000000000000" pitchFamily="50" charset="0"/>
                <a:cs typeface="Calibri" panose="020F0502020204030204" pitchFamily="34" charset="0"/>
              </a:rPr>
              <a:t>real-life story</a:t>
            </a:r>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24975" y="3174590"/>
            <a:ext cx="2839045" cy="2042579"/>
          </a:xfrm>
          <a:prstGeom prst="rect">
            <a:avLst/>
          </a:prstGeom>
        </p:spPr>
      </p:pic>
      <p:pic>
        <p:nvPicPr>
          <p:cNvPr id="13" name="Picture 12">
            <a:hlinkClick r:id="rId5" action="ppaction://hlinksldjump"/>
            <a:extLst>
              <a:ext uri="{FF2B5EF4-FFF2-40B4-BE49-F238E27FC236}">
                <a16:creationId xmlns:a16="http://schemas.microsoft.com/office/drawing/2014/main" id="{C4C4F169-5FCC-4F10-B2F3-1ABF89CDAFC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4" name="Picture 13">
            <a:hlinkClick r:id="rId7" action="ppaction://hlinksldjump"/>
            <a:extLst>
              <a:ext uri="{FF2B5EF4-FFF2-40B4-BE49-F238E27FC236}">
                <a16:creationId xmlns:a16="http://schemas.microsoft.com/office/drawing/2014/main" id="{5BA3E456-0CF1-447E-8625-A0D6BEFFE42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5" name="TextBox 14">
            <a:hlinkClick r:id="rId7" action="ppaction://hlinksldjump"/>
            <a:extLst>
              <a:ext uri="{FF2B5EF4-FFF2-40B4-BE49-F238E27FC236}">
                <a16:creationId xmlns:a16="http://schemas.microsoft.com/office/drawing/2014/main" id="{441EFD36-FB1E-4EE8-B83B-014643B4086F}"/>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7" name="TextBox 16">
            <a:hlinkClick r:id="rId5" action="ppaction://hlinksldjump"/>
            <a:extLst>
              <a:ext uri="{FF2B5EF4-FFF2-40B4-BE49-F238E27FC236}">
                <a16:creationId xmlns:a16="http://schemas.microsoft.com/office/drawing/2014/main" id="{7398EA6D-C0BE-4E87-A8E9-BE8B24DB2359}"/>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extLst>
      <p:ext uri="{BB962C8B-B14F-4D97-AF65-F5344CB8AC3E}">
        <p14:creationId xmlns:p14="http://schemas.microsoft.com/office/powerpoint/2010/main" val="133435693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940" y="1762666"/>
            <a:ext cx="5016060" cy="5095334"/>
          </a:xfrm>
          <a:prstGeom prst="rect">
            <a:avLst/>
          </a:prstGeom>
        </p:spPr>
      </p:pic>
      <p:sp>
        <p:nvSpPr>
          <p:cNvPr id="2" name="Rectangle 1"/>
          <p:cNvSpPr/>
          <p:nvPr/>
        </p:nvSpPr>
        <p:spPr>
          <a:xfrm>
            <a:off x="218822" y="321854"/>
            <a:ext cx="8705273" cy="1200329"/>
          </a:xfrm>
          <a:prstGeom prst="rect">
            <a:avLst/>
          </a:prstGeom>
        </p:spPr>
        <p:txBody>
          <a:bodyPr wrap="square">
            <a:spAutoFit/>
          </a:bodyPr>
          <a:lstStyle/>
          <a:p>
            <a:pPr algn="ctr"/>
            <a:r>
              <a:rPr lang="en-GB" sz="2400" b="1" dirty="0">
                <a:latin typeface="Colby StBld" panose="00000800000000000000" pitchFamily="50" charset="0"/>
                <a:ea typeface="Colby StBld" panose="00000800000000000000" pitchFamily="50" charset="0"/>
                <a:cs typeface="Calibri" panose="020F0502020204030204" pitchFamily="34" charset="0"/>
              </a:rPr>
              <a:t>More than half a billion children live in extremely high flood occurrence zones, and nearly 160 million live in high or extremely high drought severity zones.</a:t>
            </a:r>
          </a:p>
        </p:txBody>
      </p:sp>
      <p:sp>
        <p:nvSpPr>
          <p:cNvPr id="5" name="Rectangle 4"/>
          <p:cNvSpPr/>
          <p:nvPr/>
        </p:nvSpPr>
        <p:spPr>
          <a:xfrm>
            <a:off x="238437" y="1913137"/>
            <a:ext cx="3889503" cy="3693319"/>
          </a:xfrm>
          <a:prstGeom prst="rect">
            <a:avLst/>
          </a:prstGeom>
        </p:spPr>
        <p:txBody>
          <a:bodyPr wrap="square">
            <a:spAutoFit/>
          </a:bodyPr>
          <a:lstStyle/>
          <a:p>
            <a:pPr algn="ctr"/>
            <a:r>
              <a:rPr lang="en-GB" b="1" dirty="0">
                <a:latin typeface="Rubik Bold" panose="00000800000000000000" pitchFamily="2" charset="-79"/>
                <a:ea typeface="Colby StBld" panose="00000800000000000000" pitchFamily="50" charset="0"/>
                <a:cs typeface="Rubik Bold" panose="00000800000000000000" pitchFamily="2" charset="-79"/>
              </a:rPr>
              <a:t>Linda and Maria are both </a:t>
            </a:r>
            <a:br>
              <a:rPr lang="en-GB" b="1" dirty="0">
                <a:latin typeface="Rubik Bold" panose="00000800000000000000" pitchFamily="2" charset="-79"/>
                <a:ea typeface="Colby StBld" panose="00000800000000000000" pitchFamily="50" charset="0"/>
                <a:cs typeface="Rubik Bold" panose="00000800000000000000" pitchFamily="2" charset="-79"/>
              </a:rPr>
            </a:br>
            <a:r>
              <a:rPr lang="en-GB" b="1" dirty="0">
                <a:latin typeface="Rubik Bold" panose="00000800000000000000" pitchFamily="2" charset="-79"/>
                <a:ea typeface="Colby StBld" panose="00000800000000000000" pitchFamily="50" charset="0"/>
                <a:cs typeface="Rubik Bold" panose="00000800000000000000" pitchFamily="2" charset="-79"/>
              </a:rPr>
              <a:t>16 years old. They are best friends and classmates at secondary school in Mozambique. </a:t>
            </a:r>
          </a:p>
          <a:p>
            <a:pPr algn="ctr"/>
            <a:endParaRPr lang="en-GB" b="1" dirty="0">
              <a:latin typeface="Rubik Bold" panose="00000800000000000000" pitchFamily="2" charset="-79"/>
              <a:ea typeface="Colby StBld" panose="00000800000000000000" pitchFamily="50" charset="0"/>
              <a:cs typeface="Rubik Bold" panose="00000800000000000000" pitchFamily="2" charset="-79"/>
            </a:endParaRPr>
          </a:p>
          <a:p>
            <a:pPr algn="ctr"/>
            <a:r>
              <a:rPr lang="en-GB" b="1" dirty="0">
                <a:latin typeface="Rubik Bold" panose="00000800000000000000" pitchFamily="2" charset="-79"/>
                <a:ea typeface="Colby StBld" panose="00000800000000000000" pitchFamily="50" charset="0"/>
                <a:cs typeface="Rubik Bold" panose="00000800000000000000" pitchFamily="2" charset="-79"/>
              </a:rPr>
              <a:t>A flood destroyed both of the </a:t>
            </a:r>
            <a:br>
              <a:rPr lang="en-GB" b="1" dirty="0">
                <a:latin typeface="Rubik Bold" panose="00000800000000000000" pitchFamily="2" charset="-79"/>
                <a:ea typeface="Colby StBld" panose="00000800000000000000" pitchFamily="50" charset="0"/>
                <a:cs typeface="Rubik Bold" panose="00000800000000000000" pitchFamily="2" charset="-79"/>
              </a:rPr>
            </a:br>
            <a:r>
              <a:rPr lang="en-GB" b="1" dirty="0">
                <a:latin typeface="Rubik Bold" panose="00000800000000000000" pitchFamily="2" charset="-79"/>
                <a:ea typeface="Colby StBld" panose="00000800000000000000" pitchFamily="50" charset="0"/>
                <a:cs typeface="Rubik Bold" panose="00000800000000000000" pitchFamily="2" charset="-79"/>
              </a:rPr>
              <a:t>girls’ homes and their school. They lost all their possessions including their school books and uniforms which need to be replaced before they can </a:t>
            </a:r>
            <a:br>
              <a:rPr lang="en-GB" b="1" dirty="0">
                <a:latin typeface="Rubik Bold" panose="00000800000000000000" pitchFamily="2" charset="-79"/>
                <a:ea typeface="Colby StBld" panose="00000800000000000000" pitchFamily="50" charset="0"/>
                <a:cs typeface="Rubik Bold" panose="00000800000000000000" pitchFamily="2" charset="-79"/>
              </a:rPr>
            </a:br>
            <a:r>
              <a:rPr lang="en-GB" b="1" dirty="0">
                <a:latin typeface="Rubik Bold" panose="00000800000000000000" pitchFamily="2" charset="-79"/>
                <a:ea typeface="Colby StBld" panose="00000800000000000000" pitchFamily="50" charset="0"/>
                <a:cs typeface="Rubik Bold" panose="00000800000000000000" pitchFamily="2" charset="-79"/>
              </a:rPr>
              <a:t>return to school.</a:t>
            </a:r>
          </a:p>
        </p:txBody>
      </p:sp>
      <p:sp>
        <p:nvSpPr>
          <p:cNvPr id="8" name="Rectangle 7"/>
          <p:cNvSpPr/>
          <p:nvPr/>
        </p:nvSpPr>
        <p:spPr>
          <a:xfrm>
            <a:off x="4467616" y="4432183"/>
            <a:ext cx="4391894" cy="2031325"/>
          </a:xfrm>
          <a:prstGeom prst="rect">
            <a:avLst/>
          </a:prstGeom>
        </p:spPr>
        <p:txBody>
          <a:bodyPr wrap="square">
            <a:spAutoFit/>
          </a:bodyPr>
          <a:lstStyle/>
          <a:p>
            <a:pPr algn="ctr"/>
            <a:r>
              <a:rPr lang="en-GB" b="1" dirty="0">
                <a:latin typeface="Rubik Bold" panose="00000800000000000000" pitchFamily="2" charset="-79"/>
                <a:ea typeface="Colby StBld" panose="00000800000000000000" pitchFamily="50" charset="0"/>
                <a:cs typeface="Rubik Bold" panose="00000800000000000000" pitchFamily="2" charset="-79"/>
              </a:rPr>
              <a:t>“Our parents have asked us to be patient. Any money we have has to be first used for trying to repair the house and other things. We really want to go back to school but we realise that home has to come first.” </a:t>
            </a:r>
            <a:r>
              <a:rPr lang="en-GB" b="1" dirty="0">
                <a:solidFill>
                  <a:schemeClr val="bg1"/>
                </a:solidFill>
                <a:latin typeface="Rubik Bold" panose="00000800000000000000" pitchFamily="2" charset="-79"/>
                <a:ea typeface="Colby StBld" panose="00000800000000000000" pitchFamily="50" charset="0"/>
                <a:cs typeface="Rubik Bold" panose="00000800000000000000" pitchFamily="2" charset="-79"/>
              </a:rPr>
              <a:t>Maria</a:t>
            </a:r>
          </a:p>
        </p:txBody>
      </p:sp>
      <p:sp>
        <p:nvSpPr>
          <p:cNvPr id="9" name="Rectangle 8"/>
          <p:cNvSpPr/>
          <p:nvPr/>
        </p:nvSpPr>
        <p:spPr>
          <a:xfrm>
            <a:off x="7096804" y="2255054"/>
            <a:ext cx="1762706" cy="2031325"/>
          </a:xfrm>
          <a:prstGeom prst="rect">
            <a:avLst/>
          </a:prstGeom>
        </p:spPr>
        <p:txBody>
          <a:bodyPr wrap="square">
            <a:spAutoFit/>
          </a:bodyPr>
          <a:lstStyle/>
          <a:p>
            <a:pPr algn="ctr"/>
            <a:r>
              <a:rPr lang="en-GB" b="1" dirty="0">
                <a:latin typeface="Rubik Bold" panose="00000800000000000000" pitchFamily="2" charset="-79"/>
                <a:ea typeface="Colby StBld" panose="00000800000000000000" pitchFamily="50" charset="0"/>
                <a:cs typeface="Rubik Bold" panose="00000800000000000000" pitchFamily="2" charset="-79"/>
              </a:rPr>
              <a:t>“The school opened again last week but we can’t afford to go back yet.”</a:t>
            </a:r>
          </a:p>
          <a:p>
            <a:pPr algn="ctr"/>
            <a:r>
              <a:rPr lang="en-GB" b="1" dirty="0">
                <a:solidFill>
                  <a:schemeClr val="bg1"/>
                </a:solidFill>
                <a:latin typeface="Rubik Bold" panose="00000800000000000000" pitchFamily="2" charset="-79"/>
                <a:ea typeface="Colby StBld" panose="00000800000000000000" pitchFamily="50" charset="0"/>
                <a:cs typeface="Rubik Bold" panose="00000800000000000000" pitchFamily="2" charset="-79"/>
              </a:rPr>
              <a:t>Linda</a:t>
            </a:r>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l="8764" t="11212" r="8228"/>
          <a:stretch/>
        </p:blipFill>
        <p:spPr>
          <a:xfrm>
            <a:off x="4536554" y="2335139"/>
            <a:ext cx="2431476" cy="1871153"/>
          </a:xfrm>
          <a:prstGeom prst="rect">
            <a:avLst/>
          </a:prstGeom>
        </p:spPr>
      </p:pic>
      <p:pic>
        <p:nvPicPr>
          <p:cNvPr id="14" name="Picture 13">
            <a:hlinkClick r:id="rId5" action="ppaction://hlinksldjump"/>
            <a:extLst>
              <a:ext uri="{FF2B5EF4-FFF2-40B4-BE49-F238E27FC236}">
                <a16:creationId xmlns:a16="http://schemas.microsoft.com/office/drawing/2014/main" id="{FBCC404E-A5EE-4AD1-B196-A93E48A76C9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6" name="Picture 15">
            <a:hlinkClick r:id="rId7" action="ppaction://hlinksldjump"/>
            <a:extLst>
              <a:ext uri="{FF2B5EF4-FFF2-40B4-BE49-F238E27FC236}">
                <a16:creationId xmlns:a16="http://schemas.microsoft.com/office/drawing/2014/main" id="{B5E89E16-9881-417D-B9F2-B1088E205FE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7" name="TextBox 16">
            <a:hlinkClick r:id="rId7" action="ppaction://hlinksldjump"/>
            <a:extLst>
              <a:ext uri="{FF2B5EF4-FFF2-40B4-BE49-F238E27FC236}">
                <a16:creationId xmlns:a16="http://schemas.microsoft.com/office/drawing/2014/main" id="{EFDFF852-CCB1-470A-AFDB-01DF5ED1842C}"/>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8" name="TextBox 17">
            <a:hlinkClick r:id="rId5" action="ppaction://hlinksldjump"/>
            <a:extLst>
              <a:ext uri="{FF2B5EF4-FFF2-40B4-BE49-F238E27FC236}">
                <a16:creationId xmlns:a16="http://schemas.microsoft.com/office/drawing/2014/main" id="{8917D203-57E3-4AA7-8C2C-33EC59DF1A8A}"/>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extLst>
      <p:ext uri="{BB962C8B-B14F-4D97-AF65-F5344CB8AC3E}">
        <p14:creationId xmlns:p14="http://schemas.microsoft.com/office/powerpoint/2010/main" val="35305604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114" y="3208157"/>
            <a:ext cx="3657886" cy="3649843"/>
          </a:xfrm>
          <a:prstGeom prst="rect">
            <a:avLst/>
          </a:prstGeom>
        </p:spPr>
      </p:pic>
      <p:sp>
        <p:nvSpPr>
          <p:cNvPr id="4" name="Rectangle 3"/>
          <p:cNvSpPr/>
          <p:nvPr/>
        </p:nvSpPr>
        <p:spPr>
          <a:xfrm>
            <a:off x="204160" y="245203"/>
            <a:ext cx="8792058" cy="1509196"/>
          </a:xfrm>
          <a:prstGeom prst="rect">
            <a:avLst/>
          </a:prstGeom>
        </p:spPr>
        <p:txBody>
          <a:bodyPr wrap="square">
            <a:spAutoFit/>
          </a:bodyPr>
          <a:lstStyle/>
          <a:p>
            <a:pPr algn="ctr">
              <a:lnSpc>
                <a:spcPct val="107000"/>
              </a:lnSpc>
              <a:spcAft>
                <a:spcPts val="0"/>
              </a:spcAft>
            </a:pPr>
            <a:r>
              <a:rPr lang="en-GB" sz="4400" b="1" dirty="0">
                <a:solidFill>
                  <a:srgbClr val="08406E"/>
                </a:solidFill>
                <a:latin typeface="Colby StBld" panose="00000800000000000000" pitchFamily="50" charset="0"/>
                <a:ea typeface="Colby StBld" panose="00000800000000000000" pitchFamily="50" charset="0"/>
              </a:rPr>
              <a:t>You board up your home and evacuate before a </a:t>
            </a:r>
            <a:r>
              <a:rPr lang="en-GB" sz="4400" b="1" dirty="0">
                <a:solidFill>
                  <a:srgbClr val="B3CE4D"/>
                </a:solidFill>
                <a:latin typeface="Colby StBld" panose="00000800000000000000" pitchFamily="50" charset="0"/>
                <a:ea typeface="Colby StBld" panose="00000800000000000000" pitchFamily="50" charset="0"/>
              </a:rPr>
              <a:t>cyclone</a:t>
            </a:r>
            <a:endParaRPr lang="en-GB" sz="4400" dirty="0">
              <a:solidFill>
                <a:srgbClr val="B3CE4D"/>
              </a:solidFill>
              <a:latin typeface="Colby StBld" panose="00000800000000000000" pitchFamily="50" charset="0"/>
              <a:ea typeface="Colby StBld" panose="00000800000000000000" pitchFamily="50" charset="0"/>
            </a:endParaRPr>
          </a:p>
        </p:txBody>
      </p:sp>
      <p:pic>
        <p:nvPicPr>
          <p:cNvPr id="10" name="Picture 9"/>
          <p:cNvPicPr>
            <a:picLocks noChangeAspect="1"/>
          </p:cNvPicPr>
          <p:nvPr/>
        </p:nvPicPr>
        <p:blipFill rotWithShape="1">
          <a:blip r:embed="rId4"/>
          <a:srcRect l="57552" t="29482" r="19035" b="28693"/>
          <a:stretch/>
        </p:blipFill>
        <p:spPr>
          <a:xfrm>
            <a:off x="6179041" y="3447416"/>
            <a:ext cx="2272031" cy="2283060"/>
          </a:xfrm>
          <a:prstGeom prst="rect">
            <a:avLst/>
          </a:prstGeom>
        </p:spPr>
      </p:pic>
      <p:sp>
        <p:nvSpPr>
          <p:cNvPr id="11" name="Action Button: Custom 10">
            <a:hlinkClick r:id="" action="ppaction://hlinkshowjump?jump=nextslide" highlightClick="1"/>
          </p:cNvPr>
          <p:cNvSpPr/>
          <p:nvPr/>
        </p:nvSpPr>
        <p:spPr>
          <a:xfrm>
            <a:off x="5738202" y="5812902"/>
            <a:ext cx="3373396" cy="799895"/>
          </a:xfrm>
          <a:prstGeom prst="actionButtonBlank">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Colby StBld" panose="00000800000000000000" pitchFamily="50" charset="0"/>
                <a:ea typeface="Colby StBld" panose="00000800000000000000" pitchFamily="50" charset="0"/>
                <a:cs typeface="Calibri" panose="020F0502020204030204" pitchFamily="34" charset="0"/>
              </a:rPr>
              <a:t>Read the real-life story</a:t>
            </a:r>
          </a:p>
        </p:txBody>
      </p:sp>
      <p:sp>
        <p:nvSpPr>
          <p:cNvPr id="2" name="Rectangle 1"/>
          <p:cNvSpPr/>
          <p:nvPr/>
        </p:nvSpPr>
        <p:spPr>
          <a:xfrm>
            <a:off x="339207" y="1754399"/>
            <a:ext cx="8744767" cy="1277850"/>
          </a:xfrm>
          <a:prstGeom prst="rect">
            <a:avLst/>
          </a:prstGeom>
        </p:spPr>
        <p:txBody>
          <a:bodyPr wrap="square">
            <a:spAutoFit/>
          </a:bodyPr>
          <a:lstStyle/>
          <a:p>
            <a:pPr algn="ctr">
              <a:lnSpc>
                <a:spcPct val="107000"/>
              </a:lnSpc>
              <a:spcAft>
                <a:spcPts val="0"/>
              </a:spcAft>
            </a:pPr>
            <a:r>
              <a:rPr lang="en-GB" sz="2400" b="1" dirty="0">
                <a:solidFill>
                  <a:srgbClr val="08406E"/>
                </a:solidFill>
                <a:latin typeface="Colby StBld" panose="00000800000000000000" pitchFamily="50" charset="0"/>
                <a:ea typeface="Colby StBld" panose="00000800000000000000" pitchFamily="50" charset="0"/>
              </a:rPr>
              <a:t>Your village has an early warning system in place giving you valuable time to get to safety and protect your home and possessions. </a:t>
            </a:r>
            <a:r>
              <a:rPr lang="en-GB" sz="2400" b="1" dirty="0">
                <a:solidFill>
                  <a:srgbClr val="B3CE4D"/>
                </a:solidFill>
                <a:latin typeface="Colby StBld" panose="00000800000000000000" pitchFamily="50" charset="0"/>
                <a:ea typeface="Colby StBld" panose="00000800000000000000" pitchFamily="50" charset="0"/>
              </a:rPr>
              <a:t>Move forward one space.</a:t>
            </a:r>
          </a:p>
        </p:txBody>
      </p:sp>
      <p:sp>
        <p:nvSpPr>
          <p:cNvPr id="5" name="Rectangle 4"/>
          <p:cNvSpPr/>
          <p:nvPr/>
        </p:nvSpPr>
        <p:spPr>
          <a:xfrm>
            <a:off x="733082" y="3263595"/>
            <a:ext cx="4296791" cy="2047355"/>
          </a:xfrm>
          <a:prstGeom prst="rect">
            <a:avLst/>
          </a:prstGeom>
        </p:spPr>
        <p:txBody>
          <a:bodyPr wrap="square">
            <a:spAutoFit/>
          </a:bodyPr>
          <a:lstStyle/>
          <a:p>
            <a:pPr algn="ctr">
              <a:lnSpc>
                <a:spcPct val="107000"/>
              </a:lnSpc>
              <a:spcAft>
                <a:spcPts val="0"/>
              </a:spcAft>
            </a:pPr>
            <a:r>
              <a:rPr lang="en-GB" sz="2400"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 As well as the destructive force of a cyclone, heavy rainfall and polluted water associated with cyclones are likely hazards. </a:t>
            </a:r>
          </a:p>
        </p:txBody>
      </p:sp>
      <p:pic>
        <p:nvPicPr>
          <p:cNvPr id="14" name="Picture 13">
            <a:hlinkClick r:id="rId5" action="ppaction://hlinksldjump"/>
            <a:extLst>
              <a:ext uri="{FF2B5EF4-FFF2-40B4-BE49-F238E27FC236}">
                <a16:creationId xmlns:a16="http://schemas.microsoft.com/office/drawing/2014/main" id="{ED8876C3-EA72-43F0-8ED4-209A0F7711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5" name="Picture 14">
            <a:hlinkClick r:id="rId6" action="ppaction://hlinksldjump"/>
            <a:extLst>
              <a:ext uri="{FF2B5EF4-FFF2-40B4-BE49-F238E27FC236}">
                <a16:creationId xmlns:a16="http://schemas.microsoft.com/office/drawing/2014/main" id="{4C967F93-1B43-402E-B326-A970315BB46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6" name="TextBox 15">
            <a:hlinkClick r:id="rId6" action="ppaction://hlinksldjump"/>
            <a:extLst>
              <a:ext uri="{FF2B5EF4-FFF2-40B4-BE49-F238E27FC236}">
                <a16:creationId xmlns:a16="http://schemas.microsoft.com/office/drawing/2014/main" id="{1E312B4B-E6B9-4630-B713-2C266E77AF9C}"/>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7" name="TextBox 16">
            <a:hlinkClick r:id="rId5" action="ppaction://hlinksldjump"/>
            <a:extLst>
              <a:ext uri="{FF2B5EF4-FFF2-40B4-BE49-F238E27FC236}">
                <a16:creationId xmlns:a16="http://schemas.microsoft.com/office/drawing/2014/main" id="{9F0EFFEC-F5E3-4707-A216-6E77F89D1D40}"/>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extLst>
      <p:ext uri="{BB962C8B-B14F-4D97-AF65-F5344CB8AC3E}">
        <p14:creationId xmlns:p14="http://schemas.microsoft.com/office/powerpoint/2010/main" val="344041647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5968" y="2736485"/>
            <a:ext cx="3424394" cy="2731710"/>
          </a:xfrm>
          <a:prstGeom prst="rect">
            <a:avLst/>
          </a:prstGeom>
        </p:spPr>
        <p:txBody>
          <a:bodyPr wrap="square">
            <a:spAutoFit/>
          </a:bodyPr>
          <a:lstStyle/>
          <a:p>
            <a:pPr algn="ctr">
              <a:lnSpc>
                <a:spcPct val="107000"/>
              </a:lnSpc>
              <a:spcAft>
                <a:spcPts val="0"/>
              </a:spcAft>
            </a:pPr>
            <a:r>
              <a:rPr lang="en-GB"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As part of a programme to support farmers in Rwanda, SCIAF partners trained communities in disaster risk reduction to identify, asses and reduce the risks they face caused by environmental emergencies. </a:t>
            </a:r>
          </a:p>
        </p:txBody>
      </p:sp>
      <p:sp>
        <p:nvSpPr>
          <p:cNvPr id="7" name="Rectangle 6"/>
          <p:cNvSpPr/>
          <p:nvPr/>
        </p:nvSpPr>
        <p:spPr>
          <a:xfrm>
            <a:off x="338647" y="263822"/>
            <a:ext cx="8469004" cy="2037224"/>
          </a:xfrm>
          <a:prstGeom prst="rect">
            <a:avLst/>
          </a:prstGeom>
        </p:spPr>
        <p:txBody>
          <a:bodyPr wrap="square">
            <a:spAutoFit/>
          </a:bodyPr>
          <a:lstStyle/>
          <a:p>
            <a:pPr algn="ctr">
              <a:lnSpc>
                <a:spcPct val="107000"/>
              </a:lnSpc>
              <a:spcAft>
                <a:spcPts val="0"/>
              </a:spcAft>
            </a:pPr>
            <a:r>
              <a:rPr lang="en-GB" sz="2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 For people living in areas most vulnerable to extreme weather, early warning systems and evacuation drills help them to prepare and mitigate the risks they live with. It can equip communities with the skills, knowledge and materials they need to stand the best chance of surviving the next </a:t>
            </a:r>
            <a:br>
              <a:rPr lang="en-GB" sz="2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br>
            <a:r>
              <a:rPr lang="en-GB" sz="20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environmental emergency. </a:t>
            </a:r>
            <a:endParaRPr lang="en-GB" sz="2000" b="1" dirty="0">
              <a:solidFill>
                <a:srgbClr val="08406E"/>
              </a:solidFill>
              <a:latin typeface="Colby StBld" panose="00000800000000000000" pitchFamily="50" charset="0"/>
              <a:ea typeface="Colby StBld" panose="00000800000000000000" pitchFamily="50"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8242" y="2581154"/>
            <a:ext cx="4925758" cy="4276846"/>
          </a:xfrm>
          <a:prstGeom prst="rect">
            <a:avLst/>
          </a:prstGeom>
        </p:spPr>
      </p:pic>
      <p:sp>
        <p:nvSpPr>
          <p:cNvPr id="5" name="Rectangle 4"/>
          <p:cNvSpPr/>
          <p:nvPr/>
        </p:nvSpPr>
        <p:spPr>
          <a:xfrm>
            <a:off x="4389278" y="5051699"/>
            <a:ext cx="4592694" cy="1546257"/>
          </a:xfrm>
          <a:prstGeom prst="rect">
            <a:avLst/>
          </a:prstGeom>
        </p:spPr>
        <p:txBody>
          <a:bodyPr wrap="square">
            <a:spAutoFit/>
          </a:bodyPr>
          <a:lstStyle/>
          <a:p>
            <a:pPr algn="ctr">
              <a:lnSpc>
                <a:spcPct val="107000"/>
              </a:lnSpc>
              <a:spcAft>
                <a:spcPts val="0"/>
              </a:spcAft>
            </a:pPr>
            <a:r>
              <a:rPr lang="en-GB" b="1" dirty="0">
                <a:solidFill>
                  <a:srgbClr val="08406E"/>
                </a:solidFill>
                <a:latin typeface="Rubik Bold" panose="00000800000000000000" pitchFamily="2" charset="-79"/>
                <a:ea typeface="Colby StBld" panose="00000800000000000000" pitchFamily="50" charset="0"/>
                <a:cs typeface="Rubik Bold" panose="00000800000000000000" pitchFamily="2" charset="-79"/>
              </a:rPr>
              <a:t>The project supported people in six villages. They set up community action groups which helped families to develop strategies to be better prepared in the future.</a:t>
            </a: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r="5145"/>
          <a:stretch/>
        </p:blipFill>
        <p:spPr>
          <a:xfrm>
            <a:off x="4635614" y="2848187"/>
            <a:ext cx="1878583" cy="2024641"/>
          </a:xfrm>
          <a:prstGeom prst="rect">
            <a:avLst/>
          </a:prstGeom>
        </p:spPr>
      </p:pic>
      <p:sp>
        <p:nvSpPr>
          <p:cNvPr id="3" name="Rectangle 2"/>
          <p:cNvSpPr/>
          <p:nvPr/>
        </p:nvSpPr>
        <p:spPr>
          <a:xfrm>
            <a:off x="6681121" y="3150733"/>
            <a:ext cx="2295955" cy="1200329"/>
          </a:xfrm>
          <a:prstGeom prst="rect">
            <a:avLst/>
          </a:prstGeom>
        </p:spPr>
        <p:txBody>
          <a:bodyPr wrap="square">
            <a:spAutoFit/>
          </a:bodyPr>
          <a:lstStyle/>
          <a:p>
            <a:pPr algn="ctr"/>
            <a:r>
              <a:rPr lang="en-GB" sz="2400" b="1" dirty="0" err="1">
                <a:solidFill>
                  <a:schemeClr val="bg1"/>
                </a:solidFill>
                <a:latin typeface="Colby StBld" panose="00000800000000000000" pitchFamily="50" charset="0"/>
                <a:ea typeface="Colby StBld" panose="00000800000000000000" pitchFamily="50" charset="0"/>
                <a:cs typeface="Calibri" panose="020F0502020204030204" pitchFamily="34" charset="0"/>
              </a:rPr>
              <a:t>Nyirakanani</a:t>
            </a:r>
            <a:r>
              <a:rPr lang="en-GB" sz="2400" b="1" dirty="0">
                <a:solidFill>
                  <a:schemeClr val="bg1"/>
                </a:solidFill>
                <a:latin typeface="Colby StBld" panose="00000800000000000000" pitchFamily="50" charset="0"/>
                <a:ea typeface="Colby StBld" panose="00000800000000000000" pitchFamily="50" charset="0"/>
                <a:cs typeface="Calibri" panose="020F0502020204030204" pitchFamily="34" charset="0"/>
              </a:rPr>
              <a:t> Collette, Rwanda</a:t>
            </a:r>
          </a:p>
        </p:txBody>
      </p:sp>
      <p:pic>
        <p:nvPicPr>
          <p:cNvPr id="13" name="Picture 12">
            <a:hlinkClick r:id="rId4" action="ppaction://hlinksldjump"/>
            <a:extLst>
              <a:ext uri="{FF2B5EF4-FFF2-40B4-BE49-F238E27FC236}">
                <a16:creationId xmlns:a16="http://schemas.microsoft.com/office/drawing/2014/main" id="{2109A8EF-2AA1-487F-877F-82ABEA5F57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4" name="Picture 13">
            <a:hlinkClick r:id="rId5" action="ppaction://hlinksldjump"/>
            <a:extLst>
              <a:ext uri="{FF2B5EF4-FFF2-40B4-BE49-F238E27FC236}">
                <a16:creationId xmlns:a16="http://schemas.microsoft.com/office/drawing/2014/main" id="{57DBC8D9-ACC2-4199-B453-759D454180D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5" name="TextBox 14">
            <a:hlinkClick r:id="rId5" action="ppaction://hlinksldjump"/>
            <a:extLst>
              <a:ext uri="{FF2B5EF4-FFF2-40B4-BE49-F238E27FC236}">
                <a16:creationId xmlns:a16="http://schemas.microsoft.com/office/drawing/2014/main" id="{9F92F444-D860-42B9-93DE-AC75B5C9A588}"/>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6" name="TextBox 15">
            <a:hlinkClick r:id="rId4" action="ppaction://hlinksldjump"/>
            <a:extLst>
              <a:ext uri="{FF2B5EF4-FFF2-40B4-BE49-F238E27FC236}">
                <a16:creationId xmlns:a16="http://schemas.microsoft.com/office/drawing/2014/main" id="{F3C3A7D2-09C0-4075-80E0-3E784F0D8E21}"/>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extLst>
      <p:ext uri="{BB962C8B-B14F-4D97-AF65-F5344CB8AC3E}">
        <p14:creationId xmlns:p14="http://schemas.microsoft.com/office/powerpoint/2010/main" val="30037752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0666" y="2946360"/>
            <a:ext cx="5544022" cy="2695866"/>
          </a:xfrm>
          <a:prstGeom prst="rect">
            <a:avLst/>
          </a:prstGeom>
        </p:spPr>
        <p:txBody>
          <a:bodyPr wrap="square">
            <a:spAutoFit/>
          </a:bodyPr>
          <a:lstStyle/>
          <a:p>
            <a:pPr marR="109855" algn="ctr">
              <a:lnSpc>
                <a:spcPct val="107000"/>
              </a:lnSpc>
              <a:spcAft>
                <a:spcPts val="0"/>
              </a:spcAft>
            </a:pPr>
            <a:r>
              <a:rPr lang="en-GB" sz="2000" b="1" dirty="0">
                <a:latin typeface="Rubik Bold" panose="00000800000000000000" pitchFamily="2" charset="-79"/>
                <a:ea typeface="Colby StBld" panose="00000800000000000000" pitchFamily="50" charset="0"/>
                <a:cs typeface="Rubik Bold" panose="00000800000000000000" pitchFamily="2" charset="-79"/>
              </a:rPr>
              <a:t> The earth’s oceans are getting hotter and the average temperature is increasing every year because of human-caused global warming. Warmer waters can make it harder for fish to find food or reproduce. This has a huge impact on the people who rely on fishing for their livelihoods.  </a:t>
            </a:r>
          </a:p>
        </p:txBody>
      </p:sp>
      <p:sp>
        <p:nvSpPr>
          <p:cNvPr id="7" name="Rectangle 6"/>
          <p:cNvSpPr/>
          <p:nvPr/>
        </p:nvSpPr>
        <p:spPr>
          <a:xfrm>
            <a:off x="349705" y="276164"/>
            <a:ext cx="8550459" cy="1347548"/>
          </a:xfrm>
          <a:prstGeom prst="rect">
            <a:avLst/>
          </a:prstGeom>
        </p:spPr>
        <p:txBody>
          <a:bodyPr wrap="square">
            <a:spAutoFit/>
          </a:bodyPr>
          <a:lstStyle/>
          <a:p>
            <a:pPr marR="97790" algn="ctr">
              <a:lnSpc>
                <a:spcPct val="107000"/>
              </a:lnSpc>
              <a:spcAft>
                <a:spcPts val="0"/>
              </a:spcAft>
            </a:pPr>
            <a:r>
              <a:rPr lang="en-GB" sz="4000" b="1" dirty="0">
                <a:solidFill>
                  <a:srgbClr val="E63C30"/>
                </a:solidFill>
                <a:latin typeface="Colby StBld" panose="00000800000000000000" pitchFamily="50" charset="0"/>
                <a:ea typeface="Colby StBld" panose="00000800000000000000" pitchFamily="50" charset="0"/>
                <a:cs typeface="Calibri" panose="020F0502020204030204" pitchFamily="34" charset="0"/>
              </a:rPr>
              <a:t>Warmer oceans </a:t>
            </a:r>
            <a:r>
              <a:rPr lang="en-GB" sz="4000" b="1" dirty="0">
                <a:latin typeface="Colby StBld" panose="00000800000000000000" pitchFamily="50" charset="0"/>
                <a:ea typeface="Colby StBld" panose="00000800000000000000" pitchFamily="50" charset="0"/>
                <a:cs typeface="Calibri" panose="020F0502020204030204" pitchFamily="34" charset="0"/>
              </a:rPr>
              <a:t>means there’s no fish to catch and eat</a:t>
            </a:r>
            <a:endParaRPr lang="en-GB" sz="4000" dirty="0">
              <a:latin typeface="Colby StBld" panose="00000800000000000000" pitchFamily="50" charset="0"/>
              <a:ea typeface="Colby StBld" panose="00000800000000000000" pitchFamily="50" charset="0"/>
            </a:endParaRPr>
          </a:p>
        </p:txBody>
      </p:sp>
      <p:sp>
        <p:nvSpPr>
          <p:cNvPr id="2" name="Rectangle 1"/>
          <p:cNvSpPr/>
          <p:nvPr/>
        </p:nvSpPr>
        <p:spPr>
          <a:xfrm>
            <a:off x="243320" y="1794576"/>
            <a:ext cx="8485043" cy="865173"/>
          </a:xfrm>
          <a:prstGeom prst="rect">
            <a:avLst/>
          </a:prstGeom>
        </p:spPr>
        <p:txBody>
          <a:bodyPr wrap="square">
            <a:spAutoFit/>
          </a:bodyPr>
          <a:lstStyle/>
          <a:p>
            <a:pPr marR="109855" algn="ctr">
              <a:lnSpc>
                <a:spcPct val="107000"/>
              </a:lnSpc>
              <a:spcAft>
                <a:spcPts val="0"/>
              </a:spcAft>
            </a:pPr>
            <a:r>
              <a:rPr lang="en-GB" sz="2400" b="1" dirty="0">
                <a:latin typeface="Colby StBld" panose="00000800000000000000" pitchFamily="50" charset="0"/>
                <a:ea typeface="Colby StBld" panose="00000800000000000000" pitchFamily="50" charset="0"/>
                <a:cs typeface="Calibri" panose="020F0502020204030204" pitchFamily="34" charset="0"/>
              </a:rPr>
              <a:t> You rely on the local river for fishing, to feed your family and sell your catch at market. </a:t>
            </a:r>
            <a:r>
              <a:rPr lang="en-GB" sz="2400" b="1" dirty="0">
                <a:solidFill>
                  <a:srgbClr val="E63C30"/>
                </a:solidFill>
                <a:latin typeface="Colby StBld" panose="00000800000000000000" pitchFamily="50" charset="0"/>
                <a:ea typeface="Colby StBld" panose="00000800000000000000" pitchFamily="50" charset="0"/>
                <a:cs typeface="Calibri" panose="020F0502020204030204" pitchFamily="34" charset="0"/>
              </a:rPr>
              <a:t>Miss a turn.</a:t>
            </a:r>
            <a:endParaRPr lang="en-GB" sz="2400" b="1" dirty="0">
              <a:solidFill>
                <a:srgbClr val="E63C30"/>
              </a:solidFill>
              <a:latin typeface="Colby StBld" panose="00000800000000000000" pitchFamily="50" charset="0"/>
              <a:ea typeface="Colby StBld" panose="00000800000000000000" pitchFamily="50" charset="0"/>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5786" y="2830612"/>
            <a:ext cx="3188214" cy="4027387"/>
          </a:xfrm>
          <a:prstGeom prst="rect">
            <a:avLst/>
          </a:prstGeom>
        </p:spPr>
      </p:pic>
      <p:pic>
        <p:nvPicPr>
          <p:cNvPr id="8" name="Picture 7"/>
          <p:cNvPicPr>
            <a:picLocks noChangeAspect="1"/>
          </p:cNvPicPr>
          <p:nvPr/>
        </p:nvPicPr>
        <p:blipFill>
          <a:blip r:embed="rId4"/>
          <a:stretch>
            <a:fillRect/>
          </a:stretch>
        </p:blipFill>
        <p:spPr>
          <a:xfrm>
            <a:off x="6335047" y="3263665"/>
            <a:ext cx="2429691" cy="2061255"/>
          </a:xfrm>
          <a:prstGeom prst="rect">
            <a:avLst/>
          </a:prstGeom>
        </p:spPr>
      </p:pic>
      <p:sp>
        <p:nvSpPr>
          <p:cNvPr id="10" name="Action Button: Custom 9">
            <a:hlinkClick r:id="" action="ppaction://hlinkshowjump?jump=nextslide" highlightClick="1"/>
          </p:cNvPr>
          <p:cNvSpPr/>
          <p:nvPr/>
        </p:nvSpPr>
        <p:spPr>
          <a:xfrm>
            <a:off x="6185957" y="5547023"/>
            <a:ext cx="2693329" cy="799895"/>
          </a:xfrm>
          <a:prstGeom prst="actionButtonBlank">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latin typeface="Colby StBld" panose="00000800000000000000" pitchFamily="50" charset="0"/>
                <a:ea typeface="Colby StBld" panose="00000800000000000000" pitchFamily="50" charset="0"/>
                <a:cs typeface="Calibri" panose="020F0502020204030204" pitchFamily="34" charset="0"/>
              </a:rPr>
              <a:t>Read the</a:t>
            </a:r>
          </a:p>
          <a:p>
            <a:pPr algn="ctr"/>
            <a:r>
              <a:rPr lang="en-GB" sz="2400" b="1" dirty="0">
                <a:latin typeface="Colby StBld" panose="00000800000000000000" pitchFamily="50" charset="0"/>
                <a:ea typeface="Colby StBld" panose="00000800000000000000" pitchFamily="50" charset="0"/>
                <a:cs typeface="Calibri" panose="020F0502020204030204" pitchFamily="34" charset="0"/>
              </a:rPr>
              <a:t>real-life story</a:t>
            </a:r>
          </a:p>
        </p:txBody>
      </p:sp>
      <p:pic>
        <p:nvPicPr>
          <p:cNvPr id="15" name="Picture 14">
            <a:hlinkClick r:id="rId5" action="ppaction://hlinksldjump"/>
            <a:extLst>
              <a:ext uri="{FF2B5EF4-FFF2-40B4-BE49-F238E27FC236}">
                <a16:creationId xmlns:a16="http://schemas.microsoft.com/office/drawing/2014/main" id="{815A4EA7-55F8-4D2B-AB05-ACC90FFB4D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6" name="Picture 15">
            <a:hlinkClick r:id="rId7" action="ppaction://hlinksldjump"/>
            <a:extLst>
              <a:ext uri="{FF2B5EF4-FFF2-40B4-BE49-F238E27FC236}">
                <a16:creationId xmlns:a16="http://schemas.microsoft.com/office/drawing/2014/main" id="{E1347C7A-E5D0-46CE-9203-155C871013A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7" name="TextBox 16">
            <a:hlinkClick r:id="rId7" action="ppaction://hlinksldjump"/>
            <a:extLst>
              <a:ext uri="{FF2B5EF4-FFF2-40B4-BE49-F238E27FC236}">
                <a16:creationId xmlns:a16="http://schemas.microsoft.com/office/drawing/2014/main" id="{388C6538-97A1-4D7D-9ABE-A48C8F68AA98}"/>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8" name="TextBox 17">
            <a:hlinkClick r:id="rId5" action="ppaction://hlinksldjump"/>
            <a:extLst>
              <a:ext uri="{FF2B5EF4-FFF2-40B4-BE49-F238E27FC236}">
                <a16:creationId xmlns:a16="http://schemas.microsoft.com/office/drawing/2014/main" id="{C91A95C1-75BC-4864-BCF2-B16C06567BF4}"/>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extLst>
      <p:ext uri="{BB962C8B-B14F-4D97-AF65-F5344CB8AC3E}">
        <p14:creationId xmlns:p14="http://schemas.microsoft.com/office/powerpoint/2010/main" val="54262768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9013" y="1581338"/>
            <a:ext cx="4345709" cy="4342471"/>
          </a:xfrm>
          <a:prstGeom prst="rect">
            <a:avLst/>
          </a:prstGeom>
        </p:spPr>
        <p:txBody>
          <a:bodyPr wrap="square">
            <a:spAutoFit/>
          </a:bodyPr>
          <a:lstStyle/>
          <a:p>
            <a:pPr algn="ctr">
              <a:lnSpc>
                <a:spcPct val="107000"/>
              </a:lnSpc>
              <a:spcAft>
                <a:spcPts val="0"/>
              </a:spcAft>
            </a:pPr>
            <a:r>
              <a:rPr lang="en-GB" sz="2000" b="1" dirty="0">
                <a:latin typeface="Rubik Bold" panose="00000800000000000000" pitchFamily="2" charset="-79"/>
                <a:ea typeface="Colby StBld" panose="00000800000000000000" pitchFamily="50" charset="0"/>
                <a:cs typeface="Rubik Bold" panose="00000800000000000000" pitchFamily="2" charset="-79"/>
              </a:rPr>
              <a:t>We’re helping them to protect their rivers and set up community fish farms.</a:t>
            </a:r>
          </a:p>
          <a:p>
            <a:pPr algn="ctr">
              <a:lnSpc>
                <a:spcPct val="107000"/>
              </a:lnSpc>
              <a:spcAft>
                <a:spcPts val="0"/>
              </a:spcAft>
            </a:pPr>
            <a:endParaRPr lang="en-GB" sz="2000" b="1" dirty="0">
              <a:latin typeface="Rubik Bold" panose="00000800000000000000" pitchFamily="2" charset="-79"/>
              <a:ea typeface="Colby StBld" panose="00000800000000000000" pitchFamily="50" charset="0"/>
              <a:cs typeface="Rubik Bold" panose="00000800000000000000" pitchFamily="2" charset="-79"/>
            </a:endParaRPr>
          </a:p>
          <a:p>
            <a:pPr algn="ctr">
              <a:lnSpc>
                <a:spcPct val="107000"/>
              </a:lnSpc>
              <a:spcAft>
                <a:spcPts val="0"/>
              </a:spcAft>
            </a:pPr>
            <a:r>
              <a:rPr lang="en-GB" sz="2000" b="1" dirty="0">
                <a:latin typeface="Rubik Bold" panose="00000800000000000000" pitchFamily="2" charset="-79"/>
                <a:ea typeface="Colby StBld" panose="00000800000000000000" pitchFamily="50" charset="0"/>
                <a:cs typeface="Rubik Bold" panose="00000800000000000000" pitchFamily="2" charset="-79"/>
              </a:rPr>
              <a:t>We’re also helping them use sustainable and organic methods of growing rice and vegetables to increase their harvest. These methods are cost-effective for the </a:t>
            </a:r>
            <a:br>
              <a:rPr lang="en-GB" sz="2000" b="1" dirty="0">
                <a:latin typeface="Rubik Bold" panose="00000800000000000000" pitchFamily="2" charset="-79"/>
                <a:ea typeface="Colby StBld" panose="00000800000000000000" pitchFamily="50" charset="0"/>
                <a:cs typeface="Rubik Bold" panose="00000800000000000000" pitchFamily="2" charset="-79"/>
              </a:rPr>
            </a:br>
            <a:r>
              <a:rPr lang="en-GB" sz="2000" b="1" dirty="0">
                <a:latin typeface="Rubik Bold" panose="00000800000000000000" pitchFamily="2" charset="-79"/>
                <a:ea typeface="Colby StBld" panose="00000800000000000000" pitchFamily="50" charset="0"/>
                <a:cs typeface="Rubik Bold" panose="00000800000000000000" pitchFamily="2" charset="-79"/>
              </a:rPr>
              <a:t>farmers and use no machinery, less water, organic </a:t>
            </a:r>
            <a:br>
              <a:rPr lang="en-GB" sz="2000" b="1" dirty="0">
                <a:latin typeface="Rubik Bold" panose="00000800000000000000" pitchFamily="2" charset="-79"/>
                <a:ea typeface="Colby StBld" panose="00000800000000000000" pitchFamily="50" charset="0"/>
                <a:cs typeface="Rubik Bold" panose="00000800000000000000" pitchFamily="2" charset="-79"/>
              </a:rPr>
            </a:br>
            <a:r>
              <a:rPr lang="en-GB" sz="2000" b="1" dirty="0">
                <a:latin typeface="Rubik Bold" panose="00000800000000000000" pitchFamily="2" charset="-79"/>
                <a:ea typeface="Colby StBld" panose="00000800000000000000" pitchFamily="50" charset="0"/>
                <a:cs typeface="Rubik Bold" panose="00000800000000000000" pitchFamily="2" charset="-79"/>
              </a:rPr>
              <a:t>fertilizer and less seeds.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5076" y="1944546"/>
            <a:ext cx="4345709" cy="4913453"/>
          </a:xfrm>
          <a:prstGeom prst="rect">
            <a:avLst/>
          </a:prstGeom>
        </p:spPr>
      </p:pic>
      <p:pic>
        <p:nvPicPr>
          <p:cNvPr id="2" name="Picture 1"/>
          <p:cNvPicPr>
            <a:picLocks noChangeAspect="1"/>
          </p:cNvPicPr>
          <p:nvPr/>
        </p:nvPicPr>
        <p:blipFill>
          <a:blip r:embed="rId3"/>
          <a:stretch>
            <a:fillRect/>
          </a:stretch>
        </p:blipFill>
        <p:spPr>
          <a:xfrm>
            <a:off x="5098079" y="2211677"/>
            <a:ext cx="2303806" cy="1954459"/>
          </a:xfrm>
          <a:prstGeom prst="rect">
            <a:avLst/>
          </a:prstGeom>
        </p:spPr>
      </p:pic>
      <p:sp>
        <p:nvSpPr>
          <p:cNvPr id="5" name="Rectangle 4"/>
          <p:cNvSpPr/>
          <p:nvPr/>
        </p:nvSpPr>
        <p:spPr>
          <a:xfrm>
            <a:off x="4815076" y="4572667"/>
            <a:ext cx="4328923" cy="2062103"/>
          </a:xfrm>
          <a:prstGeom prst="rect">
            <a:avLst/>
          </a:prstGeom>
        </p:spPr>
        <p:txBody>
          <a:bodyPr wrap="square">
            <a:spAutoFit/>
          </a:bodyPr>
          <a:lstStyle/>
          <a:p>
            <a:pPr algn="ctr"/>
            <a:r>
              <a:rPr lang="en-GB" b="1" dirty="0">
                <a:latin typeface="Colby StBld" panose="00000800000000000000" pitchFamily="50" charset="0"/>
                <a:ea typeface="Colby StBld" panose="00000800000000000000" pitchFamily="50" charset="0"/>
                <a:cs typeface="Calibri" panose="020F0502020204030204" pitchFamily="34" charset="0"/>
              </a:rPr>
              <a:t>“My family’s situation is better than before. Most of our money now comes from fishing and farming. I now have enough money to help my youngest son to go to university.”</a:t>
            </a:r>
          </a:p>
          <a:p>
            <a:pPr algn="ctr"/>
            <a:r>
              <a:rPr lang="en-GB" sz="2000" b="1" dirty="0">
                <a:solidFill>
                  <a:schemeClr val="bg1"/>
                </a:solidFill>
                <a:latin typeface="Colby StBld" panose="00000800000000000000" pitchFamily="50" charset="0"/>
                <a:ea typeface="Colby StBld" panose="00000800000000000000" pitchFamily="50" charset="0"/>
                <a:cs typeface="Calibri" panose="020F0502020204030204" pitchFamily="34" charset="0"/>
              </a:rPr>
              <a:t>Lang</a:t>
            </a:r>
          </a:p>
        </p:txBody>
      </p:sp>
      <p:sp>
        <p:nvSpPr>
          <p:cNvPr id="6" name="Rectangle 5"/>
          <p:cNvSpPr/>
          <p:nvPr/>
        </p:nvSpPr>
        <p:spPr>
          <a:xfrm>
            <a:off x="7561475" y="2450242"/>
            <a:ext cx="1373906" cy="1477328"/>
          </a:xfrm>
          <a:prstGeom prst="rect">
            <a:avLst/>
          </a:prstGeom>
        </p:spPr>
        <p:txBody>
          <a:bodyPr wrap="square">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Lang’s family took part in the project</a:t>
            </a:r>
          </a:p>
        </p:txBody>
      </p:sp>
      <p:sp>
        <p:nvSpPr>
          <p:cNvPr id="3" name="Rectangle 2"/>
          <p:cNvSpPr/>
          <p:nvPr/>
        </p:nvSpPr>
        <p:spPr>
          <a:xfrm>
            <a:off x="369013" y="223230"/>
            <a:ext cx="8590260" cy="1260345"/>
          </a:xfrm>
          <a:prstGeom prst="rect">
            <a:avLst/>
          </a:prstGeom>
        </p:spPr>
        <p:txBody>
          <a:bodyPr wrap="square">
            <a:spAutoFit/>
          </a:bodyPr>
          <a:lstStyle/>
          <a:p>
            <a:pPr algn="ctr">
              <a:lnSpc>
                <a:spcPct val="107000"/>
              </a:lnSpc>
              <a:spcAft>
                <a:spcPts val="0"/>
              </a:spcAft>
            </a:pPr>
            <a:r>
              <a:rPr lang="en-GB" sz="2400" b="1" dirty="0">
                <a:latin typeface="Colby StBld" panose="00000800000000000000" pitchFamily="50" charset="0"/>
                <a:ea typeface="Colby StBld" panose="00000800000000000000" pitchFamily="50" charset="0"/>
                <a:cs typeface="Calibri" panose="020F0502020204030204" pitchFamily="34" charset="0"/>
              </a:rPr>
              <a:t>Working with our partners in Cambodia we’re helping communities to adapt they way they farm and fish to better cope with climate change. </a:t>
            </a:r>
          </a:p>
        </p:txBody>
      </p:sp>
      <p:pic>
        <p:nvPicPr>
          <p:cNvPr id="12" name="Picture 11">
            <a:hlinkClick r:id="rId4" action="ppaction://hlinksldjump"/>
            <a:extLst>
              <a:ext uri="{FF2B5EF4-FFF2-40B4-BE49-F238E27FC236}">
                <a16:creationId xmlns:a16="http://schemas.microsoft.com/office/drawing/2014/main" id="{667053AE-685F-43E8-814C-25A18D0A155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4714" y="6145644"/>
            <a:ext cx="1515826" cy="402548"/>
          </a:xfrm>
          <a:prstGeom prst="rect">
            <a:avLst/>
          </a:prstGeom>
        </p:spPr>
      </p:pic>
      <p:pic>
        <p:nvPicPr>
          <p:cNvPr id="13" name="Picture 12">
            <a:hlinkClick r:id="rId6" action="ppaction://hlinksldjump"/>
            <a:extLst>
              <a:ext uri="{FF2B5EF4-FFF2-40B4-BE49-F238E27FC236}">
                <a16:creationId xmlns:a16="http://schemas.microsoft.com/office/drawing/2014/main" id="{17D61BA7-9289-47ED-9F23-C966481D59B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43630" y="6136503"/>
            <a:ext cx="1675696" cy="402548"/>
          </a:xfrm>
          <a:prstGeom prst="rect">
            <a:avLst/>
          </a:prstGeom>
        </p:spPr>
      </p:pic>
      <p:sp>
        <p:nvSpPr>
          <p:cNvPr id="14" name="TextBox 13">
            <a:hlinkClick r:id="rId6" action="ppaction://hlinksldjump"/>
            <a:extLst>
              <a:ext uri="{FF2B5EF4-FFF2-40B4-BE49-F238E27FC236}">
                <a16:creationId xmlns:a16="http://schemas.microsoft.com/office/drawing/2014/main" id="{B8C0BD15-0081-4CEE-9A6F-D98C7840AE45}"/>
              </a:ext>
            </a:extLst>
          </p:cNvPr>
          <p:cNvSpPr txBox="1"/>
          <p:nvPr/>
        </p:nvSpPr>
        <p:spPr>
          <a:xfrm>
            <a:off x="2019000" y="6145644"/>
            <a:ext cx="1700326"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sp>
        <p:nvSpPr>
          <p:cNvPr id="15" name="TextBox 14">
            <a:hlinkClick r:id="rId4" action="ppaction://hlinksldjump"/>
            <a:extLst>
              <a:ext uri="{FF2B5EF4-FFF2-40B4-BE49-F238E27FC236}">
                <a16:creationId xmlns:a16="http://schemas.microsoft.com/office/drawing/2014/main" id="{B31099E7-0A5E-4E20-AA32-B4AA2BA2454D}"/>
              </a:ext>
            </a:extLst>
          </p:cNvPr>
          <p:cNvSpPr txBox="1"/>
          <p:nvPr/>
        </p:nvSpPr>
        <p:spPr>
          <a:xfrm>
            <a:off x="284490" y="6145644"/>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spTree>
    <p:extLst>
      <p:ext uri="{BB962C8B-B14F-4D97-AF65-F5344CB8AC3E}">
        <p14:creationId xmlns:p14="http://schemas.microsoft.com/office/powerpoint/2010/main" val="12291919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0A197478-61F6-448A-B7BA-BC08B0C2DA02}"/>
              </a:ext>
            </a:extLst>
          </p:cNvPr>
          <p:cNvPicPr>
            <a:picLocks noChangeAspect="1"/>
          </p:cNvPicPr>
          <p:nvPr/>
        </p:nvPicPr>
        <p:blipFill>
          <a:blip r:embed="rId2"/>
          <a:srcRect/>
          <a:stretch/>
        </p:blipFill>
        <p:spPr>
          <a:xfrm rot="16200000">
            <a:off x="4476261" y="2197389"/>
            <a:ext cx="6606201" cy="2496226"/>
          </a:xfrm>
          <a:prstGeom prst="rect">
            <a:avLst/>
          </a:prstGeom>
        </p:spPr>
      </p:pic>
      <p:sp>
        <p:nvSpPr>
          <p:cNvPr id="2" name="Rectangle 1">
            <a:hlinkClick r:id="rId3" action="ppaction://hlinksldjump"/>
          </p:cNvPr>
          <p:cNvSpPr/>
          <p:nvPr/>
        </p:nvSpPr>
        <p:spPr>
          <a:xfrm>
            <a:off x="240144" y="1090139"/>
            <a:ext cx="6346187" cy="2862322"/>
          </a:xfrm>
          <a:prstGeom prst="rect">
            <a:avLst/>
          </a:prstGeom>
        </p:spPr>
        <p:txBody>
          <a:bodyPr wrap="square">
            <a:spAutoFit/>
          </a:bodyPr>
          <a:lstStyle/>
          <a:p>
            <a:r>
              <a:rPr lang="en-GB"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Spin the wheel to see how many </a:t>
            </a:r>
            <a:r>
              <a:rPr lang="en-GB"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moves</a:t>
            </a:r>
            <a:r>
              <a:rPr lang="en-GB" b="1" dirty="0">
                <a:solidFill>
                  <a:srgbClr val="3A5382"/>
                </a:solidFill>
                <a:latin typeface="Colby StBld" panose="00000800000000000000" pitchFamily="50" charset="0"/>
                <a:ea typeface="Colby StBld" panose="00000800000000000000" pitchFamily="50" charset="0"/>
                <a:cs typeface="Calibri" panose="020F0502020204030204" pitchFamily="34" charset="0"/>
              </a:rPr>
              <a:t> </a:t>
            </a:r>
            <a:r>
              <a:rPr lang="en-GB"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to take…</a:t>
            </a:r>
          </a:p>
          <a:p>
            <a:endParaRPr lang="en-GB" b="1" dirty="0">
              <a:solidFill>
                <a:srgbClr val="3A5382"/>
              </a:solidFill>
              <a:latin typeface="Colby StBld" panose="00000800000000000000" pitchFamily="50" charset="0"/>
              <a:ea typeface="Colby StBld" panose="00000800000000000000" pitchFamily="50" charset="0"/>
              <a:cs typeface="Calibri" panose="020F0502020204030204" pitchFamily="34" charset="0"/>
            </a:endParaRPr>
          </a:p>
          <a:p>
            <a:r>
              <a:rPr lang="en-GB"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…make your way around the board from </a:t>
            </a:r>
            <a:r>
              <a:rPr lang="en-GB"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start</a:t>
            </a:r>
            <a:r>
              <a:rPr lang="en-GB" b="1" dirty="0">
                <a:solidFill>
                  <a:srgbClr val="3A5382"/>
                </a:solidFill>
                <a:latin typeface="Colby StBld" panose="00000800000000000000" pitchFamily="50" charset="0"/>
                <a:ea typeface="Colby StBld" panose="00000800000000000000" pitchFamily="50" charset="0"/>
                <a:cs typeface="Calibri" panose="020F0502020204030204" pitchFamily="34" charset="0"/>
              </a:rPr>
              <a:t> </a:t>
            </a:r>
            <a:r>
              <a:rPr lang="en-GB"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to</a:t>
            </a:r>
            <a:r>
              <a:rPr lang="en-GB" b="1" dirty="0">
                <a:solidFill>
                  <a:srgbClr val="3A5382"/>
                </a:solidFill>
                <a:latin typeface="Colby StBld" panose="00000800000000000000" pitchFamily="50" charset="0"/>
                <a:ea typeface="Colby StBld" panose="00000800000000000000" pitchFamily="50" charset="0"/>
                <a:cs typeface="Calibri" panose="020F0502020204030204" pitchFamily="34" charset="0"/>
              </a:rPr>
              <a:t> </a:t>
            </a:r>
            <a:r>
              <a:rPr lang="en-GB"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finish</a:t>
            </a:r>
            <a:r>
              <a:rPr lang="en-GB" b="1" dirty="0">
                <a:solidFill>
                  <a:srgbClr val="3A5382"/>
                </a:solidFill>
                <a:latin typeface="Colby StBld" panose="00000800000000000000" pitchFamily="50" charset="0"/>
                <a:ea typeface="Colby StBld" panose="00000800000000000000" pitchFamily="50" charset="0"/>
                <a:cs typeface="Calibri" panose="020F0502020204030204" pitchFamily="34" charset="0"/>
              </a:rPr>
              <a:t> </a:t>
            </a:r>
            <a:r>
              <a:rPr lang="en-GB"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by clicking on the </a:t>
            </a:r>
            <a:r>
              <a:rPr lang="en-GB"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pawn</a:t>
            </a:r>
            <a:r>
              <a:rPr lang="en-GB" b="1" dirty="0">
                <a:solidFill>
                  <a:srgbClr val="3A5382"/>
                </a:solidFill>
                <a:latin typeface="Colby StBld" panose="00000800000000000000" pitchFamily="50" charset="0"/>
                <a:ea typeface="Colby StBld" panose="00000800000000000000" pitchFamily="50" charset="0"/>
                <a:cs typeface="Calibri" panose="020F0502020204030204" pitchFamily="34" charset="0"/>
              </a:rPr>
              <a:t> </a:t>
            </a:r>
            <a:r>
              <a:rPr lang="en-GB"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to move one space at a time…</a:t>
            </a:r>
          </a:p>
          <a:p>
            <a:endParaRPr lang="en-GB" b="1" dirty="0">
              <a:solidFill>
                <a:srgbClr val="3A5382"/>
              </a:solidFill>
              <a:latin typeface="Colby StBld" panose="00000800000000000000" pitchFamily="50" charset="0"/>
              <a:ea typeface="Colby StBld" panose="00000800000000000000" pitchFamily="50" charset="0"/>
              <a:cs typeface="Calibri" panose="020F0502020204030204" pitchFamily="34" charset="0"/>
            </a:endParaRPr>
          </a:p>
          <a:p>
            <a:r>
              <a:rPr lang="en-GB"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…you may find some obstacles along the way, caused by the climate emergency. But, you can also progress forward by taking action to protect the earth.</a:t>
            </a:r>
          </a:p>
        </p:txBody>
      </p:sp>
      <p:sp>
        <p:nvSpPr>
          <p:cNvPr id="3" name="TextBox 2">
            <a:hlinkClick r:id="rId3" action="ppaction://hlinksldjump"/>
          </p:cNvPr>
          <p:cNvSpPr txBox="1"/>
          <p:nvPr/>
        </p:nvSpPr>
        <p:spPr>
          <a:xfrm>
            <a:off x="248907" y="4176969"/>
            <a:ext cx="5953017" cy="1754326"/>
          </a:xfrm>
          <a:prstGeom prst="rect">
            <a:avLst/>
          </a:prstGeom>
          <a:noFill/>
        </p:spPr>
        <p:txBody>
          <a:bodyPr wrap="square" rtlCol="0">
            <a:spAutoFit/>
          </a:bodyPr>
          <a:lstStyle/>
          <a:p>
            <a:r>
              <a:rPr lang="en-GB"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When you land on an </a:t>
            </a:r>
            <a:r>
              <a:rPr lang="en-GB"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action square </a:t>
            </a:r>
            <a:r>
              <a:rPr lang="en-GB"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like this…  </a:t>
            </a:r>
          </a:p>
          <a:p>
            <a:endParaRPr lang="en-GB" b="1" dirty="0">
              <a:solidFill>
                <a:srgbClr val="3A5382"/>
              </a:solidFill>
              <a:latin typeface="Colby StBld" panose="00000800000000000000" pitchFamily="50" charset="0"/>
              <a:ea typeface="Colby StBld" panose="00000800000000000000" pitchFamily="50" charset="0"/>
              <a:cs typeface="Calibri" panose="020F0502020204030204" pitchFamily="34" charset="0"/>
            </a:endParaRPr>
          </a:p>
          <a:p>
            <a:r>
              <a:rPr lang="en-GB"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…click on it to read about the people who are already feeling the</a:t>
            </a:r>
            <a:r>
              <a:rPr lang="en-GB" b="1" dirty="0">
                <a:solidFill>
                  <a:srgbClr val="3A5382"/>
                </a:solidFill>
                <a:latin typeface="Colby StBld" panose="00000800000000000000" pitchFamily="50" charset="0"/>
                <a:ea typeface="Colby StBld" panose="00000800000000000000" pitchFamily="50" charset="0"/>
                <a:cs typeface="Calibri" panose="020F0502020204030204" pitchFamily="34" charset="0"/>
              </a:rPr>
              <a:t> </a:t>
            </a:r>
            <a:r>
              <a:rPr lang="en-GB"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real-life</a:t>
            </a:r>
            <a:r>
              <a:rPr lang="en-GB" b="1" dirty="0">
                <a:solidFill>
                  <a:srgbClr val="3A5382"/>
                </a:solidFill>
                <a:latin typeface="Colby StBld" panose="00000800000000000000" pitchFamily="50" charset="0"/>
                <a:ea typeface="Colby StBld" panose="00000800000000000000" pitchFamily="50" charset="0"/>
                <a:cs typeface="Calibri" panose="020F0502020204030204" pitchFamily="34" charset="0"/>
              </a:rPr>
              <a:t> </a:t>
            </a:r>
            <a:r>
              <a:rPr lang="en-GB"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effects of climate change.</a:t>
            </a:r>
          </a:p>
          <a:p>
            <a:endParaRPr lang="en-GB" b="1" dirty="0">
              <a:solidFill>
                <a:srgbClr val="3A5382"/>
              </a:solidFill>
              <a:latin typeface="Colby StBld" panose="00000800000000000000" pitchFamily="50" charset="0"/>
              <a:ea typeface="Colby StBld" panose="00000800000000000000" pitchFamily="50" charset="0"/>
              <a:cs typeface="Calibri" panose="020F0502020204030204" pitchFamily="34" charset="0"/>
            </a:endParaRPr>
          </a:p>
        </p:txBody>
      </p:sp>
      <p:sp>
        <p:nvSpPr>
          <p:cNvPr id="5" name="Rectangle 4"/>
          <p:cNvSpPr/>
          <p:nvPr/>
        </p:nvSpPr>
        <p:spPr>
          <a:xfrm>
            <a:off x="248907" y="67866"/>
            <a:ext cx="6324885" cy="769441"/>
          </a:xfrm>
          <a:prstGeom prst="rect">
            <a:avLst/>
          </a:prstGeom>
        </p:spPr>
        <p:txBody>
          <a:bodyPr wrap="square">
            <a:spAutoFit/>
          </a:bodyPr>
          <a:lstStyle/>
          <a:p>
            <a:pPr algn="ctr"/>
            <a:r>
              <a:rPr lang="en-GB" sz="4400" b="1" dirty="0">
                <a:solidFill>
                  <a:srgbClr val="08406E"/>
                </a:solidFill>
                <a:latin typeface="Colby StBld" panose="00000800000000000000" pitchFamily="50" charset="0"/>
                <a:ea typeface="Colby StBld" panose="00000800000000000000" pitchFamily="50" charset="0"/>
                <a:cs typeface="Calibri" panose="020F0502020204030204" pitchFamily="34" charset="0"/>
              </a:rPr>
              <a:t>How to play</a:t>
            </a:r>
          </a:p>
        </p:txBody>
      </p:sp>
      <p:sp>
        <p:nvSpPr>
          <p:cNvPr id="9" name="TextBox 8"/>
          <p:cNvSpPr txBox="1"/>
          <p:nvPr/>
        </p:nvSpPr>
        <p:spPr>
          <a:xfrm rot="750500">
            <a:off x="7707429" y="3649420"/>
            <a:ext cx="1465466" cy="369332"/>
          </a:xfrm>
          <a:prstGeom prst="rect">
            <a:avLst/>
          </a:prstGeom>
          <a:noFill/>
        </p:spPr>
        <p:txBody>
          <a:bodyPr wrap="none" rtlCol="0">
            <a:spAutoFit/>
          </a:bodyPr>
          <a:lstStyle/>
          <a:p>
            <a:r>
              <a:rPr lang="en-GB" b="1" dirty="0">
                <a:solidFill>
                  <a:srgbClr val="E63C30"/>
                </a:solidFill>
                <a:latin typeface="Colby StBld" panose="00000800000000000000" pitchFamily="50" charset="0"/>
                <a:ea typeface="Colby StBld" panose="00000800000000000000" pitchFamily="50" charset="0"/>
                <a:cs typeface="Calibri" panose="020F0502020204030204" pitchFamily="34" charset="0"/>
              </a:rPr>
              <a:t>Miss</a:t>
            </a:r>
            <a:r>
              <a:rPr lang="en-GB" b="1" dirty="0">
                <a:latin typeface="Colby StBld" panose="00000800000000000000" pitchFamily="50" charset="0"/>
                <a:ea typeface="Colby StBld" panose="00000800000000000000" pitchFamily="50" charset="0"/>
                <a:cs typeface="Calibri" panose="020F0502020204030204" pitchFamily="34" charset="0"/>
              </a:rPr>
              <a:t> a turn</a:t>
            </a:r>
          </a:p>
        </p:txBody>
      </p:sp>
      <p:sp>
        <p:nvSpPr>
          <p:cNvPr id="10" name="TextBox 9"/>
          <p:cNvSpPr txBox="1"/>
          <p:nvPr/>
        </p:nvSpPr>
        <p:spPr>
          <a:xfrm rot="20577822">
            <a:off x="6543476" y="3159341"/>
            <a:ext cx="2684221" cy="369332"/>
          </a:xfrm>
          <a:prstGeom prst="rect">
            <a:avLst/>
          </a:prstGeom>
          <a:noFill/>
        </p:spPr>
        <p:txBody>
          <a:bodyPr wrap="square" rtlCol="0">
            <a:spAutoFit/>
          </a:bodyPr>
          <a:lstStyle/>
          <a:p>
            <a:r>
              <a:rPr lang="en-GB" b="1" dirty="0">
                <a:solidFill>
                  <a:srgbClr val="08406E"/>
                </a:solidFill>
                <a:latin typeface="Calibri" panose="020F0502020204030204" pitchFamily="34" charset="0"/>
                <a:cs typeface="Calibri" panose="020F0502020204030204" pitchFamily="34" charset="0"/>
              </a:rPr>
              <a:t>Move </a:t>
            </a:r>
            <a:r>
              <a:rPr lang="en-GB" b="1" dirty="0">
                <a:solidFill>
                  <a:schemeClr val="bg1"/>
                </a:solidFill>
                <a:latin typeface="Calibri" panose="020F0502020204030204" pitchFamily="34" charset="0"/>
                <a:cs typeface="Calibri" panose="020F0502020204030204" pitchFamily="34" charset="0"/>
              </a:rPr>
              <a:t>forward one</a:t>
            </a:r>
            <a:r>
              <a:rPr lang="en-GB" b="1" dirty="0">
                <a:solidFill>
                  <a:srgbClr val="08406E"/>
                </a:solidFill>
                <a:latin typeface="Calibri" panose="020F0502020204030204" pitchFamily="34" charset="0"/>
                <a:cs typeface="Calibri" panose="020F0502020204030204" pitchFamily="34" charset="0"/>
              </a:rPr>
              <a:t> space</a:t>
            </a:r>
          </a:p>
        </p:txBody>
      </p:sp>
      <p:sp>
        <p:nvSpPr>
          <p:cNvPr id="11" name="Rectangle 10"/>
          <p:cNvSpPr/>
          <p:nvPr/>
        </p:nvSpPr>
        <p:spPr>
          <a:xfrm>
            <a:off x="240144" y="5794496"/>
            <a:ext cx="8878893" cy="954107"/>
          </a:xfrm>
          <a:prstGeom prst="rect">
            <a:avLst/>
          </a:prstGeom>
        </p:spPr>
        <p:txBody>
          <a:bodyPr wrap="square">
            <a:spAutoFit/>
          </a:bodyPr>
          <a:lstStyle/>
          <a:p>
            <a:r>
              <a:rPr lang="en-GB" sz="2800"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Then spin again and make your</a:t>
            </a:r>
            <a:br>
              <a:rPr lang="en-GB" sz="2800" b="1" dirty="0">
                <a:solidFill>
                  <a:srgbClr val="B3CE4D"/>
                </a:solidFill>
                <a:latin typeface="Colby StBld" panose="00000800000000000000" pitchFamily="50" charset="0"/>
                <a:ea typeface="Colby StBld" panose="00000800000000000000" pitchFamily="50" charset="0"/>
                <a:cs typeface="Calibri" panose="020F0502020204030204" pitchFamily="34" charset="0"/>
              </a:rPr>
            </a:br>
            <a:r>
              <a:rPr lang="en-GB" sz="2800" b="1" dirty="0">
                <a:solidFill>
                  <a:srgbClr val="B3CE4D"/>
                </a:solidFill>
                <a:latin typeface="Colby StBld" panose="00000800000000000000" pitchFamily="50" charset="0"/>
                <a:ea typeface="Colby StBld" panose="00000800000000000000" pitchFamily="50" charset="0"/>
                <a:cs typeface="Calibri" panose="020F0502020204030204" pitchFamily="34" charset="0"/>
              </a:rPr>
              <a:t>next move…good luck! </a:t>
            </a:r>
          </a:p>
        </p:txBody>
      </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54975">
            <a:off x="7259409" y="1470132"/>
            <a:ext cx="1294595" cy="1006629"/>
          </a:xfrm>
          <a:prstGeom prst="rect">
            <a:avLst/>
          </a:prstGeom>
        </p:spPr>
      </p:pic>
      <p:sp>
        <p:nvSpPr>
          <p:cNvPr id="23" name="TextBox 22">
            <a:hlinkClick r:id="rId3" action="ppaction://hlinksldjump"/>
          </p:cNvPr>
          <p:cNvSpPr txBox="1"/>
          <p:nvPr/>
        </p:nvSpPr>
        <p:spPr>
          <a:xfrm rot="736258">
            <a:off x="7219110" y="1517769"/>
            <a:ext cx="1390584" cy="830997"/>
          </a:xfrm>
          <a:prstGeom prst="rect">
            <a:avLst/>
          </a:prstGeom>
          <a:noFill/>
          <a:ln>
            <a:solidFill>
              <a:schemeClr val="bg1"/>
            </a:solidFill>
          </a:ln>
        </p:spPr>
        <p:txBody>
          <a:bodyPr wrap="square" rtlCol="0">
            <a:spAutoFit/>
          </a:bodyPr>
          <a:lstStyle/>
          <a:p>
            <a:pPr algn="ctr"/>
            <a:r>
              <a:rPr lang="en-GB" sz="2400" b="1" dirty="0">
                <a:solidFill>
                  <a:schemeClr val="bg1"/>
                </a:solidFill>
                <a:latin typeface="Colby StBld" panose="00000800000000000000" pitchFamily="50" charset="0"/>
                <a:ea typeface="Colby StBld" panose="00000800000000000000" pitchFamily="50" charset="0"/>
                <a:cs typeface="Calibri" panose="020F0502020204030204" pitchFamily="34" charset="0"/>
              </a:rPr>
              <a:t>Go to board</a:t>
            </a:r>
          </a:p>
        </p:txBody>
      </p:sp>
      <p:pic>
        <p:nvPicPr>
          <p:cNvPr id="24" name="Picture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99466">
            <a:off x="7169576" y="5167894"/>
            <a:ext cx="1373449" cy="1390804"/>
          </a:xfrm>
          <a:prstGeom prst="rect">
            <a:avLst/>
          </a:prstGeom>
        </p:spPr>
      </p:pic>
      <p:sp>
        <p:nvSpPr>
          <p:cNvPr id="25" name="Action Button: Custom 24">
            <a:hlinkClick r:id="" action="ppaction://hlinkshowjump?jump=nextslide" highlightClick="1"/>
          </p:cNvPr>
          <p:cNvSpPr/>
          <p:nvPr/>
        </p:nvSpPr>
        <p:spPr>
          <a:xfrm rot="20899466">
            <a:off x="7255671" y="6336839"/>
            <a:ext cx="1432756" cy="221422"/>
          </a:xfrm>
          <a:prstGeom prst="actionButtonBlank">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b="1" dirty="0">
                <a:solidFill>
                  <a:schemeClr val="bg1"/>
                </a:solidFill>
                <a:latin typeface="Colby StBld" panose="00000800000000000000" pitchFamily="50" charset="0"/>
                <a:ea typeface="Colby StBld" panose="00000800000000000000" pitchFamily="50" charset="0"/>
                <a:cs typeface="Calibri" panose="020F0502020204030204" pitchFamily="34" charset="0"/>
              </a:rPr>
              <a:t>Read the real-life story  </a:t>
            </a:r>
          </a:p>
        </p:txBody>
      </p:sp>
      <p:pic>
        <p:nvPicPr>
          <p:cNvPr id="26" name="Picture 25">
            <a:hlinkClick r:id="rId6" action="ppaction://hlinksldjump"/>
          </p:cNvPr>
          <p:cNvPicPr>
            <a:picLocks noChangeAspect="1"/>
          </p:cNvPicPr>
          <p:nvPr/>
        </p:nvPicPr>
        <p:blipFill rotWithShape="1">
          <a:blip r:embed="rId7" cstate="print">
            <a:extLst>
              <a:ext uri="{28A0092B-C50C-407E-A947-70E740481C1C}">
                <a14:useLocalDpi xmlns:a14="http://schemas.microsoft.com/office/drawing/2010/main" val="0"/>
              </a:ext>
            </a:extLst>
          </a:blip>
          <a:srcRect r="47159"/>
          <a:stretch/>
        </p:blipFill>
        <p:spPr>
          <a:xfrm rot="20899466">
            <a:off x="7240525" y="5284317"/>
            <a:ext cx="1188210" cy="1054057"/>
          </a:xfrm>
          <a:prstGeom prst="rect">
            <a:avLst/>
          </a:prstGeom>
        </p:spPr>
      </p:pic>
      <p:pic>
        <p:nvPicPr>
          <p:cNvPr id="27" name="Picture 26">
            <a:extLst>
              <a:ext uri="{FF2B5EF4-FFF2-40B4-BE49-F238E27FC236}">
                <a16:creationId xmlns:a16="http://schemas.microsoft.com/office/drawing/2014/main" id="{E553546A-D6B9-4B9D-BD16-3E7526D445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868879">
            <a:off x="6609078" y="189545"/>
            <a:ext cx="1316350" cy="838727"/>
          </a:xfrm>
          <a:prstGeom prst="rect">
            <a:avLst/>
          </a:prstGeom>
        </p:spPr>
      </p:pic>
      <p:sp>
        <p:nvSpPr>
          <p:cNvPr id="31" name="Spin">
            <a:hlinkClick r:id="rId9" action="ppaction://hlinksldjump"/>
            <a:extLst>
              <a:ext uri="{FF2B5EF4-FFF2-40B4-BE49-F238E27FC236}">
                <a16:creationId xmlns:a16="http://schemas.microsoft.com/office/drawing/2014/main" id="{9FE5A65A-377A-4672-BC3A-10ADC3E57F4A}"/>
              </a:ext>
            </a:extLst>
          </p:cNvPr>
          <p:cNvSpPr txBox="1"/>
          <p:nvPr/>
        </p:nvSpPr>
        <p:spPr>
          <a:xfrm rot="20868879">
            <a:off x="6714431" y="324553"/>
            <a:ext cx="1122080" cy="584775"/>
          </a:xfrm>
          <a:prstGeom prst="rect">
            <a:avLst/>
          </a:prstGeom>
          <a:noFill/>
        </p:spPr>
        <p:txBody>
          <a:bodyPr wrap="square" rtlCol="0">
            <a:spAutoFit/>
          </a:bodyPr>
          <a:lstStyle/>
          <a:p>
            <a:r>
              <a:rPr lang="en-GB" sz="3200"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a:t>
            </a:r>
          </a:p>
        </p:txBody>
      </p:sp>
      <p:pic>
        <p:nvPicPr>
          <p:cNvPr id="4" name="Picture 3"/>
          <p:cNvPicPr>
            <a:picLocks noChangeAspect="1"/>
          </p:cNvPicPr>
          <p:nvPr/>
        </p:nvPicPr>
        <p:blipFill>
          <a:blip r:embed="rId10"/>
          <a:stretch>
            <a:fillRect/>
          </a:stretch>
        </p:blipFill>
        <p:spPr>
          <a:xfrm rot="21127983">
            <a:off x="6901747" y="1711280"/>
            <a:ext cx="459095" cy="824159"/>
          </a:xfrm>
          <a:prstGeom prst="rect">
            <a:avLst/>
          </a:prstGeom>
        </p:spPr>
      </p:pic>
      <p:pic>
        <p:nvPicPr>
          <p:cNvPr id="32" name="Picture 31">
            <a:hlinkClick r:id="rId9" action="ppaction://hlinksldjump"/>
            <a:extLst>
              <a:ext uri="{FF2B5EF4-FFF2-40B4-BE49-F238E27FC236}">
                <a16:creationId xmlns:a16="http://schemas.microsoft.com/office/drawing/2014/main" id="{F26DA283-7626-4F31-9A9D-2AC9AE8FDF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710195">
            <a:off x="6609389" y="2856259"/>
            <a:ext cx="1515826" cy="402548"/>
          </a:xfrm>
          <a:prstGeom prst="rect">
            <a:avLst/>
          </a:prstGeom>
        </p:spPr>
      </p:pic>
      <p:sp>
        <p:nvSpPr>
          <p:cNvPr id="33" name="TextBox 32">
            <a:hlinkClick r:id="rId9" action="ppaction://hlinksldjump"/>
            <a:extLst>
              <a:ext uri="{FF2B5EF4-FFF2-40B4-BE49-F238E27FC236}">
                <a16:creationId xmlns:a16="http://schemas.microsoft.com/office/drawing/2014/main" id="{FD50F673-5ACB-480F-9DD6-8A0F4DA07214}"/>
              </a:ext>
            </a:extLst>
          </p:cNvPr>
          <p:cNvSpPr txBox="1"/>
          <p:nvPr/>
        </p:nvSpPr>
        <p:spPr>
          <a:xfrm rot="20710195">
            <a:off x="6629165" y="2856259"/>
            <a:ext cx="1476273" cy="369332"/>
          </a:xfrm>
          <a:prstGeom prst="rect">
            <a:avLst/>
          </a:prstGeom>
          <a:noFill/>
        </p:spPr>
        <p:txBody>
          <a:bodyPr wrap="square" rtlCol="0">
            <a:spAutoFit/>
          </a:bodyPr>
          <a:lstStyle/>
          <a:p>
            <a:pPr algn="ctr"/>
            <a:r>
              <a:rPr lang="en-GB" b="1" dirty="0">
                <a:solidFill>
                  <a:schemeClr val="bg1"/>
                </a:solidFill>
                <a:latin typeface="Colby StBld" panose="00000800000000000000" pitchFamily="50" charset="0"/>
                <a:ea typeface="Colby StBld" panose="00000800000000000000" pitchFamily="50" charset="0"/>
                <a:cs typeface="Calibri" panose="020F0502020204030204" pitchFamily="34" charset="0"/>
              </a:rPr>
              <a:t>Spin again</a:t>
            </a:r>
          </a:p>
        </p:txBody>
      </p:sp>
      <p:pic>
        <p:nvPicPr>
          <p:cNvPr id="29" name="Picture 28">
            <a:extLst>
              <a:ext uri="{FF2B5EF4-FFF2-40B4-BE49-F238E27FC236}">
                <a16:creationId xmlns:a16="http://schemas.microsoft.com/office/drawing/2014/main" id="{EECDC60C-89F2-4E0A-9F9B-7088A5A2007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4707249" flipH="1" flipV="1">
            <a:off x="5598717" y="4152946"/>
            <a:ext cx="1295987" cy="1191394"/>
          </a:xfrm>
          <a:prstGeom prst="rect">
            <a:avLst/>
          </a:prstGeom>
        </p:spPr>
      </p:pic>
      <p:pic>
        <p:nvPicPr>
          <p:cNvPr id="7" name="Picture 6">
            <a:hlinkClick r:id="rId3" action="ppaction://hlinksldjump"/>
          </p:cNvPr>
          <p:cNvPicPr>
            <a:picLocks noChangeAspect="1"/>
          </p:cNvPicPr>
          <p:nvPr/>
        </p:nvPicPr>
        <p:blipFill>
          <a:blip r:embed="rId12"/>
          <a:stretch>
            <a:fillRect/>
          </a:stretch>
        </p:blipFill>
        <p:spPr>
          <a:xfrm>
            <a:off x="248907" y="142401"/>
            <a:ext cx="1075574" cy="834119"/>
          </a:xfrm>
          <a:prstGeom prst="rect">
            <a:avLst/>
          </a:prstGeom>
        </p:spPr>
      </p:pic>
      <p:pic>
        <p:nvPicPr>
          <p:cNvPr id="30" name="Picture 2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729898" y="383943"/>
            <a:ext cx="973211" cy="964001"/>
          </a:xfrm>
          <a:prstGeom prst="rect">
            <a:avLst/>
          </a:prstGeom>
        </p:spPr>
      </p:pic>
      <p:pic>
        <p:nvPicPr>
          <p:cNvPr id="35" name="Picture 34"/>
          <p:cNvPicPr>
            <a:picLocks noChangeAspect="1"/>
          </p:cNvPicPr>
          <p:nvPr/>
        </p:nvPicPr>
        <p:blipFill rotWithShape="1">
          <a:blip r:embed="rId14" cstate="print">
            <a:extLst>
              <a:ext uri="{28A0092B-C50C-407E-A947-70E740481C1C}">
                <a14:useLocalDpi xmlns:a14="http://schemas.microsoft.com/office/drawing/2010/main" val="0"/>
              </a:ext>
            </a:extLst>
          </a:blip>
          <a:srcRect t="2899" r="4019" b="3841"/>
          <a:stretch/>
        </p:blipFill>
        <p:spPr>
          <a:xfrm>
            <a:off x="7105521" y="4089651"/>
            <a:ext cx="1017148" cy="993765"/>
          </a:xfrm>
          <a:prstGeom prst="rect">
            <a:avLst/>
          </a:prstGeom>
        </p:spPr>
      </p:pic>
      <p:sp>
        <p:nvSpPr>
          <p:cNvPr id="12" name="Rectangle 11">
            <a:hlinkClick r:id="rId15" action="ppaction://hlinksldjump"/>
          </p:cNvPr>
          <p:cNvSpPr/>
          <p:nvPr/>
        </p:nvSpPr>
        <p:spPr>
          <a:xfrm>
            <a:off x="7059740" y="4089651"/>
            <a:ext cx="1062929" cy="9937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83066835"/>
      </p:ext>
    </p:extLst>
  </p:cSld>
  <p:clrMapOvr>
    <a:masterClrMapping/>
  </p:clrMapOvr>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E33557131E0F4E9C559E7985A5D466" ma:contentTypeVersion="13" ma:contentTypeDescription="Create a new document." ma:contentTypeScope="" ma:versionID="2f3dd9681c74421cd0bac6901984a68a">
  <xsd:schema xmlns:xsd="http://www.w3.org/2001/XMLSchema" xmlns:xs="http://www.w3.org/2001/XMLSchema" xmlns:p="http://schemas.microsoft.com/office/2006/metadata/properties" xmlns:ns3="8a85751e-8a6e-426b-9b46-e950c15a4d7e" xmlns:ns4="a082e9d2-b095-487d-b169-bfc3ea0b7fd6" targetNamespace="http://schemas.microsoft.com/office/2006/metadata/properties" ma:root="true" ma:fieldsID="e7c8ffc8480ed8b3806c9fd71ac0a195" ns3:_="" ns4:_="">
    <xsd:import namespace="8a85751e-8a6e-426b-9b46-e950c15a4d7e"/>
    <xsd:import namespace="a082e9d2-b095-487d-b169-bfc3ea0b7fd6"/>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85751e-8a6e-426b-9b46-e950c15a4d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82e9d2-b095-487d-b169-bfc3ea0b7fd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30349C9-D1D9-47E2-92A8-3E38EE1FA7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85751e-8a6e-426b-9b46-e950c15a4d7e"/>
    <ds:schemaRef ds:uri="a082e9d2-b095-487d-b169-bfc3ea0b7f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388539B-90E5-4929-A4EE-D6A646DB2150}">
  <ds:schemaRefs>
    <ds:schemaRef ds:uri="http://schemas.microsoft.com/sharepoint/v3/contenttype/forms"/>
  </ds:schemaRefs>
</ds:datastoreItem>
</file>

<file path=customXml/itemProps3.xml><?xml version="1.0" encoding="utf-8"?>
<ds:datastoreItem xmlns:ds="http://schemas.openxmlformats.org/officeDocument/2006/customXml" ds:itemID="{72EE4EFA-4965-4C62-8413-FB30FC550535}">
  <ds:schemaRefs>
    <ds:schemaRef ds:uri="http://schemas.openxmlformats.org/package/2006/metadata/core-properties"/>
    <ds:schemaRef ds:uri="http://schemas.microsoft.com/office/2006/documentManagement/types"/>
    <ds:schemaRef ds:uri="8a85751e-8a6e-426b-9b46-e950c15a4d7e"/>
    <ds:schemaRef ds:uri="http://schemas.microsoft.com/office/2006/metadata/properties"/>
    <ds:schemaRef ds:uri="http://www.w3.org/XML/1998/namespace"/>
    <ds:schemaRef ds:uri="http://purl.org/dc/terms/"/>
    <ds:schemaRef ds:uri="http://schemas.microsoft.com/office/infopath/2007/PartnerControls"/>
    <ds:schemaRef ds:uri="a082e9d2-b095-487d-b169-bfc3ea0b7fd6"/>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313</TotalTime>
  <Words>2596</Words>
  <Application>Microsoft Office PowerPoint</Application>
  <PresentationFormat>On-screen Show (4:3)</PresentationFormat>
  <Paragraphs>238</Paragraphs>
  <Slides>27</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Calibri Light</vt:lpstr>
      <vt:lpstr>Rubik-Light</vt:lpstr>
      <vt:lpstr>Calibri</vt:lpstr>
      <vt:lpstr>Arial</vt:lpstr>
      <vt:lpstr>Colby StBld</vt:lpstr>
      <vt:lpstr>Rubik Bold</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SCIAF Presentation</dc:title>
  <dc:subject/>
  <dc:creator>Kathleen O'Brien</dc:creator>
  <cp:keywords/>
  <dc:description/>
  <cp:lastModifiedBy>James Cave</cp:lastModifiedBy>
  <cp:revision>39</cp:revision>
  <cp:lastPrinted>2019-10-28T10:38:43Z</cp:lastPrinted>
  <dcterms:created xsi:type="dcterms:W3CDTF">2009-08-28T13:31:52Z</dcterms:created>
  <dcterms:modified xsi:type="dcterms:W3CDTF">2021-08-18T11:56:33Z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Subject">
    <vt:lpwstr/>
  </property>
  <property fmtid="{D5CDD505-2E9C-101B-9397-08002B2CF9AE}" pid="4" name="Keywords">
    <vt:lpwstr/>
  </property>
  <property fmtid="{D5CDD505-2E9C-101B-9397-08002B2CF9AE}" pid="5" name="_Author">
    <vt:lpwstr>Kathleen O'Brien</vt:lpwstr>
  </property>
  <property fmtid="{D5CDD505-2E9C-101B-9397-08002B2CF9AE}" pid="6" name="_Category">
    <vt:lpwstr/>
  </property>
  <property fmtid="{D5CDD505-2E9C-101B-9397-08002B2CF9AE}" pid="7" name="Slides">
    <vt:lpwstr>15</vt:lpwstr>
  </property>
  <property fmtid="{D5CDD505-2E9C-101B-9397-08002B2CF9AE}" pid="8" name="Categories">
    <vt:lpwstr/>
  </property>
  <property fmtid="{D5CDD505-2E9C-101B-9397-08002B2CF9AE}" pid="9" name="Approval Level">
    <vt:lpwstr/>
  </property>
  <property fmtid="{D5CDD505-2E9C-101B-9397-08002B2CF9AE}" pid="10" name="_Comments">
    <vt:lpwstr/>
  </property>
  <property fmtid="{D5CDD505-2E9C-101B-9397-08002B2CF9AE}" pid="11" name="Assigned To">
    <vt:lpwstr/>
  </property>
  <property fmtid="{D5CDD505-2E9C-101B-9397-08002B2CF9AE}" pid="12" name="ContentTypeId">
    <vt:lpwstr>0x0101006FE33557131E0F4E9C559E7985A5D466</vt:lpwstr>
  </property>
</Properties>
</file>