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19"/>
  </p:notesMasterIdLst>
  <p:sldIdLst>
    <p:sldId id="307" r:id="rId5"/>
    <p:sldId id="259" r:id="rId6"/>
    <p:sldId id="310" r:id="rId7"/>
    <p:sldId id="298" r:id="rId8"/>
    <p:sldId id="263" r:id="rId9"/>
    <p:sldId id="261" r:id="rId10"/>
    <p:sldId id="311" r:id="rId11"/>
    <p:sldId id="300" r:id="rId12"/>
    <p:sldId id="314" r:id="rId13"/>
    <p:sldId id="272" r:id="rId14"/>
    <p:sldId id="316" r:id="rId15"/>
    <p:sldId id="306" r:id="rId16"/>
    <p:sldId id="270" r:id="rId17"/>
    <p:sldId id="315" r:id="rId18"/>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
      <p:font typeface="Colby StBlk" panose="00000A00000000000000" charset="0"/>
      <p:bold r:id="rId24"/>
    </p:embeddedFont>
    <p:embeddedFont>
      <p:font typeface="Colby StMed" panose="00000600000000000000" charset="0"/>
      <p:regular r:id="rId25"/>
    </p:embeddedFont>
    <p:embeddedFont>
      <p:font typeface="Colby StReg" panose="00000500000000000000" charset="0"/>
      <p:regular r:id="rId26"/>
    </p:embeddedFont>
    <p:embeddedFont>
      <p:font typeface="Rubik" panose="020B0604020202020204" charset="-79"/>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38092B-C68E-233F-5FA3-640900EE51CD}" name="Sarah Swaroop" initials="SS" userId="S::sswaroop@sciaf.org.uk::40f56f85-3516-4ffe-ae26-b830dc872d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75A"/>
    <a:srgbClr val="A1CA5E"/>
    <a:srgbClr val="ED9838"/>
    <a:srgbClr val="7373B6"/>
    <a:srgbClr val="00B1C2"/>
    <a:srgbClr val="EAE8DD"/>
    <a:srgbClr val="E43B31"/>
    <a:srgbClr val="3A5382"/>
    <a:srgbClr val="E9E8DD"/>
    <a:srgbClr val="E53C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F9A6DD-81F4-448C-EC38-B49ADC8421AE}" v="3" dt="2023-06-27T08:36:23.477"/>
    <p1510:client id="{14AFDB2D-A21C-95A0-E19A-073839E4F667}" v="1" dt="2023-06-12T10:26:10.779"/>
    <p1510:client id="{416CE55C-6FF8-74C1-3BB4-5F8A275D6C77}" v="1" dt="2023-06-12T10:29:15.015"/>
    <p1510:client id="{DE3C77B8-457D-F54E-8492-1192FC666A3D}" v="17" dt="2023-05-11T16:54:44.187"/>
    <p1510:client id="{52507B66-AD14-18EE-9520-A18FF6D7A886}" v="25" dt="2023-05-15T14:06:50.478"/>
    <p1510:client id="{BEED8600-3881-08FE-26CB-10FA70057A79}" v="4" dt="2023-05-11T08:28:32.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579" autoAdjust="0"/>
  </p:normalViewPr>
  <p:slideViewPr>
    <p:cSldViewPr snapToGrid="0">
      <p:cViewPr varScale="1">
        <p:scale>
          <a:sx n="57" d="100"/>
          <a:sy n="57" d="100"/>
        </p:scale>
        <p:origin x="219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8BA74-0CB4-CE4C-ADFF-A60480D93DF4}" type="datetimeFigureOut">
              <a:rPr lang="en-US" smtClean="0"/>
              <a:t>6/27/2023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DBF2C-C93A-FD4E-BA14-EA660F09FC35}" type="slidenum">
              <a:rPr lang="en-US" smtClean="0"/>
              <a:t>‹#›</a:t>
            </a:fld>
            <a:endParaRPr lang="en-US"/>
          </a:p>
        </p:txBody>
      </p:sp>
    </p:spTree>
    <p:extLst>
      <p:ext uri="{BB962C8B-B14F-4D97-AF65-F5344CB8AC3E}">
        <p14:creationId xmlns:p14="http://schemas.microsoft.com/office/powerpoint/2010/main" val="17656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FB15AB1-383C-469D-A6A1-D3806A475101}" type="slidenum">
              <a:rPr lang="en-GB" smtClean="0"/>
              <a:t>4</a:t>
            </a:fld>
            <a:endParaRPr lang="en-GB"/>
          </a:p>
        </p:txBody>
      </p:sp>
    </p:spTree>
    <p:extLst>
      <p:ext uri="{BB962C8B-B14F-4D97-AF65-F5344CB8AC3E}">
        <p14:creationId xmlns:p14="http://schemas.microsoft.com/office/powerpoint/2010/main" val="4182715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2DBF2C-C93A-FD4E-BA14-EA660F09FC35}" type="slidenum">
              <a:rPr lang="en-US" smtClean="0"/>
              <a:t>8</a:t>
            </a:fld>
            <a:endParaRPr lang="en-US"/>
          </a:p>
        </p:txBody>
      </p:sp>
    </p:spTree>
    <p:extLst>
      <p:ext uri="{BB962C8B-B14F-4D97-AF65-F5344CB8AC3E}">
        <p14:creationId xmlns:p14="http://schemas.microsoft.com/office/powerpoint/2010/main" val="1261997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Ayoyo</a:t>
            </a:r>
            <a:r>
              <a:rPr lang="en-GB" baseline="0" dirty="0"/>
              <a:t> used to farm</a:t>
            </a:r>
            <a:r>
              <a:rPr lang="en-GB" dirty="0"/>
              <a:t> for food and run a small business. However, because of the drought, this is now impossible. Everything around her has died. She said, </a:t>
            </a:r>
          </a:p>
          <a:p>
            <a:r>
              <a:rPr lang="en-GB" dirty="0"/>
              <a:t>“The drought has destroyed all our crops and left us very hungry – we have nothing to eat. Before he died my husband supported me, but now I don’t have any support. I used to have ten goats and five cows, but the drought has killed all my livestock. There is nothing left. Without SCIAF my children might have died.” </a:t>
            </a:r>
          </a:p>
          <a:p>
            <a:endParaRPr lang="en-GB" dirty="0"/>
          </a:p>
          <a:p>
            <a:r>
              <a:rPr lang="en-GB" dirty="0"/>
              <a:t>With her livelihood destroyed, </a:t>
            </a:r>
            <a:r>
              <a:rPr lang="en-GB" dirty="0" err="1"/>
              <a:t>Ayoyo</a:t>
            </a:r>
            <a:r>
              <a:rPr lang="en-GB" dirty="0"/>
              <a:t> is only able to support her family through vital emergency relief. </a:t>
            </a:r>
          </a:p>
        </p:txBody>
      </p:sp>
      <p:sp>
        <p:nvSpPr>
          <p:cNvPr id="4" name="Slide Number Placeholder 3"/>
          <p:cNvSpPr>
            <a:spLocks noGrp="1"/>
          </p:cNvSpPr>
          <p:nvPr>
            <p:ph type="sldNum" sz="quarter" idx="10"/>
          </p:nvPr>
        </p:nvSpPr>
        <p:spPr/>
        <p:txBody>
          <a:bodyPr/>
          <a:lstStyle/>
          <a:p>
            <a:fld id="{E12DBF2C-C93A-FD4E-BA14-EA660F09FC35}" type="slidenum">
              <a:rPr lang="en-US" smtClean="0"/>
              <a:t>11</a:t>
            </a:fld>
            <a:endParaRPr lang="en-US"/>
          </a:p>
        </p:txBody>
      </p:sp>
    </p:spTree>
    <p:extLst>
      <p:ext uri="{BB962C8B-B14F-4D97-AF65-F5344CB8AC3E}">
        <p14:creationId xmlns:p14="http://schemas.microsoft.com/office/powerpoint/2010/main" val="331343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in difficult financial times, but if you wish to make a donation to this appeal, then please email getinvolved@sciaf.org.uk or visit the</a:t>
            </a:r>
            <a:r>
              <a:rPr lang="en-GB" baseline="0" dirty="0"/>
              <a:t> website.</a:t>
            </a:r>
          </a:p>
          <a:p>
            <a:endParaRPr lang="en-GB" baseline="0" dirty="0"/>
          </a:p>
          <a:p>
            <a:r>
              <a:rPr lang="en-GB" dirty="0"/>
              <a:t>Thank you once again for your support of SCIAF and the life-changing work that continues to empower and enable our sisters and brothers to help themselves out of the poverty they find themselves in.</a:t>
            </a:r>
          </a:p>
        </p:txBody>
      </p:sp>
      <p:sp>
        <p:nvSpPr>
          <p:cNvPr id="4" name="Slide Number Placeholder 3"/>
          <p:cNvSpPr>
            <a:spLocks noGrp="1"/>
          </p:cNvSpPr>
          <p:nvPr>
            <p:ph type="sldNum" sz="quarter" idx="10"/>
          </p:nvPr>
        </p:nvSpPr>
        <p:spPr/>
        <p:txBody>
          <a:bodyPr/>
          <a:lstStyle/>
          <a:p>
            <a:fld id="{E12DBF2C-C93A-FD4E-BA14-EA660F09FC35}" type="slidenum">
              <a:rPr lang="en-US" smtClean="0"/>
              <a:t>12</a:t>
            </a:fld>
            <a:endParaRPr lang="en-US"/>
          </a:p>
        </p:txBody>
      </p:sp>
    </p:spTree>
    <p:extLst>
      <p:ext uri="{BB962C8B-B14F-4D97-AF65-F5344CB8AC3E}">
        <p14:creationId xmlns:p14="http://schemas.microsoft.com/office/powerpoint/2010/main" val="3586177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564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emf"/><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a:extLst>
              <a:ext uri="{FF2B5EF4-FFF2-40B4-BE49-F238E27FC236}">
                <a16:creationId xmlns:a16="http://schemas.microsoft.com/office/drawing/2014/main" id="{2C75D3A9-C7E5-8B5F-6942-ACE9C236A5B0}"/>
              </a:ext>
            </a:extLst>
          </p:cNvPr>
          <p:cNvSpPr txBox="1"/>
          <p:nvPr/>
        </p:nvSpPr>
        <p:spPr>
          <a:xfrm>
            <a:off x="215903" y="6252442"/>
            <a:ext cx="1444214" cy="276999"/>
          </a:xfrm>
          <a:prstGeom prst="rect">
            <a:avLst/>
          </a:prstGeom>
          <a:noFill/>
        </p:spPr>
        <p:txBody>
          <a:bodyPr wrap="square" rtlCol="0">
            <a:spAutoFit/>
          </a:bodyPr>
          <a:lstStyle/>
          <a:p>
            <a:r>
              <a:rPr lang="en-GB" sz="1200" dirty="0" err="1">
                <a:solidFill>
                  <a:schemeClr val="bg1"/>
                </a:solidFill>
                <a:latin typeface="Rubik" pitchFamily="2" charset="-79"/>
                <a:ea typeface="Colby StBlk" pitchFamily="2" charset="77"/>
                <a:cs typeface="Rubik" pitchFamily="2" charset="-79"/>
              </a:rPr>
              <a:t>Ayoyo</a:t>
            </a:r>
            <a:r>
              <a:rPr lang="en-GB" sz="1200" dirty="0">
                <a:solidFill>
                  <a:schemeClr val="bg1"/>
                </a:solidFill>
                <a:latin typeface="Rubik" pitchFamily="2" charset="-79"/>
                <a:ea typeface="Colby StBlk" pitchFamily="2" charset="77"/>
                <a:cs typeface="Rubik" pitchFamily="2" charset="-79"/>
              </a:rPr>
              <a:t>, Ethiopia</a:t>
            </a:r>
          </a:p>
        </p:txBody>
      </p:sp>
      <p:pic>
        <p:nvPicPr>
          <p:cNvPr id="9" name="Picture 8">
            <a:extLst>
              <a:ext uri="{FF2B5EF4-FFF2-40B4-BE49-F238E27FC236}">
                <a16:creationId xmlns:a16="http://schemas.microsoft.com/office/drawing/2014/main" id="{DF5FC458-6504-D848-AB98-A219E9FA2EC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298605" y="461262"/>
            <a:ext cx="1522331" cy="551111"/>
          </a:xfrm>
          <a:prstGeom prst="rect">
            <a:avLst/>
          </a:prstGeom>
        </p:spPr>
      </p:pic>
      <p:sp>
        <p:nvSpPr>
          <p:cNvPr id="4" name="TextBox 3">
            <a:extLst>
              <a:ext uri="{FF2B5EF4-FFF2-40B4-BE49-F238E27FC236}">
                <a16:creationId xmlns:a16="http://schemas.microsoft.com/office/drawing/2014/main" id="{3A749C84-FE87-F342-6CEC-F4A6EC24CC1C}"/>
              </a:ext>
            </a:extLst>
          </p:cNvPr>
          <p:cNvSpPr txBox="1"/>
          <p:nvPr/>
        </p:nvSpPr>
        <p:spPr>
          <a:xfrm>
            <a:off x="6397696" y="4728442"/>
            <a:ext cx="4299857" cy="1169551"/>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Emergency </a:t>
            </a:r>
          </a:p>
          <a:p>
            <a:r>
              <a:rPr lang="en-GB" sz="2700" b="1" dirty="0">
                <a:solidFill>
                  <a:schemeClr val="bg1"/>
                </a:solidFill>
                <a:latin typeface="Colby StBlk" pitchFamily="2" charset="77"/>
                <a:ea typeface="Colby StBlk" pitchFamily="2" charset="77"/>
              </a:rPr>
              <a:t>Appeal </a:t>
            </a:r>
          </a:p>
          <a:p>
            <a:r>
              <a:rPr lang="en-GB" sz="1600" b="1" dirty="0">
                <a:solidFill>
                  <a:schemeClr val="bg1"/>
                </a:solidFill>
                <a:latin typeface="Colby StBlk" pitchFamily="2" charset="77"/>
                <a:ea typeface="Colby StBlk" pitchFamily="2" charset="77"/>
              </a:rPr>
              <a:t>Summer 2023</a:t>
            </a:r>
          </a:p>
        </p:txBody>
      </p:sp>
    </p:spTree>
    <p:extLst>
      <p:ext uri="{BB962C8B-B14F-4D97-AF65-F5344CB8AC3E}">
        <p14:creationId xmlns:p14="http://schemas.microsoft.com/office/powerpoint/2010/main" val="127375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BBA8024-CCD5-5419-C7B4-469C70C70C50}"/>
              </a:ext>
            </a:extLst>
          </p:cNvPr>
          <p:cNvGrpSpPr/>
          <p:nvPr/>
        </p:nvGrpSpPr>
        <p:grpSpPr>
          <a:xfrm>
            <a:off x="0" y="1215331"/>
            <a:ext cx="9144000" cy="5642670"/>
            <a:chOff x="0" y="1215331"/>
            <a:chExt cx="9144000" cy="5642670"/>
          </a:xfrm>
        </p:grpSpPr>
        <p:pic>
          <p:nvPicPr>
            <p:cNvPr id="3" name="Picture 2" descr="A picture containing sky, outdoor, person, ground&#10;&#10;Description automatically generated">
              <a:extLst>
                <a:ext uri="{FF2B5EF4-FFF2-40B4-BE49-F238E27FC236}">
                  <a16:creationId xmlns:a16="http://schemas.microsoft.com/office/drawing/2014/main" id="{919B59F0-A60C-7BBF-876B-0A8DEBF813A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15331"/>
              <a:ext cx="9144000" cy="5642670"/>
            </a:xfrm>
            <a:prstGeom prst="rect">
              <a:avLst/>
            </a:prstGeom>
          </p:spPr>
        </p:pic>
        <p:sp>
          <p:nvSpPr>
            <p:cNvPr id="2" name="TextBox 1">
              <a:extLst>
                <a:ext uri="{FF2B5EF4-FFF2-40B4-BE49-F238E27FC236}">
                  <a16:creationId xmlns:a16="http://schemas.microsoft.com/office/drawing/2014/main" id="{290A7E9D-F7AA-0721-2724-7842B229BE76}"/>
                </a:ext>
              </a:extLst>
            </p:cNvPr>
            <p:cNvSpPr txBox="1"/>
            <p:nvPr/>
          </p:nvSpPr>
          <p:spPr>
            <a:xfrm>
              <a:off x="7236542" y="5365670"/>
              <a:ext cx="1096775" cy="246221"/>
            </a:xfrm>
            <a:prstGeom prst="rect">
              <a:avLst/>
            </a:prstGeom>
            <a:noFill/>
          </p:spPr>
          <p:txBody>
            <a:bodyPr wrap="none" rtlCol="0">
              <a:spAutoFit/>
            </a:bodyPr>
            <a:lstStyle/>
            <a:p>
              <a:r>
                <a:rPr lang="en-US" sz="1000" err="1">
                  <a:solidFill>
                    <a:schemeClr val="bg1"/>
                  </a:solidFill>
                  <a:latin typeface="Rubik" pitchFamily="2" charset="-79"/>
                  <a:cs typeface="Rubik" pitchFamily="2" charset="-79"/>
                </a:rPr>
                <a:t>Lonnex</a:t>
              </a:r>
              <a:r>
                <a:rPr lang="en-US" sz="1000">
                  <a:solidFill>
                    <a:schemeClr val="bg1"/>
                  </a:solidFill>
                  <a:latin typeface="Rubik" pitchFamily="2" charset="-79"/>
                  <a:cs typeface="Rubik" pitchFamily="2" charset="-79"/>
                </a:rPr>
                <a:t>, Malawi</a:t>
              </a:r>
            </a:p>
          </p:txBody>
        </p:sp>
      </p:grpSp>
      <p:sp>
        <p:nvSpPr>
          <p:cNvPr id="4" name="TextBox 3">
            <a:extLst>
              <a:ext uri="{FF2B5EF4-FFF2-40B4-BE49-F238E27FC236}">
                <a16:creationId xmlns:a16="http://schemas.microsoft.com/office/drawing/2014/main" id="{A943A2E8-02E8-A046-81E2-E279D6501BDF}"/>
              </a:ext>
            </a:extLst>
          </p:cNvPr>
          <p:cNvSpPr txBox="1"/>
          <p:nvPr/>
        </p:nvSpPr>
        <p:spPr>
          <a:xfrm>
            <a:off x="272143" y="410936"/>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Introduction</a:t>
            </a:r>
          </a:p>
        </p:txBody>
      </p:sp>
      <p:sp>
        <p:nvSpPr>
          <p:cNvPr id="8" name="TextBox 7">
            <a:extLst>
              <a:ext uri="{FF2B5EF4-FFF2-40B4-BE49-F238E27FC236}">
                <a16:creationId xmlns:a16="http://schemas.microsoft.com/office/drawing/2014/main" id="{1CDB2F2F-2017-B44C-A23F-AEF7C1EA7B5F}"/>
              </a:ext>
            </a:extLst>
          </p:cNvPr>
          <p:cNvSpPr txBox="1"/>
          <p:nvPr/>
        </p:nvSpPr>
        <p:spPr>
          <a:xfrm>
            <a:off x="272143" y="1625550"/>
            <a:ext cx="3896734" cy="4550798"/>
          </a:xfrm>
          <a:prstGeom prst="rect">
            <a:avLst/>
          </a:prstGeom>
          <a:noFill/>
        </p:spPr>
        <p:txBody>
          <a:bodyPr wrap="square" rtlCol="0">
            <a:spAutoFit/>
          </a:bodyPr>
          <a:lstStyle/>
          <a:p>
            <a:pPr>
              <a:lnSpc>
                <a:spcPct val="107000"/>
              </a:lnSpc>
              <a:spcAft>
                <a:spcPts val="800"/>
              </a:spcAft>
            </a:pPr>
            <a:r>
              <a:rPr lang="en-GB" sz="2600" b="1">
                <a:solidFill>
                  <a:srgbClr val="12375A"/>
                </a:solidFill>
                <a:latin typeface="Colby StBlk" pitchFamily="2" charset="77"/>
                <a:ea typeface="Colby StBlk" pitchFamily="2" charset="77"/>
              </a:rPr>
              <a:t>The world exists for us all, yet millions of men, women and children are deprived of the things they need to survive.</a:t>
            </a:r>
          </a:p>
          <a:p>
            <a:pPr>
              <a:lnSpc>
                <a:spcPct val="107000"/>
              </a:lnSpc>
              <a:spcAft>
                <a:spcPts val="800"/>
              </a:spcAft>
            </a:pPr>
            <a:r>
              <a:rPr lang="en-GB" sz="2600" b="1">
                <a:solidFill>
                  <a:schemeClr val="bg1"/>
                </a:solidFill>
                <a:latin typeface="Colby StBlk" pitchFamily="2" charset="77"/>
                <a:ea typeface="Colby StBlk" pitchFamily="2" charset="77"/>
              </a:rPr>
              <a:t>But it doesn’t have to be this way.</a:t>
            </a:r>
          </a:p>
          <a:p>
            <a:endParaRPr lang="en-GB" sz="2600" b="1">
              <a:solidFill>
                <a:srgbClr val="ED9838"/>
              </a:solidFill>
              <a:latin typeface="Colby StBlk" pitchFamily="2" charset="77"/>
              <a:ea typeface="Colby StBlk" pitchFamily="2" charset="77"/>
            </a:endParaRPr>
          </a:p>
        </p:txBody>
      </p:sp>
    </p:spTree>
    <p:extLst>
      <p:ext uri="{BB962C8B-B14F-4D97-AF65-F5344CB8AC3E}">
        <p14:creationId xmlns:p14="http://schemas.microsoft.com/office/powerpoint/2010/main" val="33083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943A2E8-02E8-A046-81E2-E279D6501BDF}"/>
              </a:ext>
            </a:extLst>
          </p:cNvPr>
          <p:cNvSpPr txBox="1"/>
          <p:nvPr/>
        </p:nvSpPr>
        <p:spPr>
          <a:xfrm>
            <a:off x="272143" y="410936"/>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Introduction</a:t>
            </a:r>
          </a:p>
        </p:txBody>
      </p:sp>
      <p:sp>
        <p:nvSpPr>
          <p:cNvPr id="8" name="TextBox 7">
            <a:extLst>
              <a:ext uri="{FF2B5EF4-FFF2-40B4-BE49-F238E27FC236}">
                <a16:creationId xmlns:a16="http://schemas.microsoft.com/office/drawing/2014/main" id="{1CDB2F2F-2017-B44C-A23F-AEF7C1EA7B5F}"/>
              </a:ext>
            </a:extLst>
          </p:cNvPr>
          <p:cNvSpPr txBox="1"/>
          <p:nvPr/>
        </p:nvSpPr>
        <p:spPr>
          <a:xfrm>
            <a:off x="272143" y="1645090"/>
            <a:ext cx="8453487" cy="4093428"/>
          </a:xfrm>
          <a:prstGeom prst="rect">
            <a:avLst/>
          </a:prstGeom>
          <a:noFill/>
        </p:spPr>
        <p:txBody>
          <a:bodyPr wrap="square" rtlCol="0">
            <a:spAutoFit/>
          </a:bodyPr>
          <a:lstStyle/>
          <a:p>
            <a:r>
              <a:rPr lang="en-GB" sz="2600" b="1">
                <a:solidFill>
                  <a:srgbClr val="12375A"/>
                </a:solidFill>
                <a:latin typeface="Colby StBlk" pitchFamily="2" charset="77"/>
                <a:ea typeface="Colby StBlk" pitchFamily="2" charset="77"/>
              </a:rPr>
              <a:t>Our vision is a just world, free of poverty, where we flourish and live in harmony with each other and all creation. </a:t>
            </a:r>
          </a:p>
          <a:p>
            <a:endParaRPr lang="en-GB" sz="1300" b="1">
              <a:solidFill>
                <a:srgbClr val="12375A"/>
              </a:solidFill>
              <a:latin typeface="Colby StBlk" pitchFamily="2" charset="77"/>
              <a:ea typeface="Colby StBlk" pitchFamily="2" charset="77"/>
            </a:endParaRPr>
          </a:p>
          <a:p>
            <a:r>
              <a:rPr lang="en-GB" sz="2600" b="1">
                <a:solidFill>
                  <a:srgbClr val="A1CA5E"/>
                </a:solidFill>
                <a:latin typeface="Colby StBlk" pitchFamily="2" charset="77"/>
                <a:ea typeface="Colby StBlk" pitchFamily="2" charset="77"/>
              </a:rPr>
              <a:t>Compelled by Christ’s love, we work with those in the world’s poorest places to end poverty, protect our common home, and help people recover from disaster. </a:t>
            </a:r>
          </a:p>
          <a:p>
            <a:endParaRPr lang="en-GB" sz="1300" b="1">
              <a:solidFill>
                <a:srgbClr val="12375A"/>
              </a:solidFill>
              <a:latin typeface="Colby StBlk" pitchFamily="2" charset="77"/>
              <a:ea typeface="Colby StBlk" pitchFamily="2" charset="77"/>
            </a:endParaRPr>
          </a:p>
          <a:p>
            <a:r>
              <a:rPr lang="en-GB" sz="2600" b="1">
                <a:solidFill>
                  <a:srgbClr val="ED9838"/>
                </a:solidFill>
                <a:latin typeface="Colby StBlk" pitchFamily="2" charset="77"/>
                <a:ea typeface="Colby StBlk" pitchFamily="2" charset="77"/>
              </a:rPr>
              <a:t>We inspire loving action in the Scottish Catholic community to sustain our work.</a:t>
            </a:r>
          </a:p>
        </p:txBody>
      </p:sp>
    </p:spTree>
    <p:extLst>
      <p:ext uri="{BB962C8B-B14F-4D97-AF65-F5344CB8AC3E}">
        <p14:creationId xmlns:p14="http://schemas.microsoft.com/office/powerpoint/2010/main" val="25633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12" name="Picture 11">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5" y="461262"/>
            <a:ext cx="1522331" cy="551111"/>
          </a:xfrm>
          <a:prstGeom prst="rect">
            <a:avLst/>
          </a:prstGeom>
        </p:spPr>
      </p:pic>
      <p:sp>
        <p:nvSpPr>
          <p:cNvPr id="8" name="TextBox 7">
            <a:extLst>
              <a:ext uri="{FF2B5EF4-FFF2-40B4-BE49-F238E27FC236}">
                <a16:creationId xmlns:a16="http://schemas.microsoft.com/office/drawing/2014/main" id="{1CDB2F2F-2017-B44C-A23F-AEF7C1EA7B5F}"/>
              </a:ext>
            </a:extLst>
          </p:cNvPr>
          <p:cNvSpPr txBox="1"/>
          <p:nvPr/>
        </p:nvSpPr>
        <p:spPr>
          <a:xfrm>
            <a:off x="376083" y="1517831"/>
            <a:ext cx="8592337" cy="861774"/>
          </a:xfrm>
          <a:prstGeom prst="rect">
            <a:avLst/>
          </a:prstGeom>
          <a:noFill/>
        </p:spPr>
        <p:txBody>
          <a:bodyPr wrap="square" rtlCol="0">
            <a:spAutoFit/>
          </a:bodyPr>
          <a:lstStyle/>
          <a:p>
            <a:r>
              <a:rPr lang="en-GB" sz="2500" b="1">
                <a:solidFill>
                  <a:srgbClr val="A1CA5E"/>
                </a:solidFill>
                <a:latin typeface="Colby StBlk" pitchFamily="2" charset="77"/>
                <a:ea typeface="Colby StBlk" pitchFamily="2" charset="77"/>
              </a:rPr>
              <a:t>We work across Africa, Asia, Latin America, the Middle East and Europe. In 2022…</a:t>
            </a:r>
          </a:p>
        </p:txBody>
      </p:sp>
      <p:sp>
        <p:nvSpPr>
          <p:cNvPr id="6" name="TextBox 5">
            <a:extLst>
              <a:ext uri="{FF2B5EF4-FFF2-40B4-BE49-F238E27FC236}">
                <a16:creationId xmlns:a16="http://schemas.microsoft.com/office/drawing/2014/main" id="{DFBD4848-8D3A-0E48-BABB-768D0259CA97}"/>
              </a:ext>
            </a:extLst>
          </p:cNvPr>
          <p:cNvSpPr txBox="1"/>
          <p:nvPr/>
        </p:nvSpPr>
        <p:spPr>
          <a:xfrm>
            <a:off x="3037560" y="2652558"/>
            <a:ext cx="2608361" cy="1415772"/>
          </a:xfrm>
          <a:prstGeom prst="rect">
            <a:avLst/>
          </a:prstGeom>
          <a:noFill/>
        </p:spPr>
        <p:txBody>
          <a:bodyPr wrap="square" rtlCol="0">
            <a:spAutoFit/>
          </a:bodyPr>
          <a:lstStyle/>
          <a:p>
            <a:r>
              <a:rPr lang="en-GB" b="1">
                <a:solidFill>
                  <a:srgbClr val="12375A"/>
                </a:solidFill>
                <a:latin typeface="Colby StBlk" pitchFamily="2" charset="77"/>
                <a:ea typeface="Colby StBlk" pitchFamily="2" charset="77"/>
                <a:cs typeface="Rubik" pitchFamily="2" charset="-79"/>
              </a:rPr>
              <a:t>We helped over</a:t>
            </a:r>
          </a:p>
          <a:p>
            <a:r>
              <a:rPr lang="en-GB" sz="3200" b="1">
                <a:solidFill>
                  <a:srgbClr val="12375A"/>
                </a:solidFill>
                <a:latin typeface="Colby StBlk" pitchFamily="2" charset="77"/>
                <a:ea typeface="Colby StBlk" pitchFamily="2" charset="77"/>
                <a:cs typeface="Rubik" pitchFamily="2" charset="-79"/>
              </a:rPr>
              <a:t>1 million</a:t>
            </a:r>
          </a:p>
          <a:p>
            <a:r>
              <a:rPr lang="en-GB" b="1">
                <a:solidFill>
                  <a:srgbClr val="12375A"/>
                </a:solidFill>
                <a:latin typeface="Colby StBlk" pitchFamily="2" charset="77"/>
                <a:ea typeface="Colby StBlk" pitchFamily="2" charset="77"/>
                <a:cs typeface="Rubik" pitchFamily="2" charset="-79"/>
              </a:rPr>
              <a:t>people to have </a:t>
            </a:r>
          </a:p>
          <a:p>
            <a:r>
              <a:rPr lang="en-GB" b="1">
                <a:solidFill>
                  <a:srgbClr val="12375A"/>
                </a:solidFill>
                <a:latin typeface="Colby StBlk" pitchFamily="2" charset="77"/>
                <a:ea typeface="Colby StBlk" pitchFamily="2" charset="77"/>
                <a:cs typeface="Rubik" pitchFamily="2" charset="-79"/>
              </a:rPr>
              <a:t>a brighter future</a:t>
            </a:r>
          </a:p>
        </p:txBody>
      </p:sp>
      <p:sp>
        <p:nvSpPr>
          <p:cNvPr id="14" name="TextBox 13">
            <a:extLst>
              <a:ext uri="{FF2B5EF4-FFF2-40B4-BE49-F238E27FC236}">
                <a16:creationId xmlns:a16="http://schemas.microsoft.com/office/drawing/2014/main" id="{E1875EF8-34B0-5E44-80C3-F13235A0B0BE}"/>
              </a:ext>
            </a:extLst>
          </p:cNvPr>
          <p:cNvSpPr txBox="1"/>
          <p:nvPr/>
        </p:nvSpPr>
        <p:spPr>
          <a:xfrm>
            <a:off x="5902034" y="4220651"/>
            <a:ext cx="1929105" cy="1692771"/>
          </a:xfrm>
          <a:prstGeom prst="rect">
            <a:avLst/>
          </a:prstGeom>
          <a:noFill/>
        </p:spPr>
        <p:txBody>
          <a:bodyPr wrap="square" rtlCol="0">
            <a:spAutoFit/>
          </a:bodyPr>
          <a:lstStyle/>
          <a:p>
            <a:r>
              <a:rPr lang="en-GB" b="1">
                <a:solidFill>
                  <a:srgbClr val="D9443C"/>
                </a:solidFill>
                <a:latin typeface="Colby StBlk" pitchFamily="2" charset="77"/>
                <a:ea typeface="Colby StBlk" pitchFamily="2" charset="77"/>
                <a:cs typeface="Rubik" pitchFamily="2" charset="-79"/>
              </a:rPr>
              <a:t>We supported </a:t>
            </a:r>
          </a:p>
          <a:p>
            <a:r>
              <a:rPr lang="en-GB" sz="3200" b="1">
                <a:solidFill>
                  <a:srgbClr val="D9443C"/>
                </a:solidFill>
                <a:latin typeface="Colby StBlk" pitchFamily="2" charset="77"/>
                <a:ea typeface="Colby StBlk" pitchFamily="2" charset="77"/>
                <a:cs typeface="Rubik" pitchFamily="2" charset="-79"/>
              </a:rPr>
              <a:t>30 </a:t>
            </a:r>
          </a:p>
          <a:p>
            <a:r>
              <a:rPr lang="en-GB" b="1">
                <a:solidFill>
                  <a:srgbClr val="D9443C"/>
                </a:solidFill>
                <a:latin typeface="Colby StBlk" pitchFamily="2" charset="77"/>
                <a:ea typeface="Colby StBlk" pitchFamily="2" charset="77"/>
                <a:cs typeface="Rubik" pitchFamily="2" charset="-79"/>
              </a:rPr>
              <a:t>emergency responses in 16 countries</a:t>
            </a:r>
          </a:p>
        </p:txBody>
      </p:sp>
      <p:pic>
        <p:nvPicPr>
          <p:cNvPr id="9" name="Picture 8">
            <a:extLst>
              <a:ext uri="{FF2B5EF4-FFF2-40B4-BE49-F238E27FC236}">
                <a16:creationId xmlns:a16="http://schemas.microsoft.com/office/drawing/2014/main" id="{D32E6ECB-E32A-2F4F-81D3-06DFA2E96E4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33949" y="2687937"/>
            <a:ext cx="1562474" cy="1510392"/>
          </a:xfrm>
          <a:prstGeom prst="rect">
            <a:avLst/>
          </a:prstGeom>
        </p:spPr>
      </p:pic>
      <p:sp>
        <p:nvSpPr>
          <p:cNvPr id="15" name="TextBox 14">
            <a:extLst>
              <a:ext uri="{FF2B5EF4-FFF2-40B4-BE49-F238E27FC236}">
                <a16:creationId xmlns:a16="http://schemas.microsoft.com/office/drawing/2014/main" id="{6B2D8314-AF4A-D142-8E18-E41360D35438}"/>
              </a:ext>
            </a:extLst>
          </p:cNvPr>
          <p:cNvSpPr txBox="1"/>
          <p:nvPr/>
        </p:nvSpPr>
        <p:spPr>
          <a:xfrm>
            <a:off x="1519004" y="4513154"/>
            <a:ext cx="3446974" cy="1415772"/>
          </a:xfrm>
          <a:prstGeom prst="rect">
            <a:avLst/>
          </a:prstGeom>
          <a:noFill/>
        </p:spPr>
        <p:txBody>
          <a:bodyPr wrap="square" rtlCol="0">
            <a:spAutoFit/>
          </a:bodyPr>
          <a:lstStyle/>
          <a:p>
            <a:r>
              <a:rPr lang="en-GB" b="1">
                <a:solidFill>
                  <a:srgbClr val="E36729"/>
                </a:solidFill>
                <a:latin typeface="Colby StBlk" pitchFamily="2" charset="77"/>
                <a:ea typeface="Colby StBlk" pitchFamily="2" charset="77"/>
                <a:cs typeface="Rubik" pitchFamily="2" charset="-79"/>
              </a:rPr>
              <a:t>We spent over</a:t>
            </a:r>
          </a:p>
          <a:p>
            <a:r>
              <a:rPr lang="en-GB" sz="3200" b="1">
                <a:solidFill>
                  <a:srgbClr val="E36729"/>
                </a:solidFill>
                <a:latin typeface="Colby StBlk" pitchFamily="2" charset="77"/>
                <a:ea typeface="Colby StBlk" pitchFamily="2" charset="77"/>
                <a:cs typeface="Rubik" pitchFamily="2" charset="-79"/>
              </a:rPr>
              <a:t>£8 million</a:t>
            </a:r>
          </a:p>
          <a:p>
            <a:r>
              <a:rPr lang="en-GB" b="1">
                <a:solidFill>
                  <a:srgbClr val="E36729"/>
                </a:solidFill>
                <a:latin typeface="Colby StBlk" pitchFamily="2" charset="77"/>
                <a:ea typeface="Colby StBlk" pitchFamily="2" charset="77"/>
                <a:cs typeface="Rubik" pitchFamily="2" charset="-79"/>
              </a:rPr>
              <a:t>on 101 projects,</a:t>
            </a:r>
          </a:p>
          <a:p>
            <a:r>
              <a:rPr lang="en-GB" b="1">
                <a:solidFill>
                  <a:srgbClr val="E36729"/>
                </a:solidFill>
                <a:latin typeface="Colby StBlk" pitchFamily="2" charset="77"/>
                <a:ea typeface="Colby StBlk" pitchFamily="2" charset="77"/>
                <a:cs typeface="Rubik" pitchFamily="2" charset="-79"/>
              </a:rPr>
              <a:t>in 26 countries</a:t>
            </a:r>
          </a:p>
        </p:txBody>
      </p:sp>
      <p:pic>
        <p:nvPicPr>
          <p:cNvPr id="17" name="Picture 16">
            <a:extLst>
              <a:ext uri="{FF2B5EF4-FFF2-40B4-BE49-F238E27FC236}">
                <a16:creationId xmlns:a16="http://schemas.microsoft.com/office/drawing/2014/main" id="{FC86F0F1-D24C-CA46-8A21-F958903F56B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18099" y="4513154"/>
            <a:ext cx="1660979" cy="1883584"/>
          </a:xfrm>
          <a:prstGeom prst="rect">
            <a:avLst/>
          </a:prstGeom>
        </p:spPr>
      </p:pic>
      <p:pic>
        <p:nvPicPr>
          <p:cNvPr id="19" name="Picture 18">
            <a:extLst>
              <a:ext uri="{FF2B5EF4-FFF2-40B4-BE49-F238E27FC236}">
                <a16:creationId xmlns:a16="http://schemas.microsoft.com/office/drawing/2014/main" id="{F29C77A3-94BD-5640-B18F-55D1F1968C9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902034" y="2747910"/>
            <a:ext cx="1363744" cy="1377950"/>
          </a:xfrm>
          <a:prstGeom prst="rect">
            <a:avLst/>
          </a:prstGeom>
        </p:spPr>
      </p:pic>
      <p:sp>
        <p:nvSpPr>
          <p:cNvPr id="3" name="TextBox 2">
            <a:extLst>
              <a:ext uri="{FF2B5EF4-FFF2-40B4-BE49-F238E27FC236}">
                <a16:creationId xmlns:a16="http://schemas.microsoft.com/office/drawing/2014/main" id="{00C46C55-4A0E-94D6-25FD-A104FF6272AD}"/>
              </a:ext>
            </a:extLst>
          </p:cNvPr>
          <p:cNvSpPr txBox="1"/>
          <p:nvPr/>
        </p:nvSpPr>
        <p:spPr>
          <a:xfrm>
            <a:off x="228600" y="195942"/>
            <a:ext cx="5527307" cy="923330"/>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Together</a:t>
            </a:r>
          </a:p>
          <a:p>
            <a:r>
              <a:rPr lang="en-GB" sz="2700" b="1">
                <a:solidFill>
                  <a:srgbClr val="12375A"/>
                </a:solidFill>
                <a:latin typeface="Colby StBlk" pitchFamily="2" charset="77"/>
                <a:ea typeface="Colby StBlk" pitchFamily="2" charset="77"/>
              </a:rPr>
              <a:t>we reach out in love</a:t>
            </a:r>
          </a:p>
        </p:txBody>
      </p:sp>
    </p:spTree>
    <p:extLst>
      <p:ext uri="{BB962C8B-B14F-4D97-AF65-F5344CB8AC3E}">
        <p14:creationId xmlns:p14="http://schemas.microsoft.com/office/powerpoint/2010/main" val="1748396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01E4DF2-E670-91E3-C2C8-DA0BC2EFBF9A}"/>
              </a:ext>
            </a:extLst>
          </p:cNvPr>
          <p:cNvGrpSpPr/>
          <p:nvPr/>
        </p:nvGrpSpPr>
        <p:grpSpPr>
          <a:xfrm>
            <a:off x="0" y="1241523"/>
            <a:ext cx="9144000" cy="6108700"/>
            <a:chOff x="0" y="1241523"/>
            <a:chExt cx="9144000" cy="6108700"/>
          </a:xfrm>
        </p:grpSpPr>
        <p:pic>
          <p:nvPicPr>
            <p:cNvPr id="5" name="Picture 4" descr="A picture containing person&#10;&#10;Description automatically generated">
              <a:extLst>
                <a:ext uri="{FF2B5EF4-FFF2-40B4-BE49-F238E27FC236}">
                  <a16:creationId xmlns:a16="http://schemas.microsoft.com/office/drawing/2014/main" id="{7672808F-1781-BE4D-A2F7-069EB37A32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41523"/>
              <a:ext cx="9144000" cy="6108700"/>
            </a:xfrm>
            <a:prstGeom prst="rect">
              <a:avLst/>
            </a:prstGeom>
            <a:noFill/>
          </p:spPr>
        </p:pic>
        <p:sp>
          <p:nvSpPr>
            <p:cNvPr id="2" name="TextBox 1">
              <a:extLst>
                <a:ext uri="{FF2B5EF4-FFF2-40B4-BE49-F238E27FC236}">
                  <a16:creationId xmlns:a16="http://schemas.microsoft.com/office/drawing/2014/main" id="{34C10093-2983-B842-149A-E40B304A47CB}"/>
                </a:ext>
              </a:extLst>
            </p:cNvPr>
            <p:cNvSpPr txBox="1"/>
            <p:nvPr/>
          </p:nvSpPr>
          <p:spPr>
            <a:xfrm>
              <a:off x="7669160" y="6611779"/>
              <a:ext cx="857927" cy="246221"/>
            </a:xfrm>
            <a:prstGeom prst="rect">
              <a:avLst/>
            </a:prstGeom>
            <a:noFill/>
          </p:spPr>
          <p:txBody>
            <a:bodyPr wrap="none" rtlCol="0">
              <a:spAutoFit/>
            </a:bodyPr>
            <a:lstStyle/>
            <a:p>
              <a:r>
                <a:rPr lang="en-US" sz="1000">
                  <a:solidFill>
                    <a:schemeClr val="bg1"/>
                  </a:solidFill>
                  <a:latin typeface="Rubik" pitchFamily="2" charset="-79"/>
                  <a:cs typeface="Rubik" pitchFamily="2" charset="-79"/>
                </a:rPr>
                <a:t>Sylvia, DRC</a:t>
              </a:r>
            </a:p>
          </p:txBody>
        </p:sp>
      </p:grpSp>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14775061-6EEC-8349-8D31-F1016A1367C7}"/>
              </a:ext>
            </a:extLst>
          </p:cNvPr>
          <p:cNvSpPr txBox="1"/>
          <p:nvPr/>
        </p:nvSpPr>
        <p:spPr>
          <a:xfrm>
            <a:off x="347558" y="1875630"/>
            <a:ext cx="4321922" cy="4401205"/>
          </a:xfrm>
          <a:prstGeom prst="rect">
            <a:avLst/>
          </a:prstGeom>
          <a:noFill/>
        </p:spPr>
        <p:txBody>
          <a:bodyPr wrap="square" rtlCol="0">
            <a:spAutoFit/>
          </a:bodyPr>
          <a:lstStyle/>
          <a:p>
            <a:r>
              <a:rPr lang="en-GB" sz="2800" b="1">
                <a:solidFill>
                  <a:srgbClr val="A1CA5E"/>
                </a:solidFill>
                <a:effectLst/>
                <a:latin typeface="Colby StBlk" pitchFamily="2" charset="77"/>
                <a:ea typeface="Colby StBlk" pitchFamily="2" charset="77"/>
              </a:rPr>
              <a:t>We’re present in the most difficult places. </a:t>
            </a:r>
            <a:r>
              <a:rPr lang="en-GB" sz="2800" b="1">
                <a:solidFill>
                  <a:schemeClr val="bg1"/>
                </a:solidFill>
                <a:effectLst/>
                <a:latin typeface="Colby StBlk" pitchFamily="2" charset="77"/>
                <a:ea typeface="Colby StBlk" pitchFamily="2" charset="77"/>
              </a:rPr>
              <a:t>We work with people in the hardest circumstances, so they </a:t>
            </a:r>
            <a:r>
              <a:rPr lang="en-GB" sz="2800" b="1">
                <a:solidFill>
                  <a:schemeClr val="bg1"/>
                </a:solidFill>
                <a:latin typeface="Colby StBlk" pitchFamily="2" charset="77"/>
                <a:ea typeface="Colby StBlk" pitchFamily="2" charset="77"/>
              </a:rPr>
              <a:t>can </a:t>
            </a:r>
            <a:r>
              <a:rPr lang="en-GB" sz="2800" b="1">
                <a:solidFill>
                  <a:schemeClr val="bg1"/>
                </a:solidFill>
                <a:effectLst/>
                <a:latin typeface="Colby StBlk" pitchFamily="2" charset="77"/>
                <a:ea typeface="Colby StBlk" pitchFamily="2" charset="77"/>
              </a:rPr>
              <a:t>overcome their daily struggles and dismantle the structures that</a:t>
            </a:r>
          </a:p>
          <a:p>
            <a:r>
              <a:rPr lang="en-GB" sz="2800" b="1">
                <a:solidFill>
                  <a:schemeClr val="bg1"/>
                </a:solidFill>
                <a:effectLst/>
                <a:latin typeface="Colby StBlk" pitchFamily="2" charset="77"/>
                <a:ea typeface="Colby StBlk" pitchFamily="2" charset="77"/>
              </a:rPr>
              <a:t>keep them poor.</a:t>
            </a:r>
          </a:p>
        </p:txBody>
      </p:sp>
      <p:sp>
        <p:nvSpPr>
          <p:cNvPr id="3" name="TextBox 2">
            <a:extLst>
              <a:ext uri="{FF2B5EF4-FFF2-40B4-BE49-F238E27FC236}">
                <a16:creationId xmlns:a16="http://schemas.microsoft.com/office/drawing/2014/main" id="{ABE5A1D8-56EC-7271-A87E-06ECF85B0C8E}"/>
              </a:ext>
            </a:extLst>
          </p:cNvPr>
          <p:cNvSpPr txBox="1"/>
          <p:nvPr/>
        </p:nvSpPr>
        <p:spPr>
          <a:xfrm>
            <a:off x="272143" y="410936"/>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Our work</a:t>
            </a:r>
          </a:p>
        </p:txBody>
      </p:sp>
    </p:spTree>
    <p:extLst>
      <p:ext uri="{BB962C8B-B14F-4D97-AF65-F5344CB8AC3E}">
        <p14:creationId xmlns:p14="http://schemas.microsoft.com/office/powerpoint/2010/main" val="227551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BF0910C-8A28-2277-421B-F71C96053509}"/>
              </a:ext>
            </a:extLst>
          </p:cNvPr>
          <p:cNvGrpSpPr/>
          <p:nvPr/>
        </p:nvGrpSpPr>
        <p:grpSpPr>
          <a:xfrm>
            <a:off x="3910981" y="1668544"/>
            <a:ext cx="5102944" cy="4873658"/>
            <a:chOff x="3910981" y="1668544"/>
            <a:chExt cx="5102944" cy="4873658"/>
          </a:xfrm>
        </p:grpSpPr>
        <p:pic>
          <p:nvPicPr>
            <p:cNvPr id="9" name="Picture 8" descr="A child holding a ball&#10;&#10;Description automatically generated with low confidence">
              <a:extLst>
                <a:ext uri="{FF2B5EF4-FFF2-40B4-BE49-F238E27FC236}">
                  <a16:creationId xmlns:a16="http://schemas.microsoft.com/office/drawing/2014/main" id="{21FE9290-0493-2134-1320-15199EF05E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10981" y="1668544"/>
              <a:ext cx="5102944" cy="4873658"/>
            </a:xfrm>
            <a:prstGeom prst="rect">
              <a:avLst/>
            </a:prstGeom>
          </p:spPr>
        </p:pic>
        <p:sp>
          <p:nvSpPr>
            <p:cNvPr id="2" name="TextBox 1">
              <a:extLst>
                <a:ext uri="{FF2B5EF4-FFF2-40B4-BE49-F238E27FC236}">
                  <a16:creationId xmlns:a16="http://schemas.microsoft.com/office/drawing/2014/main" id="{6E113FBA-F21F-3D13-E81A-1EFC0BA70062}"/>
                </a:ext>
              </a:extLst>
            </p:cNvPr>
            <p:cNvSpPr txBox="1"/>
            <p:nvPr/>
          </p:nvSpPr>
          <p:spPr>
            <a:xfrm>
              <a:off x="7896388" y="5555968"/>
              <a:ext cx="873957" cy="400110"/>
            </a:xfrm>
            <a:prstGeom prst="rect">
              <a:avLst/>
            </a:prstGeom>
            <a:noFill/>
          </p:spPr>
          <p:txBody>
            <a:bodyPr wrap="none" rtlCol="0">
              <a:spAutoFit/>
            </a:bodyPr>
            <a:lstStyle/>
            <a:p>
              <a:r>
                <a:rPr lang="en-US" sz="1000" err="1">
                  <a:solidFill>
                    <a:schemeClr val="bg1"/>
                  </a:solidFill>
                  <a:latin typeface="Rubik" pitchFamily="2" charset="-79"/>
                  <a:cs typeface="Rubik" pitchFamily="2" charset="-79"/>
                </a:rPr>
                <a:t>Jhonathan</a:t>
              </a:r>
              <a:r>
                <a:rPr lang="en-US" sz="1000">
                  <a:solidFill>
                    <a:schemeClr val="bg1"/>
                  </a:solidFill>
                  <a:latin typeface="Rubik" pitchFamily="2" charset="-79"/>
                  <a:cs typeface="Rubik" pitchFamily="2" charset="-79"/>
                </a:rPr>
                <a:t>,</a:t>
              </a:r>
            </a:p>
            <a:p>
              <a:r>
                <a:rPr lang="en-US" sz="1000">
                  <a:solidFill>
                    <a:schemeClr val="bg1"/>
                  </a:solidFill>
                  <a:latin typeface="Rubik" pitchFamily="2" charset="-79"/>
                  <a:cs typeface="Rubik" pitchFamily="2" charset="-79"/>
                </a:rPr>
                <a:t>Colombia</a:t>
              </a:r>
            </a:p>
          </p:txBody>
        </p:sp>
      </p:grpSp>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1CDB2F2F-2017-B44C-A23F-AEF7C1EA7B5F}"/>
              </a:ext>
            </a:extLst>
          </p:cNvPr>
          <p:cNvSpPr txBox="1"/>
          <p:nvPr/>
        </p:nvSpPr>
        <p:spPr>
          <a:xfrm>
            <a:off x="228600" y="1513114"/>
            <a:ext cx="3730658" cy="3954929"/>
          </a:xfrm>
          <a:prstGeom prst="rect">
            <a:avLst/>
          </a:prstGeom>
          <a:noFill/>
        </p:spPr>
        <p:txBody>
          <a:bodyPr wrap="square" rtlCol="0">
            <a:spAutoFit/>
          </a:bodyPr>
          <a:lstStyle/>
          <a:p>
            <a:pPr>
              <a:spcBef>
                <a:spcPct val="0"/>
              </a:spcBef>
              <a:buFontTx/>
              <a:buNone/>
            </a:pPr>
            <a:r>
              <a:rPr lang="en-GB" sz="2800" b="1">
                <a:solidFill>
                  <a:srgbClr val="08406E"/>
                </a:solidFill>
                <a:effectLst/>
                <a:latin typeface="Colby StBlk" pitchFamily="2" charset="77"/>
                <a:ea typeface="Colby StBlk" pitchFamily="2" charset="77"/>
                <a:cs typeface="Rubik Regular" pitchFamily="2" charset="-79"/>
              </a:rPr>
              <a:t>We are part of the Caritas network, the second largest humanitarian network in the world, with members in over</a:t>
            </a:r>
          </a:p>
          <a:p>
            <a:pPr>
              <a:spcBef>
                <a:spcPct val="0"/>
              </a:spcBef>
              <a:buFontTx/>
              <a:buNone/>
            </a:pPr>
            <a:r>
              <a:rPr lang="en-GB" sz="2800" b="1">
                <a:solidFill>
                  <a:srgbClr val="08406E"/>
                </a:solidFill>
                <a:latin typeface="Colby StBlk" pitchFamily="2" charset="77"/>
                <a:ea typeface="Colby StBlk" pitchFamily="2" charset="77"/>
                <a:cs typeface="Rubik Regular" pitchFamily="2" charset="-79"/>
              </a:rPr>
              <a:t>160 countries.</a:t>
            </a:r>
            <a:endParaRPr lang="en-GB" sz="2700" b="1">
              <a:solidFill>
                <a:srgbClr val="12375A"/>
              </a:solidFill>
              <a:latin typeface="Colby StBlk" pitchFamily="2" charset="77"/>
              <a:ea typeface="Colby StBlk" pitchFamily="2" charset="77"/>
              <a:cs typeface="Rubik" pitchFamily="2" charset="-79"/>
            </a:endParaRPr>
          </a:p>
        </p:txBody>
      </p:sp>
      <p:pic>
        <p:nvPicPr>
          <p:cNvPr id="6" name="Picture 5">
            <a:extLst>
              <a:ext uri="{FF2B5EF4-FFF2-40B4-BE49-F238E27FC236}">
                <a16:creationId xmlns:a16="http://schemas.microsoft.com/office/drawing/2014/main" id="{FF968D3E-DE82-8D4A-AF4F-5A3B63E3C1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0282" y="5630658"/>
            <a:ext cx="1500064" cy="650840"/>
          </a:xfrm>
          <a:prstGeom prst="rect">
            <a:avLst/>
          </a:prstGeom>
        </p:spPr>
      </p:pic>
      <p:pic>
        <p:nvPicPr>
          <p:cNvPr id="11" name="Picture 10">
            <a:extLst>
              <a:ext uri="{FF2B5EF4-FFF2-40B4-BE49-F238E27FC236}">
                <a16:creationId xmlns:a16="http://schemas.microsoft.com/office/drawing/2014/main" id="{86A42410-2838-0F43-A4EC-44F20C1C145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48000" y="5035390"/>
            <a:ext cx="1219200" cy="1231900"/>
          </a:xfrm>
          <a:prstGeom prst="rect">
            <a:avLst/>
          </a:prstGeom>
        </p:spPr>
      </p:pic>
      <p:sp>
        <p:nvSpPr>
          <p:cNvPr id="14" name="TextBox 13">
            <a:extLst>
              <a:ext uri="{FF2B5EF4-FFF2-40B4-BE49-F238E27FC236}">
                <a16:creationId xmlns:a16="http://schemas.microsoft.com/office/drawing/2014/main" id="{2C56B867-E9B7-349E-4283-CF66F74B1758}"/>
              </a:ext>
            </a:extLst>
          </p:cNvPr>
          <p:cNvSpPr txBox="1"/>
          <p:nvPr/>
        </p:nvSpPr>
        <p:spPr>
          <a:xfrm>
            <a:off x="272143" y="410936"/>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The Caritas family</a:t>
            </a:r>
          </a:p>
        </p:txBody>
      </p:sp>
    </p:spTree>
    <p:extLst>
      <p:ext uri="{BB962C8B-B14F-4D97-AF65-F5344CB8AC3E}">
        <p14:creationId xmlns:p14="http://schemas.microsoft.com/office/powerpoint/2010/main" val="2560636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1CDB2F2F-2017-B44C-A23F-AEF7C1EA7B5F}"/>
              </a:ext>
            </a:extLst>
          </p:cNvPr>
          <p:cNvSpPr txBox="1"/>
          <p:nvPr/>
        </p:nvSpPr>
        <p:spPr>
          <a:xfrm>
            <a:off x="288471" y="1613246"/>
            <a:ext cx="8567058" cy="4817344"/>
          </a:xfrm>
          <a:prstGeom prst="rect">
            <a:avLst/>
          </a:prstGeom>
          <a:noFill/>
        </p:spPr>
        <p:txBody>
          <a:bodyPr wrap="square" rtlCol="0">
            <a:spAutoFit/>
          </a:bodyPr>
          <a:lstStyle/>
          <a:p>
            <a:pPr>
              <a:lnSpc>
                <a:spcPct val="107000"/>
              </a:lnSpc>
              <a:spcAft>
                <a:spcPts val="800"/>
              </a:spcAft>
            </a:pPr>
            <a:r>
              <a:rPr lang="en-GB" sz="2800" b="1" dirty="0">
                <a:solidFill>
                  <a:srgbClr val="12375A"/>
                </a:solidFill>
                <a:latin typeface="Colby StBlk" pitchFamily="2" charset="77"/>
                <a:ea typeface="Colby StBlk" pitchFamily="2" charset="77"/>
                <a:cs typeface="Rubik Regular" pitchFamily="2" charset="-79"/>
              </a:rPr>
              <a:t>We help people provide for themselves and their families, supporting them to start businesses and learn new skills, creating hope for the future. </a:t>
            </a:r>
          </a:p>
          <a:p>
            <a:pPr>
              <a:lnSpc>
                <a:spcPct val="107000"/>
              </a:lnSpc>
              <a:spcAft>
                <a:spcPts val="800"/>
              </a:spcAft>
            </a:pPr>
            <a:r>
              <a:rPr lang="en-GB" sz="2800" b="1" dirty="0">
                <a:solidFill>
                  <a:srgbClr val="A1CA5E"/>
                </a:solidFill>
                <a:latin typeface="Colby StBlk" pitchFamily="2" charset="77"/>
                <a:ea typeface="Colby StBlk" pitchFamily="2" charset="77"/>
                <a:cs typeface="Rubik Regular" pitchFamily="2" charset="-79"/>
              </a:rPr>
              <a:t>We stand side by side with communities to build peace and promote justice, so they have power over their own lives.</a:t>
            </a:r>
          </a:p>
          <a:p>
            <a:pPr>
              <a:spcBef>
                <a:spcPct val="0"/>
              </a:spcBef>
            </a:pPr>
            <a:r>
              <a:rPr lang="en-GB" sz="2800" b="1" dirty="0">
                <a:solidFill>
                  <a:srgbClr val="ED9838"/>
                </a:solidFill>
                <a:latin typeface="Colby StBlk" pitchFamily="2" charset="77"/>
                <a:ea typeface="Colby StBlk" pitchFamily="2" charset="77"/>
                <a:cs typeface="Rubik Regular" pitchFamily="2" charset="-79"/>
              </a:rPr>
              <a:t>We advocate for change at the national</a:t>
            </a:r>
            <a:br>
              <a:rPr lang="en-GB" sz="2800" b="1" dirty="0">
                <a:solidFill>
                  <a:srgbClr val="ED9838"/>
                </a:solidFill>
                <a:latin typeface="Colby StBlk" pitchFamily="2" charset="77"/>
                <a:ea typeface="Colby StBlk" pitchFamily="2" charset="77"/>
                <a:cs typeface="Rubik Regular" pitchFamily="2" charset="-79"/>
              </a:rPr>
            </a:br>
            <a:r>
              <a:rPr lang="en-GB" sz="2800" b="1" dirty="0">
                <a:solidFill>
                  <a:srgbClr val="ED9838"/>
                </a:solidFill>
                <a:latin typeface="Colby StBlk" pitchFamily="2" charset="77"/>
                <a:ea typeface="Colby StBlk" pitchFamily="2" charset="77"/>
                <a:cs typeface="Rubik Regular" pitchFamily="2" charset="-79"/>
              </a:rPr>
              <a:t>and international level to tackle the</a:t>
            </a:r>
            <a:br>
              <a:rPr lang="en-GB" sz="2800" b="1" dirty="0">
                <a:solidFill>
                  <a:srgbClr val="ED9838"/>
                </a:solidFill>
                <a:latin typeface="Colby StBlk" pitchFamily="2" charset="77"/>
                <a:ea typeface="Colby StBlk" pitchFamily="2" charset="77"/>
                <a:cs typeface="Rubik Regular" pitchFamily="2" charset="-79"/>
              </a:rPr>
            </a:br>
            <a:r>
              <a:rPr lang="en-GB" sz="2800" b="1" dirty="0">
                <a:solidFill>
                  <a:srgbClr val="ED9838"/>
                </a:solidFill>
                <a:latin typeface="Colby StBlk" pitchFamily="2" charset="77"/>
                <a:ea typeface="Colby StBlk" pitchFamily="2" charset="77"/>
                <a:cs typeface="Rubik Regular" pitchFamily="2" charset="-79"/>
              </a:rPr>
              <a:t>deeper issues which keep people poor. </a:t>
            </a:r>
          </a:p>
        </p:txBody>
      </p:sp>
      <p:sp>
        <p:nvSpPr>
          <p:cNvPr id="14" name="TextBox 13">
            <a:extLst>
              <a:ext uri="{FF2B5EF4-FFF2-40B4-BE49-F238E27FC236}">
                <a16:creationId xmlns:a16="http://schemas.microsoft.com/office/drawing/2014/main" id="{2C56B867-E9B7-349E-4283-CF66F74B1758}"/>
              </a:ext>
            </a:extLst>
          </p:cNvPr>
          <p:cNvSpPr txBox="1"/>
          <p:nvPr/>
        </p:nvSpPr>
        <p:spPr>
          <a:xfrm>
            <a:off x="272143" y="410936"/>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What we do</a:t>
            </a:r>
          </a:p>
        </p:txBody>
      </p:sp>
    </p:spTree>
    <p:extLst>
      <p:ext uri="{BB962C8B-B14F-4D97-AF65-F5344CB8AC3E}">
        <p14:creationId xmlns:p14="http://schemas.microsoft.com/office/powerpoint/2010/main" val="1642368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2" name="Picture 51" descr="A black and white logo&#10;&#10;Description automatically generated with low confidence">
            <a:extLst>
              <a:ext uri="{FF2B5EF4-FFF2-40B4-BE49-F238E27FC236}">
                <a16:creationId xmlns:a16="http://schemas.microsoft.com/office/drawing/2014/main" id="{08815034-D613-CB0D-2D5E-14ECE516CF0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228436" y="1666819"/>
            <a:ext cx="4914421" cy="5191182"/>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A943A2E8-02E8-A046-81E2-E279D6501BDF}"/>
              </a:ext>
            </a:extLst>
          </p:cNvPr>
          <p:cNvSpPr txBox="1"/>
          <p:nvPr/>
        </p:nvSpPr>
        <p:spPr>
          <a:xfrm>
            <a:off x="293929" y="366846"/>
            <a:ext cx="4608009"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Our focus: hunger</a:t>
            </a:r>
          </a:p>
        </p:txBody>
      </p:sp>
      <p:sp>
        <p:nvSpPr>
          <p:cNvPr id="16" name="TextBox 15">
            <a:extLst>
              <a:ext uri="{FF2B5EF4-FFF2-40B4-BE49-F238E27FC236}">
                <a16:creationId xmlns:a16="http://schemas.microsoft.com/office/drawing/2014/main" id="{14775061-6EEC-8349-8D31-F1016A1367C7}"/>
              </a:ext>
            </a:extLst>
          </p:cNvPr>
          <p:cNvSpPr txBox="1"/>
          <p:nvPr/>
        </p:nvSpPr>
        <p:spPr>
          <a:xfrm>
            <a:off x="293929" y="1471821"/>
            <a:ext cx="8633255" cy="1107996"/>
          </a:xfrm>
          <a:prstGeom prst="rect">
            <a:avLst/>
          </a:prstGeom>
          <a:noFill/>
        </p:spPr>
        <p:txBody>
          <a:bodyPr wrap="square" rtlCol="0">
            <a:spAutoFit/>
          </a:bodyPr>
          <a:lstStyle/>
          <a:p>
            <a:pPr fontAlgn="base"/>
            <a:r>
              <a:rPr lang="en-GB" sz="2200" b="1">
                <a:solidFill>
                  <a:srgbClr val="3A5382"/>
                </a:solidFill>
                <a:effectLst/>
                <a:latin typeface="Colby StBlk" pitchFamily="2" charset="77"/>
                <a:ea typeface="Colby StBlk" pitchFamily="2" charset="77"/>
                <a:cs typeface="Rubik Regular" pitchFamily="2" charset="-79"/>
              </a:rPr>
              <a:t>Conflict, climate change and COVID-19 have left millions facing the worst hunger crisis in decades.</a:t>
            </a:r>
          </a:p>
          <a:p>
            <a:pPr fontAlgn="base"/>
            <a:r>
              <a:rPr lang="en-GB" sz="2200" b="1">
                <a:solidFill>
                  <a:srgbClr val="A1CA5E"/>
                </a:solidFill>
                <a:effectLst/>
                <a:latin typeface="Colby StBlk" pitchFamily="2" charset="77"/>
                <a:ea typeface="Colby StBlk" pitchFamily="2" charset="77"/>
                <a:cs typeface="Rubik Regular" pitchFamily="2" charset="-79"/>
              </a:rPr>
              <a:t>How we help:</a:t>
            </a:r>
            <a:endParaRPr lang="en-GB" sz="2200" b="1">
              <a:solidFill>
                <a:srgbClr val="A1CA5E"/>
              </a:solidFill>
              <a:latin typeface="Colby StBlk" pitchFamily="2" charset="77"/>
              <a:ea typeface="Colby StBlk" pitchFamily="2" charset="77"/>
            </a:endParaRPr>
          </a:p>
        </p:txBody>
      </p:sp>
      <p:grpSp>
        <p:nvGrpSpPr>
          <p:cNvPr id="53" name="Group 52">
            <a:extLst>
              <a:ext uri="{FF2B5EF4-FFF2-40B4-BE49-F238E27FC236}">
                <a16:creationId xmlns:a16="http://schemas.microsoft.com/office/drawing/2014/main" id="{EA682A5D-4D9B-8644-5461-2B2D2CF14AFC}"/>
              </a:ext>
            </a:extLst>
          </p:cNvPr>
          <p:cNvGrpSpPr/>
          <p:nvPr/>
        </p:nvGrpSpPr>
        <p:grpSpPr>
          <a:xfrm>
            <a:off x="255072" y="2685728"/>
            <a:ext cx="5469305" cy="4065290"/>
            <a:chOff x="255072" y="2647255"/>
            <a:chExt cx="5469305" cy="4065290"/>
          </a:xfrm>
        </p:grpSpPr>
        <p:grpSp>
          <p:nvGrpSpPr>
            <p:cNvPr id="23" name="Group 22">
              <a:extLst>
                <a:ext uri="{FF2B5EF4-FFF2-40B4-BE49-F238E27FC236}">
                  <a16:creationId xmlns:a16="http://schemas.microsoft.com/office/drawing/2014/main" id="{B6D6E0F9-50BD-3F7F-4B21-93E0E5A28872}"/>
                </a:ext>
              </a:extLst>
            </p:cNvPr>
            <p:cNvGrpSpPr/>
            <p:nvPr/>
          </p:nvGrpSpPr>
          <p:grpSpPr>
            <a:xfrm>
              <a:off x="2591375" y="3168548"/>
              <a:ext cx="3133002" cy="2556529"/>
              <a:chOff x="2332568" y="3409388"/>
              <a:chExt cx="3133002" cy="2556529"/>
            </a:xfrm>
          </p:grpSpPr>
          <p:pic>
            <p:nvPicPr>
              <p:cNvPr id="17" name="Picture 16" descr="Shape, circle&#10;&#10;Description automatically generated">
                <a:extLst>
                  <a:ext uri="{FF2B5EF4-FFF2-40B4-BE49-F238E27FC236}">
                    <a16:creationId xmlns:a16="http://schemas.microsoft.com/office/drawing/2014/main" id="{0C0AA0D0-1939-7EDA-E10B-74C8AF4C21A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32568" y="3409388"/>
                <a:ext cx="3133002" cy="2556529"/>
              </a:xfrm>
              <a:prstGeom prst="rect">
                <a:avLst/>
              </a:prstGeom>
            </p:spPr>
          </p:pic>
          <p:sp>
            <p:nvSpPr>
              <p:cNvPr id="20" name="TextBox 19">
                <a:extLst>
                  <a:ext uri="{FF2B5EF4-FFF2-40B4-BE49-F238E27FC236}">
                    <a16:creationId xmlns:a16="http://schemas.microsoft.com/office/drawing/2014/main" id="{B6E7EDE3-92C3-1C10-DA8F-21CA05954979}"/>
                  </a:ext>
                </a:extLst>
              </p:cNvPr>
              <p:cNvSpPr txBox="1"/>
              <p:nvPr/>
            </p:nvSpPr>
            <p:spPr>
              <a:xfrm>
                <a:off x="2795204" y="3863063"/>
                <a:ext cx="2207730" cy="1631216"/>
              </a:xfrm>
              <a:prstGeom prst="rect">
                <a:avLst/>
              </a:prstGeom>
              <a:noFill/>
            </p:spPr>
            <p:txBody>
              <a:bodyPr wrap="square" rtlCol="0">
                <a:spAutoFit/>
              </a:bodyPr>
              <a:lstStyle/>
              <a:p>
                <a:pPr algn="ctr" fontAlgn="base"/>
                <a:r>
                  <a:rPr lang="en-GB" sz="2000" b="1">
                    <a:solidFill>
                      <a:srgbClr val="3A5382"/>
                    </a:solidFill>
                    <a:latin typeface="Colby StBlk" pitchFamily="2" charset="77"/>
                    <a:ea typeface="Colby StBlk" pitchFamily="2" charset="77"/>
                  </a:rPr>
                  <a:t>2.</a:t>
                </a:r>
              </a:p>
              <a:p>
                <a:pPr algn="ctr" fontAlgn="base"/>
                <a:r>
                  <a:rPr lang="en-GB" sz="1600" b="0" i="0">
                    <a:solidFill>
                      <a:srgbClr val="08406E"/>
                    </a:solidFill>
                    <a:effectLst/>
                    <a:latin typeface="Colby StMed" pitchFamily="2" charset="77"/>
                  </a:rPr>
                  <a:t>Access to seeds, tools and training to grow food that’s resistant to a changing climate</a:t>
                </a:r>
              </a:p>
            </p:txBody>
          </p:sp>
        </p:grpSp>
        <p:grpSp>
          <p:nvGrpSpPr>
            <p:cNvPr id="27" name="Group 26">
              <a:extLst>
                <a:ext uri="{FF2B5EF4-FFF2-40B4-BE49-F238E27FC236}">
                  <a16:creationId xmlns:a16="http://schemas.microsoft.com/office/drawing/2014/main" id="{CA0214DF-5F47-3175-600B-46953A4AE7B3}"/>
                </a:ext>
              </a:extLst>
            </p:cNvPr>
            <p:cNvGrpSpPr/>
            <p:nvPr/>
          </p:nvGrpSpPr>
          <p:grpSpPr>
            <a:xfrm>
              <a:off x="424740" y="2647255"/>
              <a:ext cx="2550390" cy="1944900"/>
              <a:chOff x="687284" y="2872608"/>
              <a:chExt cx="2287847" cy="1719546"/>
            </a:xfrm>
          </p:grpSpPr>
          <p:pic>
            <p:nvPicPr>
              <p:cNvPr id="12" name="Picture 11"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7284" y="2872608"/>
                <a:ext cx="2287847" cy="1719546"/>
              </a:xfrm>
              <a:prstGeom prst="rect">
                <a:avLst/>
              </a:prstGeom>
            </p:spPr>
          </p:pic>
          <p:sp>
            <p:nvSpPr>
              <p:cNvPr id="18" name="TextBox 17">
                <a:extLst>
                  <a:ext uri="{FF2B5EF4-FFF2-40B4-BE49-F238E27FC236}">
                    <a16:creationId xmlns:a16="http://schemas.microsoft.com/office/drawing/2014/main" id="{A6EAFBE6-7C14-E763-D063-6B1E5F0A6CE0}"/>
                  </a:ext>
                </a:extLst>
              </p:cNvPr>
              <p:cNvSpPr txBox="1"/>
              <p:nvPr/>
            </p:nvSpPr>
            <p:spPr>
              <a:xfrm>
                <a:off x="724267" y="3016455"/>
                <a:ext cx="2207730" cy="1323439"/>
              </a:xfrm>
              <a:prstGeom prst="rect">
                <a:avLst/>
              </a:prstGeom>
              <a:noFill/>
            </p:spPr>
            <p:txBody>
              <a:bodyPr wrap="square" rtlCol="0">
                <a:spAutoFit/>
              </a:bodyPr>
              <a:lstStyle/>
              <a:p>
                <a:pPr algn="ctr" fontAlgn="base"/>
                <a:r>
                  <a:rPr lang="en-GB" sz="2000" b="1">
                    <a:solidFill>
                      <a:schemeClr val="bg1"/>
                    </a:solidFill>
                    <a:latin typeface="Colby StBlk" pitchFamily="2" charset="77"/>
                    <a:ea typeface="Colby StBlk" pitchFamily="2" charset="77"/>
                  </a:rPr>
                  <a:t>1.</a:t>
                </a:r>
              </a:p>
              <a:p>
                <a:pPr algn="ctr" fontAlgn="base"/>
                <a:r>
                  <a:rPr lang="en-GB" sz="1500" b="0" i="0">
                    <a:solidFill>
                      <a:schemeClr val="bg1"/>
                    </a:solidFill>
                    <a:effectLst/>
                    <a:latin typeface="Colby StReg" pitchFamily="2" charset="77"/>
                    <a:ea typeface="Colby StReg" pitchFamily="2" charset="77"/>
                  </a:rPr>
                  <a:t>Immediate</a:t>
                </a:r>
              </a:p>
              <a:p>
                <a:pPr algn="ctr" fontAlgn="base"/>
                <a:r>
                  <a:rPr lang="en-GB" sz="1500">
                    <a:solidFill>
                      <a:schemeClr val="bg1"/>
                    </a:solidFill>
                    <a:latin typeface="Colby StReg" pitchFamily="2" charset="77"/>
                    <a:ea typeface="Colby StReg" pitchFamily="2" charset="77"/>
                  </a:rPr>
                  <a:t>a</a:t>
                </a:r>
                <a:r>
                  <a:rPr lang="en-GB" sz="1500" b="0" i="0">
                    <a:solidFill>
                      <a:schemeClr val="bg1"/>
                    </a:solidFill>
                    <a:effectLst/>
                    <a:latin typeface="Colby StReg" pitchFamily="2" charset="77"/>
                    <a:ea typeface="Colby StReg" pitchFamily="2" charset="77"/>
                  </a:rPr>
                  <a:t>ccess</a:t>
                </a:r>
                <a:r>
                  <a:rPr lang="en-GB" sz="1500">
                    <a:solidFill>
                      <a:schemeClr val="bg1"/>
                    </a:solidFill>
                    <a:latin typeface="Colby StReg" pitchFamily="2" charset="77"/>
                    <a:ea typeface="Colby StReg" pitchFamily="2" charset="77"/>
                  </a:rPr>
                  <a:t> </a:t>
                </a:r>
                <a:r>
                  <a:rPr lang="en-GB" sz="1500" b="0" i="0">
                    <a:solidFill>
                      <a:schemeClr val="bg1"/>
                    </a:solidFill>
                    <a:effectLst/>
                    <a:latin typeface="Colby StReg" pitchFamily="2" charset="77"/>
                    <a:ea typeface="Colby StReg" pitchFamily="2" charset="77"/>
                  </a:rPr>
                  <a:t>to</a:t>
                </a:r>
              </a:p>
              <a:p>
                <a:pPr algn="ctr" fontAlgn="base"/>
                <a:r>
                  <a:rPr lang="en-GB" sz="1500" b="0" i="0">
                    <a:solidFill>
                      <a:schemeClr val="bg1"/>
                    </a:solidFill>
                    <a:effectLst/>
                    <a:latin typeface="Colby StReg" pitchFamily="2" charset="77"/>
                    <a:ea typeface="Colby StReg" pitchFamily="2" charset="77"/>
                  </a:rPr>
                  <a:t>life-saving food and financial support</a:t>
                </a:r>
              </a:p>
            </p:txBody>
          </p:sp>
        </p:grpSp>
        <p:grpSp>
          <p:nvGrpSpPr>
            <p:cNvPr id="22" name="Group 21">
              <a:extLst>
                <a:ext uri="{FF2B5EF4-FFF2-40B4-BE49-F238E27FC236}">
                  <a16:creationId xmlns:a16="http://schemas.microsoft.com/office/drawing/2014/main" id="{1D98A9D8-8DCF-51A6-0F8A-D26EFF81B791}"/>
                </a:ext>
              </a:extLst>
            </p:cNvPr>
            <p:cNvGrpSpPr/>
            <p:nvPr/>
          </p:nvGrpSpPr>
          <p:grpSpPr>
            <a:xfrm>
              <a:off x="255072" y="4210745"/>
              <a:ext cx="3063430" cy="2501800"/>
              <a:chOff x="1546" y="4252232"/>
              <a:chExt cx="3063430" cy="2501800"/>
            </a:xfrm>
          </p:grpSpPr>
          <p:pic>
            <p:nvPicPr>
              <p:cNvPr id="14" name="Picture 13" descr="Shape, circle&#10;&#10;Description automatically generated">
                <a:extLst>
                  <a:ext uri="{FF2B5EF4-FFF2-40B4-BE49-F238E27FC236}">
                    <a16:creationId xmlns:a16="http://schemas.microsoft.com/office/drawing/2014/main" id="{A5ABBD4B-D827-1CF4-4320-45E17FEF89B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46" y="4252232"/>
                <a:ext cx="3063430" cy="2501800"/>
              </a:xfrm>
              <a:prstGeom prst="rect">
                <a:avLst/>
              </a:prstGeom>
            </p:spPr>
          </p:pic>
          <p:sp>
            <p:nvSpPr>
              <p:cNvPr id="21" name="TextBox 20">
                <a:extLst>
                  <a:ext uri="{FF2B5EF4-FFF2-40B4-BE49-F238E27FC236}">
                    <a16:creationId xmlns:a16="http://schemas.microsoft.com/office/drawing/2014/main" id="{84178085-17AC-D51F-0A96-9437390CDCA5}"/>
                  </a:ext>
                </a:extLst>
              </p:cNvPr>
              <p:cNvSpPr txBox="1"/>
              <p:nvPr/>
            </p:nvSpPr>
            <p:spPr>
              <a:xfrm>
                <a:off x="404390" y="4577066"/>
                <a:ext cx="2207730" cy="1631216"/>
              </a:xfrm>
              <a:prstGeom prst="rect">
                <a:avLst/>
              </a:prstGeom>
              <a:noFill/>
            </p:spPr>
            <p:txBody>
              <a:bodyPr wrap="square" rtlCol="0">
                <a:spAutoFit/>
              </a:bodyPr>
              <a:lstStyle/>
              <a:p>
                <a:pPr algn="ctr" fontAlgn="base"/>
                <a:r>
                  <a:rPr lang="en-GB" sz="2000" b="1">
                    <a:solidFill>
                      <a:schemeClr val="bg1"/>
                    </a:solidFill>
                    <a:latin typeface="Colby StBlk" pitchFamily="2" charset="77"/>
                    <a:ea typeface="Colby StBlk" pitchFamily="2" charset="77"/>
                  </a:rPr>
                  <a:t>3.</a:t>
                </a:r>
              </a:p>
              <a:p>
                <a:pPr algn="ctr" fontAlgn="base"/>
                <a:r>
                  <a:rPr lang="en-GB" sz="1600" b="0" i="0">
                    <a:solidFill>
                      <a:schemeClr val="bg1"/>
                    </a:solidFill>
                    <a:effectLst/>
                    <a:latin typeface="Colby StMed" pitchFamily="2" charset="77"/>
                  </a:rPr>
                  <a:t>Provide the support needed to increase income, save money and provide a secure future</a:t>
                </a:r>
                <a:endParaRPr lang="en-GB" sz="1500" b="0" i="0">
                  <a:solidFill>
                    <a:schemeClr val="bg1"/>
                  </a:solidFill>
                  <a:effectLst/>
                  <a:latin typeface="Colby StReg" pitchFamily="2" charset="77"/>
                  <a:ea typeface="Colby StReg" pitchFamily="2" charset="77"/>
                </a:endParaRPr>
              </a:p>
            </p:txBody>
          </p:sp>
        </p:grpSp>
        <p:pic>
          <p:nvPicPr>
            <p:cNvPr id="44" name="Picture 43" descr="A picture containing text, vector graphics, helmet&#10;&#10;Description automatically generated">
              <a:extLst>
                <a:ext uri="{FF2B5EF4-FFF2-40B4-BE49-F238E27FC236}">
                  <a16:creationId xmlns:a16="http://schemas.microsoft.com/office/drawing/2014/main" id="{D67607CF-A8B4-E8C0-2B74-FFCCEF18660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rot="10800000">
              <a:off x="2369991" y="2809954"/>
              <a:ext cx="1239648" cy="650451"/>
            </a:xfrm>
            <a:prstGeom prst="rect">
              <a:avLst/>
            </a:prstGeom>
          </p:spPr>
        </p:pic>
        <p:pic>
          <p:nvPicPr>
            <p:cNvPr id="46" name="Picture 45" descr="A picture containing text, vector graphics, helmet&#10;&#10;Description automatically generated">
              <a:extLst>
                <a:ext uri="{FF2B5EF4-FFF2-40B4-BE49-F238E27FC236}">
                  <a16:creationId xmlns:a16="http://schemas.microsoft.com/office/drawing/2014/main" id="{AAF78FC3-4D0D-2046-EA6B-FC1F90A417DC}"/>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rot="8355770" flipV="1">
              <a:off x="2771045" y="5517426"/>
              <a:ext cx="1527262" cy="649070"/>
            </a:xfrm>
            <a:prstGeom prst="rect">
              <a:avLst/>
            </a:prstGeom>
          </p:spPr>
        </p:pic>
      </p:grpSp>
      <p:grpSp>
        <p:nvGrpSpPr>
          <p:cNvPr id="3" name="Group 2">
            <a:extLst>
              <a:ext uri="{FF2B5EF4-FFF2-40B4-BE49-F238E27FC236}">
                <a16:creationId xmlns:a16="http://schemas.microsoft.com/office/drawing/2014/main" id="{A21046F9-87FF-422D-543C-9E13992B2B31}"/>
              </a:ext>
            </a:extLst>
          </p:cNvPr>
          <p:cNvGrpSpPr/>
          <p:nvPr/>
        </p:nvGrpSpPr>
        <p:grpSpPr>
          <a:xfrm>
            <a:off x="4818925" y="2156212"/>
            <a:ext cx="4070003" cy="4700718"/>
            <a:chOff x="4818925" y="2156212"/>
            <a:chExt cx="4070003" cy="4700718"/>
          </a:xfrm>
        </p:grpSpPr>
        <p:pic>
          <p:nvPicPr>
            <p:cNvPr id="50" name="Picture 49" descr="A picture containing person, person&#10;&#10;Description automatically generated">
              <a:extLst>
                <a:ext uri="{FF2B5EF4-FFF2-40B4-BE49-F238E27FC236}">
                  <a16:creationId xmlns:a16="http://schemas.microsoft.com/office/drawing/2014/main" id="{7866FE93-1C38-6D1E-11F3-3505885986A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l="-3252" r="-206"/>
            <a:stretch/>
          </p:blipFill>
          <p:spPr>
            <a:xfrm>
              <a:off x="4818925" y="2156212"/>
              <a:ext cx="4070003" cy="4700718"/>
            </a:xfrm>
            <a:prstGeom prst="rect">
              <a:avLst/>
            </a:prstGeom>
          </p:spPr>
        </p:pic>
        <p:sp>
          <p:nvSpPr>
            <p:cNvPr id="2" name="TextBox 1">
              <a:extLst>
                <a:ext uri="{FF2B5EF4-FFF2-40B4-BE49-F238E27FC236}">
                  <a16:creationId xmlns:a16="http://schemas.microsoft.com/office/drawing/2014/main" id="{CC36D7EA-7808-0C2D-B084-1DA9AE6F21D2}"/>
                </a:ext>
              </a:extLst>
            </p:cNvPr>
            <p:cNvSpPr txBox="1"/>
            <p:nvPr/>
          </p:nvSpPr>
          <p:spPr>
            <a:xfrm>
              <a:off x="7253009" y="6224566"/>
              <a:ext cx="957313" cy="400110"/>
            </a:xfrm>
            <a:prstGeom prst="rect">
              <a:avLst/>
            </a:prstGeom>
            <a:noFill/>
          </p:spPr>
          <p:txBody>
            <a:bodyPr wrap="none" rtlCol="0">
              <a:spAutoFit/>
            </a:bodyPr>
            <a:lstStyle/>
            <a:p>
              <a:r>
                <a:rPr lang="en-US" sz="1000">
                  <a:solidFill>
                    <a:schemeClr val="bg1"/>
                  </a:solidFill>
                  <a:latin typeface="Rubik" pitchFamily="2" charset="-79"/>
                  <a:cs typeface="Rubik" pitchFamily="2" charset="-79"/>
                </a:rPr>
                <a:t>Justin,</a:t>
              </a:r>
            </a:p>
            <a:p>
              <a:r>
                <a:rPr lang="en-US" sz="1000">
                  <a:solidFill>
                    <a:schemeClr val="bg1"/>
                  </a:solidFill>
                  <a:latin typeface="Rubik" pitchFamily="2" charset="-79"/>
                  <a:cs typeface="Rubik" pitchFamily="2" charset="-79"/>
                </a:rPr>
                <a:t>South Sudan</a:t>
              </a:r>
            </a:p>
          </p:txBody>
        </p:sp>
      </p:grpSp>
    </p:spTree>
    <p:extLst>
      <p:ext uri="{BB962C8B-B14F-4D97-AF65-F5344CB8AC3E}">
        <p14:creationId xmlns:p14="http://schemas.microsoft.com/office/powerpoint/2010/main" val="3501504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12">
            <a:extLst>
              <a:ext uri="{FF2B5EF4-FFF2-40B4-BE49-F238E27FC236}">
                <a16:creationId xmlns:a16="http://schemas.microsoft.com/office/drawing/2014/main" id="{A943A2E8-02E8-A046-81E2-E279D6501BDF}"/>
              </a:ext>
            </a:extLst>
          </p:cNvPr>
          <p:cNvSpPr txBox="1"/>
          <p:nvPr/>
        </p:nvSpPr>
        <p:spPr>
          <a:xfrm>
            <a:off x="293929" y="366846"/>
            <a:ext cx="5484702" cy="507831"/>
          </a:xfrm>
          <a:prstGeom prst="rect">
            <a:avLst/>
          </a:prstGeom>
          <a:noFill/>
        </p:spPr>
        <p:txBody>
          <a:bodyPr wrap="square" rtlCol="0">
            <a:spAutoFit/>
          </a:bodyPr>
          <a:lstStyle/>
          <a:p>
            <a:r>
              <a:rPr lang="en-GB" sz="2700" b="1" dirty="0">
                <a:solidFill>
                  <a:srgbClr val="E43B31"/>
                </a:solidFill>
                <a:latin typeface="Colby StBlk" pitchFamily="2" charset="77"/>
                <a:ea typeface="Colby StBlk" pitchFamily="2" charset="77"/>
              </a:rPr>
              <a:t>Emergency appeal: Ethiopia</a:t>
            </a:r>
          </a:p>
        </p:txBody>
      </p:sp>
      <p:sp>
        <p:nvSpPr>
          <p:cNvPr id="7" name="Rectangle 6"/>
          <p:cNvSpPr/>
          <p:nvPr/>
        </p:nvSpPr>
        <p:spPr>
          <a:xfrm>
            <a:off x="325950" y="1849158"/>
            <a:ext cx="8492100" cy="954107"/>
          </a:xfrm>
          <a:prstGeom prst="rect">
            <a:avLst/>
          </a:prstGeom>
        </p:spPr>
        <p:txBody>
          <a:bodyPr wrap="square">
            <a:spAutoFit/>
          </a:bodyPr>
          <a:lstStyle/>
          <a:p>
            <a:pPr fontAlgn="base"/>
            <a:r>
              <a:rPr lang="en-GB" sz="2800" b="1" dirty="0">
                <a:solidFill>
                  <a:srgbClr val="E43B31"/>
                </a:solidFill>
                <a:latin typeface="Colby StBlk" pitchFamily="2" charset="77"/>
                <a:ea typeface="Colby StBlk" pitchFamily="2" charset="77"/>
                <a:cs typeface="Rubik Regular" pitchFamily="2" charset="-79"/>
              </a:rPr>
              <a:t>We work with our local partners and the Ethiopian Catholic Church. </a:t>
            </a:r>
            <a:endParaRPr lang="en-GB" sz="2800" dirty="0"/>
          </a:p>
        </p:txBody>
      </p:sp>
      <p:sp>
        <p:nvSpPr>
          <p:cNvPr id="2" name="Rectangle 1"/>
          <p:cNvSpPr/>
          <p:nvPr/>
        </p:nvSpPr>
        <p:spPr>
          <a:xfrm>
            <a:off x="325950" y="2936631"/>
            <a:ext cx="8431464" cy="2677656"/>
          </a:xfrm>
          <a:prstGeom prst="rect">
            <a:avLst/>
          </a:prstGeom>
        </p:spPr>
        <p:txBody>
          <a:bodyPr wrap="square">
            <a:spAutoFit/>
          </a:bodyPr>
          <a:lstStyle/>
          <a:p>
            <a:pPr fontAlgn="base"/>
            <a:r>
              <a:rPr lang="en-GB" sz="2800" b="1" dirty="0">
                <a:solidFill>
                  <a:srgbClr val="E43B31"/>
                </a:solidFill>
                <a:latin typeface="Colby StBlk" pitchFamily="2" charset="77"/>
                <a:ea typeface="Colby StBlk" pitchFamily="2" charset="77"/>
                <a:cs typeface="Rubik Regular" pitchFamily="2" charset="-79"/>
              </a:rPr>
              <a:t>As an important part of the local community, the Church is well placed to provide both long-term support to families, and emergency humanitarian assistance, including food, shelter and other essentials.</a:t>
            </a:r>
            <a:endParaRPr lang="en-GB" sz="2800" dirty="0"/>
          </a:p>
        </p:txBody>
      </p:sp>
    </p:spTree>
    <p:extLst>
      <p:ext uri="{BB962C8B-B14F-4D97-AF65-F5344CB8AC3E}">
        <p14:creationId xmlns:p14="http://schemas.microsoft.com/office/powerpoint/2010/main" val="905977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p:cNvSpPr/>
          <p:nvPr/>
        </p:nvSpPr>
        <p:spPr>
          <a:xfrm>
            <a:off x="293928" y="1712691"/>
            <a:ext cx="8758307" cy="954107"/>
          </a:xfrm>
          <a:prstGeom prst="rect">
            <a:avLst/>
          </a:prstGeom>
        </p:spPr>
        <p:txBody>
          <a:bodyPr wrap="square">
            <a:spAutoFit/>
          </a:bodyPr>
          <a:lstStyle/>
          <a:p>
            <a:pPr fontAlgn="base"/>
            <a:r>
              <a:rPr lang="en-GB" sz="2800" b="1" dirty="0">
                <a:solidFill>
                  <a:srgbClr val="E43B31"/>
                </a:solidFill>
                <a:latin typeface="Colby StBlk" pitchFamily="2" charset="77"/>
                <a:ea typeface="Colby StBlk" pitchFamily="2" charset="77"/>
                <a:cs typeface="Rubik Regular" pitchFamily="2" charset="-79"/>
              </a:rPr>
              <a:t>Ethiopia is experiencing the worst drought in its recent history.</a:t>
            </a:r>
            <a:endParaRPr lang="en-GB" sz="2800" dirty="0"/>
          </a:p>
        </p:txBody>
      </p:sp>
      <p:sp>
        <p:nvSpPr>
          <p:cNvPr id="14" name="Rectangle 13"/>
          <p:cNvSpPr/>
          <p:nvPr/>
        </p:nvSpPr>
        <p:spPr>
          <a:xfrm>
            <a:off x="293929" y="2876341"/>
            <a:ext cx="8758307" cy="954107"/>
          </a:xfrm>
          <a:prstGeom prst="rect">
            <a:avLst/>
          </a:prstGeom>
        </p:spPr>
        <p:txBody>
          <a:bodyPr wrap="square">
            <a:spAutoFit/>
          </a:bodyPr>
          <a:lstStyle/>
          <a:p>
            <a:pPr fontAlgn="base"/>
            <a:r>
              <a:rPr lang="en-GB" sz="2800" b="1" dirty="0">
                <a:solidFill>
                  <a:srgbClr val="E43B31"/>
                </a:solidFill>
                <a:latin typeface="Colby StBlk" pitchFamily="2" charset="77"/>
                <a:ea typeface="Colby StBlk" pitchFamily="2" charset="77"/>
                <a:cs typeface="Rubik Regular" pitchFamily="2" charset="-79"/>
              </a:rPr>
              <a:t>Millions of people are on the brink of famine.</a:t>
            </a:r>
            <a:endParaRPr lang="en-GB" sz="2800" dirty="0"/>
          </a:p>
        </p:txBody>
      </p:sp>
      <p:sp>
        <p:nvSpPr>
          <p:cNvPr id="15" name="Rectangle 14"/>
          <p:cNvSpPr/>
          <p:nvPr/>
        </p:nvSpPr>
        <p:spPr>
          <a:xfrm>
            <a:off x="293929" y="4036372"/>
            <a:ext cx="8758307" cy="954107"/>
          </a:xfrm>
          <a:prstGeom prst="rect">
            <a:avLst/>
          </a:prstGeom>
        </p:spPr>
        <p:txBody>
          <a:bodyPr wrap="square">
            <a:spAutoFit/>
          </a:bodyPr>
          <a:lstStyle/>
          <a:p>
            <a:pPr fontAlgn="base"/>
            <a:r>
              <a:rPr lang="en-GB" sz="2800" b="1" dirty="0">
                <a:solidFill>
                  <a:srgbClr val="E43B31"/>
                </a:solidFill>
                <a:latin typeface="Colby StBlk" pitchFamily="2" charset="77"/>
                <a:ea typeface="Colby StBlk" pitchFamily="2" charset="77"/>
                <a:cs typeface="Rubik Regular" pitchFamily="2" charset="-79"/>
              </a:rPr>
              <a:t>Rivers have dried up, crops have withered and died, livestock have perished.</a:t>
            </a:r>
          </a:p>
        </p:txBody>
      </p:sp>
      <p:sp>
        <p:nvSpPr>
          <p:cNvPr id="16" name="TextBox 15">
            <a:extLst>
              <a:ext uri="{FF2B5EF4-FFF2-40B4-BE49-F238E27FC236}">
                <a16:creationId xmlns:a16="http://schemas.microsoft.com/office/drawing/2014/main" id="{A943A2E8-02E8-A046-81E2-E279D6501BDF}"/>
              </a:ext>
            </a:extLst>
          </p:cNvPr>
          <p:cNvSpPr txBox="1"/>
          <p:nvPr/>
        </p:nvSpPr>
        <p:spPr>
          <a:xfrm>
            <a:off x="293929" y="366846"/>
            <a:ext cx="5484702" cy="507831"/>
          </a:xfrm>
          <a:prstGeom prst="rect">
            <a:avLst/>
          </a:prstGeom>
          <a:noFill/>
        </p:spPr>
        <p:txBody>
          <a:bodyPr wrap="square" rtlCol="0">
            <a:spAutoFit/>
          </a:bodyPr>
          <a:lstStyle/>
          <a:p>
            <a:r>
              <a:rPr lang="en-GB" sz="2700" b="1" dirty="0">
                <a:solidFill>
                  <a:srgbClr val="E43B31"/>
                </a:solidFill>
                <a:latin typeface="Colby StBlk" pitchFamily="2" charset="77"/>
                <a:ea typeface="Colby StBlk" pitchFamily="2" charset="77"/>
              </a:rPr>
              <a:t>Emergency appeal: Ethiopia</a:t>
            </a:r>
          </a:p>
        </p:txBody>
      </p:sp>
    </p:spTree>
    <p:extLst>
      <p:ext uri="{BB962C8B-B14F-4D97-AF65-F5344CB8AC3E}">
        <p14:creationId xmlns:p14="http://schemas.microsoft.com/office/powerpoint/2010/main" val="1976431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l="12544" t="20970" r="32017" b="9436"/>
          <a:stretch/>
        </p:blipFill>
        <p:spPr>
          <a:xfrm>
            <a:off x="-386062" y="0"/>
            <a:ext cx="9705474" cy="6853320"/>
          </a:xfrm>
          <a:prstGeom prst="rect">
            <a:avLst/>
          </a:prstGeom>
        </p:spPr>
      </p:pic>
    </p:spTree>
    <p:extLst>
      <p:ext uri="{BB962C8B-B14F-4D97-AF65-F5344CB8AC3E}">
        <p14:creationId xmlns:p14="http://schemas.microsoft.com/office/powerpoint/2010/main" val="1006668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F2BC98-A1CB-CE47-AF21-BCF02D48AD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5131" y="5156211"/>
            <a:ext cx="2483252" cy="702644"/>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1CDB2F2F-2017-B44C-A23F-AEF7C1EA7B5F}"/>
              </a:ext>
            </a:extLst>
          </p:cNvPr>
          <p:cNvSpPr txBox="1"/>
          <p:nvPr/>
        </p:nvSpPr>
        <p:spPr>
          <a:xfrm>
            <a:off x="239142" y="2255074"/>
            <a:ext cx="3249661" cy="2585323"/>
          </a:xfrm>
          <a:prstGeom prst="rect">
            <a:avLst/>
          </a:prstGeom>
          <a:noFill/>
        </p:spPr>
        <p:txBody>
          <a:bodyPr wrap="square" lIns="91440" tIns="45720" rIns="91440" bIns="45720" rtlCol="0" anchor="t">
            <a:spAutoFit/>
          </a:bodyPr>
          <a:lstStyle/>
          <a:p>
            <a:r>
              <a:rPr lang="en-GB" sz="2700" b="1" dirty="0">
                <a:solidFill>
                  <a:srgbClr val="12375A"/>
                </a:solidFill>
                <a:latin typeface="Colby StBlk" pitchFamily="2" charset="77"/>
                <a:ea typeface="Colby StBlk" pitchFamily="2" charset="77"/>
              </a:rPr>
              <a:t>You can depend on SCIAF to get your donations straight to the people who need it.</a:t>
            </a:r>
          </a:p>
        </p:txBody>
      </p:sp>
      <p:sp>
        <p:nvSpPr>
          <p:cNvPr id="2" name="TextBox 1">
            <a:extLst>
              <a:ext uri="{FF2B5EF4-FFF2-40B4-BE49-F238E27FC236}">
                <a16:creationId xmlns:a16="http://schemas.microsoft.com/office/drawing/2014/main" id="{49D64C94-9735-5C4A-BF9C-37C36F76A89E}"/>
              </a:ext>
            </a:extLst>
          </p:cNvPr>
          <p:cNvSpPr txBox="1"/>
          <p:nvPr/>
        </p:nvSpPr>
        <p:spPr>
          <a:xfrm>
            <a:off x="325131" y="5223711"/>
            <a:ext cx="2284969" cy="584775"/>
          </a:xfrm>
          <a:prstGeom prst="rect">
            <a:avLst/>
          </a:prstGeom>
          <a:noFill/>
        </p:spPr>
        <p:txBody>
          <a:bodyPr wrap="square" lIns="91440" tIns="45720" rIns="91440" bIns="45720" rtlCol="0" anchor="t">
            <a:spAutoFit/>
          </a:bodyPr>
          <a:lstStyle/>
          <a:p>
            <a:r>
              <a:rPr lang="en-GB" sz="1600" b="1" dirty="0">
                <a:solidFill>
                  <a:srgbClr val="12375A"/>
                </a:solidFill>
                <a:latin typeface="Rubik"/>
                <a:ea typeface="Colby StBlk"/>
                <a:cs typeface="Rubik"/>
              </a:rPr>
              <a:t>Please donate today</a:t>
            </a:r>
            <a:endParaRPr lang="en-GB" sz="1600" dirty="0">
              <a:solidFill>
                <a:srgbClr val="12375A"/>
              </a:solidFill>
              <a:latin typeface="Rubik"/>
              <a:ea typeface="Colby StBlk"/>
              <a:cs typeface="Rubik"/>
            </a:endParaRPr>
          </a:p>
          <a:p>
            <a:r>
              <a:rPr lang="en-GB" sz="1600" dirty="0">
                <a:solidFill>
                  <a:srgbClr val="12375A"/>
                </a:solidFill>
                <a:latin typeface="Rubik"/>
                <a:ea typeface="Colby StBlk"/>
                <a:cs typeface="Rubik"/>
              </a:rPr>
              <a:t>SCIAF.org.uk/donate</a:t>
            </a:r>
          </a:p>
        </p:txBody>
      </p:sp>
      <p:sp>
        <p:nvSpPr>
          <p:cNvPr id="6" name="TextBox 5">
            <a:extLst>
              <a:ext uri="{FF2B5EF4-FFF2-40B4-BE49-F238E27FC236}">
                <a16:creationId xmlns:a16="http://schemas.microsoft.com/office/drawing/2014/main" id="{B7010B88-2CD5-F650-01A6-8B51D59F36EF}"/>
              </a:ext>
            </a:extLst>
          </p:cNvPr>
          <p:cNvSpPr txBox="1"/>
          <p:nvPr/>
        </p:nvSpPr>
        <p:spPr>
          <a:xfrm>
            <a:off x="293929" y="366846"/>
            <a:ext cx="4608009"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Donate today</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8803" y="1479893"/>
            <a:ext cx="5378107" cy="5378107"/>
          </a:xfrm>
          <a:prstGeom prst="rect">
            <a:avLst/>
          </a:prstGeom>
        </p:spPr>
      </p:pic>
      <p:sp>
        <p:nvSpPr>
          <p:cNvPr id="9" name="TextBox 8">
            <a:extLst>
              <a:ext uri="{FF2B5EF4-FFF2-40B4-BE49-F238E27FC236}">
                <a16:creationId xmlns:a16="http://schemas.microsoft.com/office/drawing/2014/main" id="{2C75D3A9-C7E5-8B5F-6942-ACE9C236A5B0}"/>
              </a:ext>
            </a:extLst>
          </p:cNvPr>
          <p:cNvSpPr txBox="1"/>
          <p:nvPr/>
        </p:nvSpPr>
        <p:spPr>
          <a:xfrm>
            <a:off x="3783543" y="1978075"/>
            <a:ext cx="1444214" cy="276999"/>
          </a:xfrm>
          <a:prstGeom prst="rect">
            <a:avLst/>
          </a:prstGeom>
          <a:noFill/>
        </p:spPr>
        <p:txBody>
          <a:bodyPr wrap="square" rtlCol="0">
            <a:spAutoFit/>
          </a:bodyPr>
          <a:lstStyle/>
          <a:p>
            <a:r>
              <a:rPr lang="en-GB" sz="1200" dirty="0" err="1">
                <a:solidFill>
                  <a:schemeClr val="bg1"/>
                </a:solidFill>
                <a:latin typeface="Rubik" pitchFamily="2" charset="-79"/>
                <a:ea typeface="Colby StBlk" pitchFamily="2" charset="77"/>
                <a:cs typeface="Rubik" pitchFamily="2" charset="-79"/>
              </a:rPr>
              <a:t>Ayoyo</a:t>
            </a:r>
            <a:r>
              <a:rPr lang="en-GB" sz="1200" dirty="0">
                <a:solidFill>
                  <a:schemeClr val="bg1"/>
                </a:solidFill>
                <a:latin typeface="Rubik" pitchFamily="2" charset="-79"/>
                <a:ea typeface="Colby StBlk" pitchFamily="2" charset="77"/>
                <a:cs typeface="Rubik" pitchFamily="2" charset="-79"/>
              </a:rPr>
              <a:t>, Ethiopia</a:t>
            </a:r>
          </a:p>
        </p:txBody>
      </p:sp>
    </p:spTree>
    <p:extLst>
      <p:ext uri="{BB962C8B-B14F-4D97-AF65-F5344CB8AC3E}">
        <p14:creationId xmlns:p14="http://schemas.microsoft.com/office/powerpoint/2010/main" val="3985773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F24FBD76-10B1-3247-AEAD-471277B1FA60}"/>
              </a:ext>
            </a:extLst>
          </p:cNvPr>
          <p:cNvSpPr txBox="1"/>
          <p:nvPr/>
        </p:nvSpPr>
        <p:spPr>
          <a:xfrm>
            <a:off x="290134" y="1566214"/>
            <a:ext cx="8563731" cy="5016758"/>
          </a:xfrm>
          <a:prstGeom prst="rect">
            <a:avLst/>
          </a:prstGeom>
          <a:noFill/>
        </p:spPr>
        <p:txBody>
          <a:bodyPr wrap="square" rtlCol="0">
            <a:spAutoFit/>
          </a:bodyPr>
          <a:lstStyle/>
          <a:p>
            <a:pPr>
              <a:spcBef>
                <a:spcPct val="0"/>
              </a:spcBef>
              <a:buFontTx/>
              <a:buNone/>
            </a:pPr>
            <a:r>
              <a:rPr lang="en-GB" altLang="en-US" sz="2000" b="1" dirty="0">
                <a:solidFill>
                  <a:srgbClr val="12375A"/>
                </a:solidFill>
                <a:latin typeface="Colby StBlk" pitchFamily="2" charset="77"/>
                <a:ea typeface="Colby StBlk" pitchFamily="2" charset="77"/>
                <a:cs typeface="Rubik" pitchFamily="2" charset="-79"/>
              </a:rPr>
              <a:t>Loving Father, we thank you that the Church here in Scotland is providing long-term support to millions of families in Ethiopia.</a:t>
            </a:r>
          </a:p>
          <a:p>
            <a:pPr>
              <a:spcBef>
                <a:spcPct val="0"/>
              </a:spcBef>
              <a:buFontTx/>
              <a:buNone/>
            </a:pPr>
            <a:endParaRPr lang="en-GB" altLang="en-US" sz="2000" b="1" dirty="0">
              <a:solidFill>
                <a:srgbClr val="12375A"/>
              </a:solidFill>
              <a:latin typeface="Colby StBlk" pitchFamily="2" charset="77"/>
              <a:ea typeface="Colby StBlk" pitchFamily="2" charset="77"/>
              <a:cs typeface="Rubik" pitchFamily="2" charset="-79"/>
            </a:endParaRPr>
          </a:p>
          <a:p>
            <a:pPr>
              <a:spcBef>
                <a:spcPct val="0"/>
              </a:spcBef>
              <a:buFontTx/>
              <a:buNone/>
            </a:pPr>
            <a:r>
              <a:rPr lang="en-GB" altLang="en-US" sz="2000" b="1" dirty="0">
                <a:solidFill>
                  <a:srgbClr val="12375A"/>
                </a:solidFill>
                <a:latin typeface="Colby StBlk" pitchFamily="2" charset="77"/>
                <a:ea typeface="Colby StBlk" pitchFamily="2" charset="77"/>
                <a:cs typeface="Rubik" pitchFamily="2" charset="-79"/>
              </a:rPr>
              <a:t>Thank you that in times of emergency, SCIAF can respond.</a:t>
            </a:r>
          </a:p>
          <a:p>
            <a:pPr>
              <a:spcBef>
                <a:spcPct val="0"/>
              </a:spcBef>
              <a:buFontTx/>
              <a:buNone/>
            </a:pPr>
            <a:endParaRPr lang="en-GB" altLang="en-US" sz="2000" b="1" dirty="0">
              <a:solidFill>
                <a:srgbClr val="12375A"/>
              </a:solidFill>
              <a:latin typeface="Colby StBlk" pitchFamily="2" charset="77"/>
              <a:ea typeface="Colby StBlk" pitchFamily="2" charset="77"/>
              <a:cs typeface="Rubik" pitchFamily="2" charset="-79"/>
            </a:endParaRPr>
          </a:p>
          <a:p>
            <a:pPr>
              <a:spcBef>
                <a:spcPct val="0"/>
              </a:spcBef>
              <a:buFontTx/>
              <a:buNone/>
            </a:pPr>
            <a:r>
              <a:rPr lang="en-GB" altLang="en-US" sz="2000" b="1" dirty="0">
                <a:solidFill>
                  <a:srgbClr val="12375A"/>
                </a:solidFill>
                <a:latin typeface="Colby StBlk" pitchFamily="2" charset="77"/>
                <a:ea typeface="Colby StBlk" pitchFamily="2" charset="77"/>
                <a:cs typeface="Rubik" pitchFamily="2" charset="-79"/>
              </a:rPr>
              <a:t>We pray that SCIAF partners in Ethiopia will continue their life giving support, and that with our help, they will continue to help the millions of people without access to sufficient food and water.</a:t>
            </a:r>
          </a:p>
          <a:p>
            <a:pPr>
              <a:spcBef>
                <a:spcPct val="0"/>
              </a:spcBef>
              <a:buFontTx/>
              <a:buNone/>
            </a:pPr>
            <a:endParaRPr lang="en-GB" altLang="en-US" sz="2000" b="1" dirty="0">
              <a:solidFill>
                <a:srgbClr val="12375A"/>
              </a:solidFill>
              <a:latin typeface="Colby StBlk" pitchFamily="2" charset="77"/>
              <a:ea typeface="Colby StBlk" pitchFamily="2" charset="77"/>
              <a:cs typeface="Rubik" pitchFamily="2" charset="-79"/>
            </a:endParaRPr>
          </a:p>
          <a:p>
            <a:pPr>
              <a:spcBef>
                <a:spcPct val="0"/>
              </a:spcBef>
              <a:buFontTx/>
              <a:buNone/>
            </a:pPr>
            <a:r>
              <a:rPr lang="en-GB" altLang="en-US" sz="2000" b="1" dirty="0">
                <a:solidFill>
                  <a:srgbClr val="12375A"/>
                </a:solidFill>
                <a:latin typeface="Colby StBlk" pitchFamily="2" charset="77"/>
                <a:ea typeface="Colby StBlk" pitchFamily="2" charset="77"/>
                <a:cs typeface="Rubik" pitchFamily="2" charset="-79"/>
              </a:rPr>
              <a:t>We pray for their safety. We ask you for your peace. </a:t>
            </a:r>
          </a:p>
          <a:p>
            <a:pPr>
              <a:spcBef>
                <a:spcPct val="0"/>
              </a:spcBef>
              <a:buFontTx/>
              <a:buNone/>
            </a:pPr>
            <a:endParaRPr lang="en-GB" altLang="en-US" sz="2000" b="1" dirty="0">
              <a:solidFill>
                <a:srgbClr val="12375A"/>
              </a:solidFill>
              <a:latin typeface="Colby StBlk" pitchFamily="2" charset="77"/>
              <a:ea typeface="Colby StBlk" pitchFamily="2" charset="77"/>
              <a:cs typeface="Rubik" pitchFamily="2" charset="-79"/>
            </a:endParaRPr>
          </a:p>
          <a:p>
            <a:pPr>
              <a:spcBef>
                <a:spcPct val="0"/>
              </a:spcBef>
              <a:buFontTx/>
              <a:buNone/>
            </a:pPr>
            <a:r>
              <a:rPr lang="en-GB" altLang="en-US" sz="2000" b="1" dirty="0">
                <a:solidFill>
                  <a:srgbClr val="12375A"/>
                </a:solidFill>
                <a:latin typeface="Colby StBlk" pitchFamily="2" charset="77"/>
                <a:ea typeface="Colby StBlk" pitchFamily="2" charset="77"/>
                <a:cs typeface="Rubik" pitchFamily="2" charset="-79"/>
              </a:rPr>
              <a:t>Through Jesus Christ, our Lord. </a:t>
            </a:r>
          </a:p>
          <a:p>
            <a:pPr>
              <a:spcBef>
                <a:spcPct val="0"/>
              </a:spcBef>
              <a:buFontTx/>
              <a:buNone/>
            </a:pPr>
            <a:endParaRPr lang="en-GB" altLang="en-US" sz="2000" b="1" dirty="0">
              <a:solidFill>
                <a:srgbClr val="12375A"/>
              </a:solidFill>
              <a:latin typeface="Colby StBlk" pitchFamily="2" charset="77"/>
              <a:ea typeface="Colby StBlk" pitchFamily="2" charset="77"/>
              <a:cs typeface="Rubik" pitchFamily="2" charset="-79"/>
            </a:endParaRPr>
          </a:p>
          <a:p>
            <a:pPr>
              <a:spcBef>
                <a:spcPct val="0"/>
              </a:spcBef>
              <a:buFontTx/>
              <a:buNone/>
            </a:pPr>
            <a:r>
              <a:rPr lang="en-GB" altLang="en-US" sz="2000" b="1" dirty="0">
                <a:solidFill>
                  <a:srgbClr val="12375A"/>
                </a:solidFill>
                <a:latin typeface="Colby StBlk" pitchFamily="2" charset="77"/>
                <a:ea typeface="Colby StBlk" pitchFamily="2" charset="77"/>
                <a:cs typeface="Rubik" pitchFamily="2" charset="-79"/>
              </a:rPr>
              <a:t>Amen.</a:t>
            </a:r>
            <a:endParaRPr lang="en-GB" sz="2000" b="1" dirty="0">
              <a:solidFill>
                <a:srgbClr val="12375A"/>
              </a:solidFill>
              <a:latin typeface="Colby StBlk" pitchFamily="2" charset="77"/>
              <a:ea typeface="Colby StBlk" pitchFamily="2" charset="77"/>
              <a:cs typeface="Rubik" pitchFamily="2" charset="-79"/>
            </a:endParaRPr>
          </a:p>
        </p:txBody>
      </p:sp>
      <p:sp>
        <p:nvSpPr>
          <p:cNvPr id="2" name="TextBox 1">
            <a:extLst>
              <a:ext uri="{FF2B5EF4-FFF2-40B4-BE49-F238E27FC236}">
                <a16:creationId xmlns:a16="http://schemas.microsoft.com/office/drawing/2014/main" id="{6887ED78-B987-1971-6D11-1F7869EFE7AC}"/>
              </a:ext>
            </a:extLst>
          </p:cNvPr>
          <p:cNvSpPr txBox="1"/>
          <p:nvPr/>
        </p:nvSpPr>
        <p:spPr>
          <a:xfrm>
            <a:off x="293929" y="366846"/>
            <a:ext cx="4608009"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Prayer</a:t>
            </a:r>
          </a:p>
        </p:txBody>
      </p:sp>
    </p:spTree>
    <p:extLst>
      <p:ext uri="{BB962C8B-B14F-4D97-AF65-F5344CB8AC3E}">
        <p14:creationId xmlns:p14="http://schemas.microsoft.com/office/powerpoint/2010/main" val="3776448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F24FBD76-10B1-3247-AEAD-471277B1FA60}"/>
              </a:ext>
            </a:extLst>
          </p:cNvPr>
          <p:cNvSpPr txBox="1"/>
          <p:nvPr/>
        </p:nvSpPr>
        <p:spPr>
          <a:xfrm>
            <a:off x="291511" y="1758720"/>
            <a:ext cx="5565279" cy="1754326"/>
          </a:xfrm>
          <a:prstGeom prst="rect">
            <a:avLst/>
          </a:prstGeom>
          <a:noFill/>
        </p:spPr>
        <p:txBody>
          <a:bodyPr wrap="square" rtlCol="0">
            <a:spAutoFit/>
          </a:bodyPr>
          <a:lstStyle/>
          <a:p>
            <a:pPr>
              <a:spcBef>
                <a:spcPct val="0"/>
              </a:spcBef>
              <a:buFontTx/>
              <a:buNone/>
            </a:pPr>
            <a:r>
              <a:rPr lang="en-GB" altLang="en-US" sz="2700" b="1">
                <a:solidFill>
                  <a:srgbClr val="A1CA5E"/>
                </a:solidFill>
                <a:latin typeface="Colby StBlk" pitchFamily="2" charset="77"/>
                <a:ea typeface="Colby StBlk" pitchFamily="2" charset="77"/>
                <a:cs typeface="Rubik" pitchFamily="2" charset="-79"/>
              </a:rPr>
              <a:t>A just world, free of poverty, where we flourish and live </a:t>
            </a:r>
          </a:p>
          <a:p>
            <a:pPr>
              <a:spcBef>
                <a:spcPct val="0"/>
              </a:spcBef>
              <a:buFontTx/>
              <a:buNone/>
            </a:pPr>
            <a:r>
              <a:rPr lang="en-GB" altLang="en-US" sz="2700" b="1">
                <a:solidFill>
                  <a:srgbClr val="A1CA5E"/>
                </a:solidFill>
                <a:latin typeface="Colby StBlk" pitchFamily="2" charset="77"/>
                <a:ea typeface="Colby StBlk" pitchFamily="2" charset="77"/>
                <a:cs typeface="Rubik" pitchFamily="2" charset="-79"/>
              </a:rPr>
              <a:t>in harmony with each other and all creation.</a:t>
            </a:r>
            <a:endParaRPr lang="en-GB" sz="2700" b="1">
              <a:solidFill>
                <a:srgbClr val="A1CA5E"/>
              </a:solidFill>
              <a:latin typeface="Colby StBlk" pitchFamily="2" charset="77"/>
              <a:ea typeface="Colby StBlk" pitchFamily="2" charset="77"/>
              <a:cs typeface="Rubik" pitchFamily="2" charset="-79"/>
            </a:endParaRPr>
          </a:p>
        </p:txBody>
      </p:sp>
      <p:sp>
        <p:nvSpPr>
          <p:cNvPr id="12" name="TextBox 11">
            <a:extLst>
              <a:ext uri="{FF2B5EF4-FFF2-40B4-BE49-F238E27FC236}">
                <a16:creationId xmlns:a16="http://schemas.microsoft.com/office/drawing/2014/main" id="{7A02DF43-587F-7A4E-82B8-7242E85360F5}"/>
              </a:ext>
            </a:extLst>
          </p:cNvPr>
          <p:cNvSpPr txBox="1"/>
          <p:nvPr/>
        </p:nvSpPr>
        <p:spPr>
          <a:xfrm>
            <a:off x="270658" y="5263757"/>
            <a:ext cx="6624686" cy="1261884"/>
          </a:xfrm>
          <a:prstGeom prst="rect">
            <a:avLst/>
          </a:prstGeom>
          <a:noFill/>
        </p:spPr>
        <p:txBody>
          <a:bodyPr wrap="square" rtlCol="0">
            <a:spAutoFit/>
          </a:bodyPr>
          <a:lstStyle/>
          <a:p>
            <a:pPr>
              <a:spcBef>
                <a:spcPct val="0"/>
              </a:spcBef>
              <a:buFontTx/>
              <a:buNone/>
            </a:pPr>
            <a:r>
              <a:rPr lang="en-GB" altLang="en-US" sz="1200" b="1">
                <a:solidFill>
                  <a:srgbClr val="12375A"/>
                </a:solidFill>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200">
                <a:solidFill>
                  <a:srgbClr val="12375A"/>
                </a:solidFill>
                <a:latin typeface="Rubik" pitchFamily="2" charset="-79"/>
                <a:ea typeface="Colby StBlk" pitchFamily="2" charset="77"/>
                <a:cs typeface="Rubik" pitchFamily="2" charset="-79"/>
              </a:rPr>
              <a:t>SCIAF is the official relief and development agency of the Catholic Church in Scotland </a:t>
            </a:r>
          </a:p>
          <a:p>
            <a:pPr>
              <a:spcBef>
                <a:spcPct val="0"/>
              </a:spcBef>
              <a:buFontTx/>
              <a:buNone/>
            </a:pPr>
            <a:r>
              <a:rPr lang="en-GB" altLang="en-US" sz="1200">
                <a:solidFill>
                  <a:srgbClr val="12375A"/>
                </a:solidFill>
                <a:latin typeface="Rubik" pitchFamily="2" charset="-79"/>
                <a:ea typeface="Colby StBlk" pitchFamily="2" charset="77"/>
                <a:cs typeface="Rubik" pitchFamily="2" charset="-79"/>
              </a:rPr>
              <a:t>and a proud member of the Caritas family. 7 West Nile Street, Glasgow G1 2PR. </a:t>
            </a:r>
          </a:p>
          <a:p>
            <a:pPr>
              <a:spcBef>
                <a:spcPct val="0"/>
              </a:spcBef>
              <a:buFontTx/>
              <a:buNone/>
            </a:pPr>
            <a:r>
              <a:rPr lang="en-GB" altLang="en-US" sz="1200">
                <a:solidFill>
                  <a:srgbClr val="12375A"/>
                </a:solidFill>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a:solidFill>
                <a:srgbClr val="12375A"/>
              </a:solidFill>
              <a:latin typeface="Rubik" pitchFamily="2" charset="-79"/>
              <a:ea typeface="Colby StBlk" pitchFamily="2" charset="77"/>
              <a:cs typeface="Rubik" pitchFamily="2" charset="-79"/>
            </a:endParaRPr>
          </a:p>
          <a:p>
            <a:pPr>
              <a:spcBef>
                <a:spcPct val="0"/>
              </a:spcBef>
              <a:buFontTx/>
              <a:buNone/>
            </a:pPr>
            <a:r>
              <a:rPr lang="en-GB" sz="1600" err="1">
                <a:solidFill>
                  <a:srgbClr val="12375A"/>
                </a:solidFill>
                <a:latin typeface="Rubik" pitchFamily="2" charset="-79"/>
                <a:ea typeface="Colby StBlk" pitchFamily="2" charset="77"/>
                <a:cs typeface="Rubik" pitchFamily="2" charset="-79"/>
              </a:rPr>
              <a:t>sciaf@sciaf.org.uk</a:t>
            </a:r>
            <a:endParaRPr lang="en-GB" sz="1600">
              <a:solidFill>
                <a:srgbClr val="12375A"/>
              </a:solidFill>
              <a:latin typeface="Rubik" pitchFamily="2" charset="-79"/>
              <a:ea typeface="Colby StBlk" pitchFamily="2" charset="77"/>
              <a:cs typeface="Rubik" pitchFamily="2" charset="-79"/>
            </a:endParaRPr>
          </a:p>
        </p:txBody>
      </p:sp>
      <p:sp>
        <p:nvSpPr>
          <p:cNvPr id="2" name="TextBox 1">
            <a:extLst>
              <a:ext uri="{FF2B5EF4-FFF2-40B4-BE49-F238E27FC236}">
                <a16:creationId xmlns:a16="http://schemas.microsoft.com/office/drawing/2014/main" id="{6887ED78-B987-1971-6D11-1F7869EFE7AC}"/>
              </a:ext>
            </a:extLst>
          </p:cNvPr>
          <p:cNvSpPr txBox="1"/>
          <p:nvPr/>
        </p:nvSpPr>
        <p:spPr>
          <a:xfrm>
            <a:off x="293929" y="366846"/>
            <a:ext cx="4608009"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Thank you</a:t>
            </a:r>
          </a:p>
        </p:txBody>
      </p:sp>
    </p:spTree>
    <p:extLst>
      <p:ext uri="{BB962C8B-B14F-4D97-AF65-F5344CB8AC3E}">
        <p14:creationId xmlns:p14="http://schemas.microsoft.com/office/powerpoint/2010/main" val="7162880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a2d6e50-65c7-486c-a157-0f6ff2be2864">
      <UserInfo>
        <DisplayName>Katie Ann McGeary</DisplayName>
        <AccountId>953</AccountId>
        <AccountType/>
      </UserInfo>
    </SharedWithUsers>
    <_activity xmlns="8c39771b-d4fa-4fb1-9314-8f1bcd418c7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CA834E0BAA50C44B6AD8DBFF214E8BB" ma:contentTypeVersion="15" ma:contentTypeDescription="Create a new document." ma:contentTypeScope="" ma:versionID="1702b9d3646cf5b6b3cadca366caef9f">
  <xsd:schema xmlns:xsd="http://www.w3.org/2001/XMLSchema" xmlns:xs="http://www.w3.org/2001/XMLSchema" xmlns:p="http://schemas.microsoft.com/office/2006/metadata/properties" xmlns:ns3="8c39771b-d4fa-4fb1-9314-8f1bcd418c7b" xmlns:ns4="ea2d6e50-65c7-486c-a157-0f6ff2be2864" targetNamespace="http://schemas.microsoft.com/office/2006/metadata/properties" ma:root="true" ma:fieldsID="72cae7c5b0a84b09b11303e5258d5534" ns3:_="" ns4:_="">
    <xsd:import namespace="8c39771b-d4fa-4fb1-9314-8f1bcd418c7b"/>
    <xsd:import namespace="ea2d6e50-65c7-486c-a157-0f6ff2be286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ServiceLocation" minOccurs="0"/>
                <xsd:element ref="ns3:MediaServiceAutoKeyPoints" minOccurs="0"/>
                <xsd:element ref="ns3:MediaServiceKeyPoints"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39771b-d4fa-4fb1-9314-8f1bcd418c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2d6e50-65c7-486c-a157-0f6ff2be286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5ED3C1-2848-4B52-B482-65682039D37E}">
  <ds:schemaRefs>
    <ds:schemaRef ds:uri="http://schemas.microsoft.com/sharepoint/v3/contenttype/forms"/>
  </ds:schemaRefs>
</ds:datastoreItem>
</file>

<file path=customXml/itemProps2.xml><?xml version="1.0" encoding="utf-8"?>
<ds:datastoreItem xmlns:ds="http://schemas.openxmlformats.org/officeDocument/2006/customXml" ds:itemID="{AF523C4F-92D0-4C07-B8D5-72BA0200B906}">
  <ds:schemaRefs>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www.w3.org/XML/1998/namespace"/>
    <ds:schemaRef ds:uri="http://purl.org/dc/elements/1.1/"/>
    <ds:schemaRef ds:uri="http://schemas.microsoft.com/office/infopath/2007/PartnerControls"/>
    <ds:schemaRef ds:uri="ea2d6e50-65c7-486c-a157-0f6ff2be2864"/>
    <ds:schemaRef ds:uri="8c39771b-d4fa-4fb1-9314-8f1bcd418c7b"/>
  </ds:schemaRefs>
</ds:datastoreItem>
</file>

<file path=customXml/itemProps3.xml><?xml version="1.0" encoding="utf-8"?>
<ds:datastoreItem xmlns:ds="http://schemas.openxmlformats.org/officeDocument/2006/customXml" ds:itemID="{EA587F69-5E51-4EAC-A7D7-C5034EF370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39771b-d4fa-4fb1-9314-8f1bcd418c7b"/>
    <ds:schemaRef ds:uri="ea2d6e50-65c7-486c-a157-0f6ff2be28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73</TotalTime>
  <Words>885</Words>
  <Application>Microsoft Office PowerPoint</Application>
  <PresentationFormat>On-screen Show (4:3)</PresentationFormat>
  <Paragraphs>98</Paragraphs>
  <Slides>14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Rubik</vt:lpstr>
      <vt:lpstr>Colby StReg</vt:lpstr>
      <vt:lpstr>Colby StBlk</vt:lpstr>
      <vt:lpstr>Arial</vt:lpstr>
      <vt:lpstr>Calibri</vt:lpstr>
      <vt:lpstr>Rubik Regular</vt:lpstr>
      <vt:lpstr>Colby StMed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Eleanor Porter</cp:lastModifiedBy>
  <cp:revision>15</cp:revision>
  <dcterms:created xsi:type="dcterms:W3CDTF">2021-07-26T14:29:33Z</dcterms:created>
  <dcterms:modified xsi:type="dcterms:W3CDTF">2023-06-27T12:10:58Z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0x0101002CA834E0BAA50C44B6AD8DBFF214E8BB</vt:lpwstr>
  </property>
  <property fmtid="{D5CDD505-2E9C-101B-9397-08002B2CF9AE}" pid="3" name="MediaServiceImageTags">
    <vt:lpwstr/>
  </property>
</Properties>
</file>