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13"/>
  </p:notesMasterIdLst>
  <p:sldIdLst>
    <p:sldId id="307" r:id="rId5"/>
    <p:sldId id="317" r:id="rId6"/>
    <p:sldId id="318" r:id="rId7"/>
    <p:sldId id="320" r:id="rId8"/>
    <p:sldId id="321" r:id="rId9"/>
    <p:sldId id="322" r:id="rId10"/>
    <p:sldId id="323" r:id="rId11"/>
    <p:sldId id="319" r:id="rId12"/>
  </p:sldIdLst>
  <p:sldSz cx="9144000" cy="6858000" type="screen4x3"/>
  <p:notesSz cx="6858000" cy="9144000"/>
  <p:embeddedFontLst>
    <p:embeddedFont>
      <p:font typeface="Calibri" panose="020F0502020204030204" pitchFamily="34" charset="0"/>
      <p:regular r:id="rId14"/>
      <p:bold r:id="rId15"/>
      <p:italic r:id="rId16"/>
      <p:boldItalic r:id="rId17"/>
    </p:embeddedFont>
    <p:embeddedFont>
      <p:font typeface="Rubik" panose="020B0604020202020204" charset="-79"/>
      <p:regular r:id="rId18"/>
      <p:bold r:id="rId19"/>
      <p:italic r:id="rId20"/>
      <p:boldItalic r:id="rId21"/>
    </p:embeddedFont>
    <p:embeddedFont>
      <p:font typeface="Rubik Black" panose="020B0604020202020204" charset="-79"/>
      <p:bold r:id="rId22"/>
      <p:italic r:id="rId23"/>
      <p:boldItalic r:id="rId2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8092B-C68E-233F-5FA3-640900EE51CD}" name="Sarah Swaroop" initials="SS" userId="S::sswaroop@sciaf.org.uk::40f56f85-3516-4ffe-ae26-b830dc872d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75A"/>
    <a:srgbClr val="008FBC"/>
    <a:srgbClr val="EAE8DD"/>
    <a:srgbClr val="A1CA5E"/>
    <a:srgbClr val="ED9838"/>
    <a:srgbClr val="7373B6"/>
    <a:srgbClr val="00B1C2"/>
    <a:srgbClr val="E43B31"/>
    <a:srgbClr val="3A5382"/>
    <a:srgbClr val="E9E8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07"/>
    <p:restoredTop sz="66599" autoAdjust="0"/>
  </p:normalViewPr>
  <p:slideViewPr>
    <p:cSldViewPr snapToGrid="0">
      <p:cViewPr varScale="1">
        <p:scale>
          <a:sx n="83" d="100"/>
          <a:sy n="83" d="100"/>
        </p:scale>
        <p:origin x="31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8.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4.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3.fntdata"/><Relationship Id="rId20" Type="http://schemas.openxmlformats.org/officeDocument/2006/relationships/font" Target="fonts/font7.fntdata"/><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1.fntdata"/><Relationship Id="rId5" Type="http://schemas.openxmlformats.org/officeDocument/2006/relationships/slide" Target="slides/slide1.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BA74-0CB4-CE4C-ADFF-A60480D93DF4}" type="datetimeFigureOut">
              <a:rPr lang="en-US" smtClean="0"/>
              <a:t>8/29/2023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DBF2C-C93A-FD4E-BA14-EA660F09FC35}" type="slidenum">
              <a:rPr lang="en-US" smtClean="0"/>
              <a:t>‹#›</a:t>
            </a:fld>
            <a:endParaRPr lang="en-US"/>
          </a:p>
        </p:txBody>
      </p:sp>
    </p:spTree>
    <p:extLst>
      <p:ext uri="{BB962C8B-B14F-4D97-AF65-F5344CB8AC3E}">
        <p14:creationId xmlns:p14="http://schemas.microsoft.com/office/powerpoint/2010/main" val="17656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u="none" strike="noStrike" kern="1200" dirty="0">
                <a:solidFill>
                  <a:schemeClr val="tx1"/>
                </a:solidFill>
                <a:effectLst/>
                <a:latin typeface="+mn-lt"/>
                <a:ea typeface="+mn-ea"/>
                <a:cs typeface="+mn-cs"/>
              </a:rPr>
              <a:t>This verse compares a person living a life in accordance with God’s will to an athlete receiving a prize after competing fairly.</a:t>
            </a:r>
            <a:r>
              <a:rPr lang="en-US" sz="1200" b="0" i="0" kern="1200" dirty="0">
                <a:solidFill>
                  <a:schemeClr val="tx1"/>
                </a:solidFill>
                <a:effectLst/>
                <a:latin typeface="+mn-lt"/>
                <a:ea typeface="+mn-ea"/>
                <a:cs typeface="+mn-cs"/>
              </a:rPr>
              <a:t>​</a:t>
            </a:r>
          </a:p>
          <a:p>
            <a:pPr rtl="0" fontAlgn="base"/>
            <a:r>
              <a:rPr lang="en-GB" sz="1200" b="0" i="0" kern="1200" dirty="0">
                <a:solidFill>
                  <a:schemeClr val="tx1"/>
                </a:solidFill>
                <a:effectLst/>
                <a:latin typeface="+mn-lt"/>
                <a:ea typeface="+mn-ea"/>
                <a:cs typeface="+mn-cs"/>
              </a:rPr>
              <a:t>​</a:t>
            </a:r>
          </a:p>
          <a:p>
            <a:pPr rtl="0" fontAlgn="base"/>
            <a:r>
              <a:rPr lang="en-GB" sz="1200" b="0" i="0" u="none" strike="noStrike" kern="1200" dirty="0">
                <a:solidFill>
                  <a:schemeClr val="tx1"/>
                </a:solidFill>
                <a:effectLst/>
                <a:latin typeface="+mn-lt"/>
                <a:ea typeface="+mn-ea"/>
                <a:cs typeface="+mn-cs"/>
              </a:rPr>
              <a:t>Think about parallel examples between an athlete competing according to rules and a person living a Christian way of life. </a:t>
            </a:r>
            <a:r>
              <a:rPr lang="en-US" sz="1200" b="0" i="0" kern="1200" dirty="0">
                <a:solidFill>
                  <a:schemeClr val="tx1"/>
                </a:solidFill>
                <a:effectLst/>
                <a:latin typeface="+mn-lt"/>
                <a:ea typeface="+mn-ea"/>
                <a:cs typeface="+mn-cs"/>
              </a:rPr>
              <a:t>​</a:t>
            </a:r>
          </a:p>
          <a:p>
            <a:pPr rtl="0" fontAlgn="base"/>
            <a:r>
              <a:rPr lang="en-GB" sz="1200" b="0" i="0" u="none" strike="noStrike" kern="1200" dirty="0">
                <a:solidFill>
                  <a:schemeClr val="tx1"/>
                </a:solidFill>
                <a:effectLst/>
                <a:latin typeface="+mn-lt"/>
                <a:ea typeface="+mn-ea"/>
                <a:cs typeface="+mn-cs"/>
              </a:rPr>
              <a:t>In each case what does that look like? </a:t>
            </a:r>
            <a:r>
              <a:rPr lang="en-US" sz="1200" b="0" i="0" kern="1200" dirty="0">
                <a:solidFill>
                  <a:schemeClr val="tx1"/>
                </a:solidFill>
                <a:effectLst/>
                <a:latin typeface="+mn-lt"/>
                <a:ea typeface="+mn-ea"/>
                <a:cs typeface="+mn-cs"/>
              </a:rPr>
              <a:t>​</a:t>
            </a:r>
          </a:p>
          <a:p>
            <a:pPr rtl="0" fontAlgn="base"/>
            <a:r>
              <a:rPr lang="en-GB" sz="1200" b="0" i="0" u="none" strike="noStrike" kern="1200" dirty="0">
                <a:solidFill>
                  <a:schemeClr val="tx1"/>
                </a:solidFill>
                <a:effectLst/>
                <a:latin typeface="+mn-lt"/>
                <a:ea typeface="+mn-ea"/>
                <a:cs typeface="+mn-cs"/>
              </a:rPr>
              <a:t>What does the opposite look like and what are the implications for that person and others?</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12DBF2C-C93A-FD4E-BA14-EA660F09FC35}" type="slidenum">
              <a:rPr lang="en-US" smtClean="0"/>
              <a:t>2</a:t>
            </a:fld>
            <a:endParaRPr lang="en-US"/>
          </a:p>
        </p:txBody>
      </p:sp>
    </p:spTree>
    <p:extLst>
      <p:ext uri="{BB962C8B-B14F-4D97-AF65-F5344CB8AC3E}">
        <p14:creationId xmlns:p14="http://schemas.microsoft.com/office/powerpoint/2010/main" val="3999138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u="none" strike="noStrike" kern="1200" dirty="0">
                <a:solidFill>
                  <a:schemeClr val="tx1"/>
                </a:solidFill>
                <a:effectLst/>
                <a:latin typeface="+mn-lt"/>
                <a:ea typeface="+mn-ea"/>
                <a:cs typeface="+mn-cs"/>
              </a:rPr>
              <a:t>The two verses above suggest that the Christian life is a race and we need to run it with perseverance. </a:t>
            </a:r>
            <a:r>
              <a:rPr lang="en-US" sz="1200" b="0" i="0" kern="1200" dirty="0">
                <a:solidFill>
                  <a:schemeClr val="tx1"/>
                </a:solidFill>
                <a:effectLst/>
                <a:latin typeface="+mn-lt"/>
                <a:ea typeface="+mn-ea"/>
                <a:cs typeface="+mn-cs"/>
              </a:rPr>
              <a:t>​</a:t>
            </a:r>
          </a:p>
          <a:p>
            <a:pPr rtl="0" fontAlgn="base"/>
            <a:r>
              <a:rPr lang="en-GB" sz="1200" b="0" i="0" kern="1200" dirty="0">
                <a:solidFill>
                  <a:schemeClr val="tx1"/>
                </a:solidFill>
                <a:effectLst/>
                <a:latin typeface="+mn-lt"/>
                <a:ea typeface="+mn-ea"/>
                <a:cs typeface="+mn-cs"/>
              </a:rPr>
              <a:t>​</a:t>
            </a:r>
          </a:p>
          <a:p>
            <a:pPr rtl="0" fontAlgn="base"/>
            <a:r>
              <a:rPr lang="en-GB" sz="1200" b="0" i="0" u="none" strike="noStrike" kern="1200" dirty="0">
                <a:solidFill>
                  <a:schemeClr val="tx1"/>
                </a:solidFill>
                <a:effectLst/>
                <a:latin typeface="+mn-lt"/>
                <a:ea typeface="+mn-ea"/>
                <a:cs typeface="+mn-cs"/>
              </a:rPr>
              <a:t>Sometimes it may seem like a ‘fight’, it may be challenging but we need to keep going and bear witness to others that our faith means something through our </a:t>
            </a:r>
            <a:r>
              <a:rPr lang="en-US" sz="1200" b="0" i="0" kern="1200" dirty="0">
                <a:solidFill>
                  <a:schemeClr val="tx1"/>
                </a:solidFill>
                <a:effectLst/>
                <a:latin typeface="+mn-lt"/>
                <a:ea typeface="+mn-ea"/>
                <a:cs typeface="+mn-cs"/>
              </a:rPr>
              <a:t>​</a:t>
            </a:r>
          </a:p>
          <a:p>
            <a:pPr rtl="0" fontAlgn="base"/>
            <a:r>
              <a:rPr lang="en-GB" sz="1200" b="0" i="0" u="none" strike="noStrike" kern="1200" dirty="0">
                <a:solidFill>
                  <a:schemeClr val="tx1"/>
                </a:solidFill>
                <a:effectLst/>
                <a:latin typeface="+mn-lt"/>
                <a:ea typeface="+mn-ea"/>
                <a:cs typeface="+mn-cs"/>
              </a:rPr>
              <a:t>actions. </a:t>
            </a:r>
            <a:r>
              <a:rPr lang="en-US" sz="1200" b="0" i="0" kern="1200" dirty="0">
                <a:solidFill>
                  <a:schemeClr val="tx1"/>
                </a:solidFill>
                <a:effectLst/>
                <a:latin typeface="+mn-lt"/>
                <a:ea typeface="+mn-ea"/>
                <a:cs typeface="+mn-cs"/>
              </a:rPr>
              <a:t>​</a:t>
            </a:r>
          </a:p>
          <a:p>
            <a:pPr rtl="0" fontAlgn="base"/>
            <a:r>
              <a:rPr lang="en-GB" sz="1200" b="0" i="0" kern="1200" dirty="0">
                <a:solidFill>
                  <a:schemeClr val="tx1"/>
                </a:solidFill>
                <a:effectLst/>
                <a:latin typeface="+mn-lt"/>
                <a:ea typeface="+mn-ea"/>
                <a:cs typeface="+mn-cs"/>
              </a:rPr>
              <a:t>​</a:t>
            </a:r>
          </a:p>
          <a:p>
            <a:pPr rtl="0" fontAlgn="base"/>
            <a:r>
              <a:rPr lang="en-GB" sz="1200" b="0" i="0" u="none" strike="noStrike" kern="1200" dirty="0">
                <a:solidFill>
                  <a:schemeClr val="tx1"/>
                </a:solidFill>
                <a:effectLst/>
                <a:latin typeface="+mn-lt"/>
                <a:ea typeface="+mn-ea"/>
                <a:cs typeface="+mn-cs"/>
              </a:rPr>
              <a:t>Why do you think that sporting analogies are used in Scripture? </a:t>
            </a:r>
            <a:r>
              <a:rPr lang="en-US" sz="1200" b="0" i="0" kern="1200" dirty="0">
                <a:solidFill>
                  <a:schemeClr val="tx1"/>
                </a:solidFill>
                <a:effectLst/>
                <a:latin typeface="+mn-lt"/>
                <a:ea typeface="+mn-ea"/>
                <a:cs typeface="+mn-cs"/>
              </a:rPr>
              <a:t>​</a:t>
            </a:r>
          </a:p>
          <a:p>
            <a:pPr rtl="0" fontAlgn="base"/>
            <a:r>
              <a:rPr lang="en-GB" sz="1200" b="0" i="0" u="none" strike="noStrike" kern="1200" dirty="0">
                <a:solidFill>
                  <a:schemeClr val="tx1"/>
                </a:solidFill>
                <a:effectLst/>
                <a:latin typeface="+mn-lt"/>
                <a:ea typeface="+mn-ea"/>
                <a:cs typeface="+mn-cs"/>
              </a:rPr>
              <a:t>In what ways do you think that life is like a race or a fight? </a:t>
            </a:r>
            <a:r>
              <a:rPr lang="en-US" sz="1200" b="0" i="0" kern="1200" dirty="0">
                <a:solidFill>
                  <a:schemeClr val="tx1"/>
                </a:solidFill>
                <a:effectLst/>
                <a:latin typeface="+mn-lt"/>
                <a:ea typeface="+mn-ea"/>
                <a:cs typeface="+mn-cs"/>
              </a:rPr>
              <a:t>​</a:t>
            </a:r>
          </a:p>
          <a:p>
            <a:pPr rtl="0" fontAlgn="base"/>
            <a:r>
              <a:rPr lang="en-GB" sz="1200" b="0" i="0" u="none" strike="noStrike" kern="1200" dirty="0">
                <a:solidFill>
                  <a:schemeClr val="tx1"/>
                </a:solidFill>
                <a:effectLst/>
                <a:latin typeface="+mn-lt"/>
                <a:ea typeface="+mn-ea"/>
                <a:cs typeface="+mn-cs"/>
              </a:rPr>
              <a:t>How does this connect with the vision and values of Rugby for Peace?</a:t>
            </a:r>
            <a:endParaRPr lang="en-US" sz="1200" b="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3</a:t>
            </a:fld>
            <a:endParaRPr lang="en-US"/>
          </a:p>
        </p:txBody>
      </p:sp>
    </p:spTree>
    <p:extLst>
      <p:ext uri="{BB962C8B-B14F-4D97-AF65-F5344CB8AC3E}">
        <p14:creationId xmlns:p14="http://schemas.microsoft.com/office/powerpoint/2010/main" val="3513103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DBF2C-C93A-FD4E-BA14-EA660F09FC35}" type="slidenum">
              <a:rPr lang="en-US" smtClean="0"/>
              <a:t>5</a:t>
            </a:fld>
            <a:endParaRPr lang="en-US"/>
          </a:p>
        </p:txBody>
      </p:sp>
    </p:spTree>
    <p:extLst>
      <p:ext uri="{BB962C8B-B14F-4D97-AF65-F5344CB8AC3E}">
        <p14:creationId xmlns:p14="http://schemas.microsoft.com/office/powerpoint/2010/main" val="69054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DBF2C-C93A-FD4E-BA14-EA660F09FC35}" type="slidenum">
              <a:rPr lang="en-US" smtClean="0"/>
              <a:t>6</a:t>
            </a:fld>
            <a:endParaRPr lang="en-US"/>
          </a:p>
        </p:txBody>
      </p:sp>
    </p:spTree>
    <p:extLst>
      <p:ext uri="{BB962C8B-B14F-4D97-AF65-F5344CB8AC3E}">
        <p14:creationId xmlns:p14="http://schemas.microsoft.com/office/powerpoint/2010/main" val="1665255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5649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68B5DA6-2BF6-6CC7-06D3-F7F735F4B11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1"/>
            <a:ext cx="9144000" cy="6876392"/>
          </a:xfrm>
          <a:prstGeom prst="rect">
            <a:avLst/>
          </a:prstGeom>
        </p:spPr>
      </p:pic>
      <p:sp>
        <p:nvSpPr>
          <p:cNvPr id="4" name="TextBox 3">
            <a:extLst>
              <a:ext uri="{FF2B5EF4-FFF2-40B4-BE49-F238E27FC236}">
                <a16:creationId xmlns:a16="http://schemas.microsoft.com/office/drawing/2014/main" id="{3A749C84-FE87-F342-6CEC-F4A6EC24CC1C}"/>
              </a:ext>
            </a:extLst>
          </p:cNvPr>
          <p:cNvSpPr txBox="1"/>
          <p:nvPr/>
        </p:nvSpPr>
        <p:spPr>
          <a:xfrm>
            <a:off x="412532" y="558224"/>
            <a:ext cx="4299857" cy="1568506"/>
          </a:xfrm>
          <a:prstGeom prst="rect">
            <a:avLst/>
          </a:prstGeom>
          <a:noFill/>
        </p:spPr>
        <p:txBody>
          <a:bodyPr wrap="square" rtlCol="0">
            <a:spAutoFit/>
          </a:bodyPr>
          <a:lstStyle/>
          <a:p>
            <a:pPr>
              <a:lnSpc>
                <a:spcPct val="65000"/>
              </a:lnSpc>
            </a:pPr>
            <a:r>
              <a:rPr lang="en-GB" sz="4800" b="1" spc="-100" dirty="0">
                <a:solidFill>
                  <a:schemeClr val="bg1"/>
                </a:solidFill>
                <a:latin typeface="Rubik Black" pitchFamily="2" charset="-79"/>
                <a:ea typeface="Colby StBlk" pitchFamily="2" charset="77"/>
                <a:cs typeface="Rubik Black" pitchFamily="2" charset="-79"/>
              </a:rPr>
              <a:t>RUGBY</a:t>
            </a:r>
          </a:p>
          <a:p>
            <a:pPr>
              <a:lnSpc>
                <a:spcPct val="65000"/>
              </a:lnSpc>
            </a:pPr>
            <a:r>
              <a:rPr lang="en-GB" sz="4800" b="1" spc="-100" dirty="0">
                <a:solidFill>
                  <a:schemeClr val="bg1"/>
                </a:solidFill>
                <a:latin typeface="Rubik Black" pitchFamily="2" charset="-79"/>
                <a:ea typeface="Colby StBlk" pitchFamily="2" charset="77"/>
                <a:cs typeface="Rubik Black" pitchFamily="2" charset="-79"/>
              </a:rPr>
              <a:t>FOR</a:t>
            </a:r>
            <a:br>
              <a:rPr lang="en-GB" sz="4800" b="1" spc="-100" dirty="0">
                <a:solidFill>
                  <a:schemeClr val="bg1"/>
                </a:solidFill>
                <a:latin typeface="Rubik Black" pitchFamily="2" charset="-79"/>
                <a:ea typeface="Colby StBlk" pitchFamily="2" charset="77"/>
                <a:cs typeface="Rubik Black" pitchFamily="2" charset="-79"/>
              </a:rPr>
            </a:br>
            <a:r>
              <a:rPr lang="en-GB" sz="4800" b="1" spc="-100" dirty="0">
                <a:solidFill>
                  <a:schemeClr val="bg1"/>
                </a:solidFill>
                <a:latin typeface="Rubik Black" pitchFamily="2" charset="-79"/>
                <a:ea typeface="Colby StBlk" pitchFamily="2" charset="77"/>
                <a:cs typeface="Rubik Black" pitchFamily="2" charset="-79"/>
              </a:rPr>
              <a:t>PEACE</a:t>
            </a:r>
          </a:p>
        </p:txBody>
      </p:sp>
      <p:sp>
        <p:nvSpPr>
          <p:cNvPr id="2" name="TextBox 1">
            <a:extLst>
              <a:ext uri="{FF2B5EF4-FFF2-40B4-BE49-F238E27FC236}">
                <a16:creationId xmlns:a16="http://schemas.microsoft.com/office/drawing/2014/main" id="{207A15B6-2D13-ECB0-39B5-341A28714DF4}"/>
              </a:ext>
            </a:extLst>
          </p:cNvPr>
          <p:cNvSpPr txBox="1"/>
          <p:nvPr/>
        </p:nvSpPr>
        <p:spPr>
          <a:xfrm>
            <a:off x="444062" y="1887691"/>
            <a:ext cx="4299857" cy="338554"/>
          </a:xfrm>
          <a:prstGeom prst="rect">
            <a:avLst/>
          </a:prstGeom>
          <a:noFill/>
        </p:spPr>
        <p:txBody>
          <a:bodyPr wrap="square" lIns="91440" tIns="45720" rIns="91440" bIns="45720" rtlCol="0" anchor="t">
            <a:spAutoFit/>
          </a:bodyPr>
          <a:lstStyle/>
          <a:p>
            <a:r>
              <a:rPr lang="en-GB" sz="1600">
                <a:solidFill>
                  <a:schemeClr val="bg1"/>
                </a:solidFill>
                <a:latin typeface="Rubik"/>
                <a:ea typeface="Colby StBlk" pitchFamily="2" charset="77"/>
                <a:cs typeface="Rubik"/>
              </a:rPr>
              <a:t>Sport, Scripture, CST</a:t>
            </a:r>
          </a:p>
        </p:txBody>
      </p:sp>
      <p:pic>
        <p:nvPicPr>
          <p:cNvPr id="11" name="Picture 10" descr="A black and white logo&#10;&#10;Description automatically generated with medium confidence">
            <a:extLst>
              <a:ext uri="{FF2B5EF4-FFF2-40B4-BE49-F238E27FC236}">
                <a16:creationId xmlns:a16="http://schemas.microsoft.com/office/drawing/2014/main" id="{D41318B9-2E55-64F5-7500-1664ECB88F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93428" y="450374"/>
            <a:ext cx="1532682" cy="551111"/>
          </a:xfrm>
          <a:prstGeom prst="rect">
            <a:avLst/>
          </a:prstGeom>
        </p:spPr>
      </p:pic>
    </p:spTree>
    <p:extLst>
      <p:ext uri="{BB962C8B-B14F-4D97-AF65-F5344CB8AC3E}">
        <p14:creationId xmlns:p14="http://schemas.microsoft.com/office/powerpoint/2010/main" val="127375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C41D0F-1D7B-D8C6-8637-225142DA161E}"/>
              </a:ext>
            </a:extLst>
          </p:cNvPr>
          <p:cNvSpPr/>
          <p:nvPr/>
        </p:nvSpPr>
        <p:spPr>
          <a:xfrm>
            <a:off x="0" y="0"/>
            <a:ext cx="9144000" cy="6858000"/>
          </a:xfrm>
          <a:prstGeom prst="rect">
            <a:avLst/>
          </a:prstGeom>
          <a:solidFill>
            <a:srgbClr val="EAE8DD"/>
          </a:solidFill>
          <a:ln>
            <a:solidFill>
              <a:srgbClr val="EAE8D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hild holding a ball&#10;&#10;Description automatically generated">
            <a:extLst>
              <a:ext uri="{FF2B5EF4-FFF2-40B4-BE49-F238E27FC236}">
                <a16:creationId xmlns:a16="http://schemas.microsoft.com/office/drawing/2014/main" id="{E64980CD-C97E-0FC6-D47C-BDC1CF4B6993}"/>
              </a:ext>
            </a:extLst>
          </p:cNvPr>
          <p:cNvPicPr>
            <a:picLocks noChangeAspect="1"/>
          </p:cNvPicPr>
          <p:nvPr/>
        </p:nvPicPr>
        <p:blipFill>
          <a:blip r:embed="rId3"/>
          <a:stretch>
            <a:fillRect/>
          </a:stretch>
        </p:blipFill>
        <p:spPr>
          <a:xfrm>
            <a:off x="2981802" y="924910"/>
            <a:ext cx="7024918" cy="6687722"/>
          </a:xfrm>
          <a:prstGeom prst="rect">
            <a:avLst/>
          </a:prstGeom>
        </p:spPr>
      </p:pic>
      <p:sp>
        <p:nvSpPr>
          <p:cNvPr id="4" name="TextBox 3">
            <a:extLst>
              <a:ext uri="{FF2B5EF4-FFF2-40B4-BE49-F238E27FC236}">
                <a16:creationId xmlns:a16="http://schemas.microsoft.com/office/drawing/2014/main" id="{3A749C84-FE87-F342-6CEC-F4A6EC24CC1C}"/>
              </a:ext>
            </a:extLst>
          </p:cNvPr>
          <p:cNvSpPr txBox="1"/>
          <p:nvPr/>
        </p:nvSpPr>
        <p:spPr>
          <a:xfrm>
            <a:off x="412532" y="1922081"/>
            <a:ext cx="5168462" cy="3013838"/>
          </a:xfrm>
          <a:prstGeom prst="rect">
            <a:avLst/>
          </a:prstGeom>
          <a:noFill/>
        </p:spPr>
        <p:txBody>
          <a:bodyPr wrap="square" rtlCol="0">
            <a:spAutoFit/>
          </a:bodyPr>
          <a:lstStyle/>
          <a:p>
            <a:pPr>
              <a:lnSpc>
                <a:spcPct val="75000"/>
              </a:lnSpc>
            </a:pPr>
            <a:r>
              <a:rPr lang="en-GB" sz="3600" b="1" dirty="0">
                <a:solidFill>
                  <a:srgbClr val="12375A"/>
                </a:solidFill>
                <a:latin typeface="Rubik Black" pitchFamily="2" charset="-79"/>
                <a:ea typeface="Colby StBlk" pitchFamily="2" charset="77"/>
                <a:cs typeface="Rubik Black" pitchFamily="2" charset="-79"/>
              </a:rPr>
              <a:t>‘AND IN THE CASE </a:t>
            </a:r>
          </a:p>
          <a:p>
            <a:pPr>
              <a:lnSpc>
                <a:spcPct val="75000"/>
              </a:lnSpc>
            </a:pPr>
            <a:r>
              <a:rPr lang="en-GB" sz="3600" b="1" dirty="0">
                <a:solidFill>
                  <a:srgbClr val="12375A"/>
                </a:solidFill>
                <a:latin typeface="Rubik Black" pitchFamily="2" charset="-79"/>
                <a:ea typeface="Colby StBlk" pitchFamily="2" charset="77"/>
                <a:cs typeface="Rubik Black" pitchFamily="2" charset="-79"/>
              </a:rPr>
              <a:t>OF AN ATHLETE, </a:t>
            </a:r>
          </a:p>
          <a:p>
            <a:pPr>
              <a:lnSpc>
                <a:spcPct val="75000"/>
              </a:lnSpc>
            </a:pPr>
            <a:r>
              <a:rPr lang="en-GB" sz="3600" b="1" dirty="0">
                <a:solidFill>
                  <a:srgbClr val="12375A"/>
                </a:solidFill>
                <a:latin typeface="Rubik Black" pitchFamily="2" charset="-79"/>
                <a:ea typeface="Colby StBlk" pitchFamily="2" charset="77"/>
                <a:cs typeface="Rubik Black" pitchFamily="2" charset="-79"/>
              </a:rPr>
              <a:t>NO ONE IS CROWNED WITHOUT COMPETING ACCORDING </a:t>
            </a:r>
          </a:p>
          <a:p>
            <a:pPr>
              <a:lnSpc>
                <a:spcPct val="75000"/>
              </a:lnSpc>
            </a:pPr>
            <a:r>
              <a:rPr lang="en-GB" sz="3600" b="1" dirty="0">
                <a:solidFill>
                  <a:srgbClr val="12375A"/>
                </a:solidFill>
                <a:latin typeface="Rubik Black" pitchFamily="2" charset="-79"/>
                <a:ea typeface="Colby StBlk" pitchFamily="2" charset="77"/>
                <a:cs typeface="Rubik Black" pitchFamily="2" charset="-79"/>
              </a:rPr>
              <a:t>TO THE RULES.’</a:t>
            </a:r>
          </a:p>
        </p:txBody>
      </p:sp>
      <p:sp>
        <p:nvSpPr>
          <p:cNvPr id="2" name="TextBox 1">
            <a:extLst>
              <a:ext uri="{FF2B5EF4-FFF2-40B4-BE49-F238E27FC236}">
                <a16:creationId xmlns:a16="http://schemas.microsoft.com/office/drawing/2014/main" id="{207A15B6-2D13-ECB0-39B5-341A28714DF4}"/>
              </a:ext>
            </a:extLst>
          </p:cNvPr>
          <p:cNvSpPr txBox="1"/>
          <p:nvPr/>
        </p:nvSpPr>
        <p:spPr>
          <a:xfrm>
            <a:off x="433552" y="4766642"/>
            <a:ext cx="4299857" cy="338554"/>
          </a:xfrm>
          <a:prstGeom prst="rect">
            <a:avLst/>
          </a:prstGeom>
          <a:noFill/>
        </p:spPr>
        <p:txBody>
          <a:bodyPr wrap="square" rtlCol="0">
            <a:spAutoFit/>
          </a:bodyPr>
          <a:lstStyle/>
          <a:p>
            <a:r>
              <a:rPr lang="en-GB" sz="1600" dirty="0">
                <a:solidFill>
                  <a:srgbClr val="12375A"/>
                </a:solidFill>
                <a:latin typeface="Rubik" pitchFamily="2" charset="-79"/>
                <a:ea typeface="Colby StBlk" pitchFamily="2" charset="77"/>
                <a:cs typeface="Rubik" pitchFamily="2" charset="-79"/>
              </a:rPr>
              <a:t>2 Timothy 2:5</a:t>
            </a:r>
          </a:p>
        </p:txBody>
      </p:sp>
      <p:pic>
        <p:nvPicPr>
          <p:cNvPr id="3" name="Picture 2">
            <a:extLst>
              <a:ext uri="{FF2B5EF4-FFF2-40B4-BE49-F238E27FC236}">
                <a16:creationId xmlns:a16="http://schemas.microsoft.com/office/drawing/2014/main" id="{1C1009CF-699D-6924-2D13-23FA8ED59E8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3428" y="450374"/>
            <a:ext cx="1532681" cy="551111"/>
          </a:xfrm>
          <a:prstGeom prst="rect">
            <a:avLst/>
          </a:prstGeom>
        </p:spPr>
      </p:pic>
    </p:spTree>
    <p:extLst>
      <p:ext uri="{BB962C8B-B14F-4D97-AF65-F5344CB8AC3E}">
        <p14:creationId xmlns:p14="http://schemas.microsoft.com/office/powerpoint/2010/main" val="1768571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C41D0F-1D7B-D8C6-8637-225142DA161E}"/>
              </a:ext>
            </a:extLst>
          </p:cNvPr>
          <p:cNvSpPr/>
          <p:nvPr/>
        </p:nvSpPr>
        <p:spPr>
          <a:xfrm>
            <a:off x="0" y="0"/>
            <a:ext cx="9144000" cy="6858000"/>
          </a:xfrm>
          <a:prstGeom prst="rect">
            <a:avLst/>
          </a:prstGeom>
          <a:solidFill>
            <a:srgbClr val="EAE8DD"/>
          </a:solidFill>
          <a:ln>
            <a:solidFill>
              <a:srgbClr val="EAE8D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erson holding a rugby ball&#10;&#10;Description automatically generated">
            <a:extLst>
              <a:ext uri="{FF2B5EF4-FFF2-40B4-BE49-F238E27FC236}">
                <a16:creationId xmlns:a16="http://schemas.microsoft.com/office/drawing/2014/main" id="{FFE0B8D3-00B3-FAFA-1404-0E21DB4B91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94" y="0"/>
            <a:ext cx="4293552" cy="6858000"/>
          </a:xfrm>
          <a:prstGeom prst="rect">
            <a:avLst/>
          </a:prstGeom>
        </p:spPr>
      </p:pic>
      <p:sp>
        <p:nvSpPr>
          <p:cNvPr id="4" name="TextBox 3">
            <a:extLst>
              <a:ext uri="{FF2B5EF4-FFF2-40B4-BE49-F238E27FC236}">
                <a16:creationId xmlns:a16="http://schemas.microsoft.com/office/drawing/2014/main" id="{3A749C84-FE87-F342-6CEC-F4A6EC24CC1C}"/>
              </a:ext>
            </a:extLst>
          </p:cNvPr>
          <p:cNvSpPr txBox="1"/>
          <p:nvPr/>
        </p:nvSpPr>
        <p:spPr>
          <a:xfrm>
            <a:off x="4004440" y="1596739"/>
            <a:ext cx="4498428" cy="1208985"/>
          </a:xfrm>
          <a:prstGeom prst="rect">
            <a:avLst/>
          </a:prstGeom>
          <a:noFill/>
        </p:spPr>
        <p:txBody>
          <a:bodyPr wrap="square" rtlCol="0">
            <a:spAutoFit/>
          </a:bodyPr>
          <a:lstStyle/>
          <a:p>
            <a:pPr>
              <a:lnSpc>
                <a:spcPct val="75000"/>
              </a:lnSpc>
            </a:pPr>
            <a:r>
              <a:rPr lang="en-GB" sz="2400" b="1" dirty="0">
                <a:solidFill>
                  <a:srgbClr val="12375A"/>
                </a:solidFill>
                <a:latin typeface="Rubik Black" pitchFamily="2" charset="-79"/>
                <a:ea typeface="Colby StBlk" pitchFamily="2" charset="77"/>
                <a:cs typeface="Rubik Black" pitchFamily="2" charset="-79"/>
              </a:rPr>
              <a:t>‘I HAVE FOUGHT THE GOOD FIGHT, I HAVE FINISHED THE RACE, I HAVE KEPT THE FAITH.’</a:t>
            </a:r>
          </a:p>
        </p:txBody>
      </p:sp>
      <p:sp>
        <p:nvSpPr>
          <p:cNvPr id="2" name="TextBox 1">
            <a:extLst>
              <a:ext uri="{FF2B5EF4-FFF2-40B4-BE49-F238E27FC236}">
                <a16:creationId xmlns:a16="http://schemas.microsoft.com/office/drawing/2014/main" id="{207A15B6-2D13-ECB0-39B5-341A28714DF4}"/>
              </a:ext>
            </a:extLst>
          </p:cNvPr>
          <p:cNvSpPr txBox="1"/>
          <p:nvPr/>
        </p:nvSpPr>
        <p:spPr>
          <a:xfrm>
            <a:off x="4004440" y="2676422"/>
            <a:ext cx="4299857" cy="338554"/>
          </a:xfrm>
          <a:prstGeom prst="rect">
            <a:avLst/>
          </a:prstGeom>
          <a:noFill/>
        </p:spPr>
        <p:txBody>
          <a:bodyPr wrap="square" rtlCol="0">
            <a:spAutoFit/>
          </a:bodyPr>
          <a:lstStyle/>
          <a:p>
            <a:r>
              <a:rPr lang="en-GB" sz="1600" dirty="0">
                <a:solidFill>
                  <a:srgbClr val="12375A"/>
                </a:solidFill>
                <a:latin typeface="Rubik" pitchFamily="2" charset="-79"/>
                <a:ea typeface="Colby StBlk" pitchFamily="2" charset="77"/>
                <a:cs typeface="Rubik" pitchFamily="2" charset="-79"/>
              </a:rPr>
              <a:t>2 Timothy 4:7</a:t>
            </a:r>
          </a:p>
        </p:txBody>
      </p:sp>
      <p:pic>
        <p:nvPicPr>
          <p:cNvPr id="3" name="Picture 2">
            <a:extLst>
              <a:ext uri="{FF2B5EF4-FFF2-40B4-BE49-F238E27FC236}">
                <a16:creationId xmlns:a16="http://schemas.microsoft.com/office/drawing/2014/main" id="{1C1009CF-699D-6924-2D13-23FA8ED59E8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3428" y="450374"/>
            <a:ext cx="1532681" cy="551111"/>
          </a:xfrm>
          <a:prstGeom prst="rect">
            <a:avLst/>
          </a:prstGeom>
        </p:spPr>
      </p:pic>
      <p:sp>
        <p:nvSpPr>
          <p:cNvPr id="6" name="TextBox 5">
            <a:extLst>
              <a:ext uri="{FF2B5EF4-FFF2-40B4-BE49-F238E27FC236}">
                <a16:creationId xmlns:a16="http://schemas.microsoft.com/office/drawing/2014/main" id="{68E659FC-C639-8FF4-52BE-B146C16EE476}"/>
              </a:ext>
            </a:extLst>
          </p:cNvPr>
          <p:cNvSpPr txBox="1"/>
          <p:nvPr/>
        </p:nvSpPr>
        <p:spPr>
          <a:xfrm>
            <a:off x="4004440" y="3316171"/>
            <a:ext cx="4645573" cy="2593980"/>
          </a:xfrm>
          <a:prstGeom prst="rect">
            <a:avLst/>
          </a:prstGeom>
          <a:noFill/>
        </p:spPr>
        <p:txBody>
          <a:bodyPr wrap="square" rtlCol="0">
            <a:spAutoFit/>
          </a:bodyPr>
          <a:lstStyle/>
          <a:p>
            <a:pPr>
              <a:lnSpc>
                <a:spcPct val="75000"/>
              </a:lnSpc>
            </a:pPr>
            <a:r>
              <a:rPr lang="en-GB" sz="2400" b="1" dirty="0">
                <a:solidFill>
                  <a:srgbClr val="008FBC"/>
                </a:solidFill>
                <a:latin typeface="Rubik Black" pitchFamily="2" charset="-79"/>
                <a:ea typeface="Colby StBlk" pitchFamily="2" charset="77"/>
                <a:cs typeface="Rubik Black" pitchFamily="2" charset="-79"/>
              </a:rPr>
              <a:t>‘THEREFORE, SINCE WE ARE SURROUNDED BY SO GREAT A CLOUD OF WITNESSES, LET US ALSO LAY ASIDE EVERY WEIGHT AND THE SIN THAT CLINGS SO CLOSELY, AND LET US RUN WITH PERSEVERANCE THE RACE THAT IS SET BEFORE US.’</a:t>
            </a:r>
          </a:p>
        </p:txBody>
      </p:sp>
      <p:sp>
        <p:nvSpPr>
          <p:cNvPr id="8" name="TextBox 7">
            <a:extLst>
              <a:ext uri="{FF2B5EF4-FFF2-40B4-BE49-F238E27FC236}">
                <a16:creationId xmlns:a16="http://schemas.microsoft.com/office/drawing/2014/main" id="{602297FC-F4AF-4204-51C0-DB97B999A496}"/>
              </a:ext>
            </a:extLst>
          </p:cNvPr>
          <p:cNvSpPr txBox="1"/>
          <p:nvPr/>
        </p:nvSpPr>
        <p:spPr>
          <a:xfrm>
            <a:off x="3993929" y="5767692"/>
            <a:ext cx="4299857" cy="338554"/>
          </a:xfrm>
          <a:prstGeom prst="rect">
            <a:avLst/>
          </a:prstGeom>
          <a:noFill/>
        </p:spPr>
        <p:txBody>
          <a:bodyPr wrap="square" rtlCol="0">
            <a:spAutoFit/>
          </a:bodyPr>
          <a:lstStyle/>
          <a:p>
            <a:r>
              <a:rPr lang="en-GB" sz="1600" dirty="0">
                <a:solidFill>
                  <a:srgbClr val="008FBC"/>
                </a:solidFill>
                <a:latin typeface="Rubik" pitchFamily="2" charset="-79"/>
                <a:ea typeface="Colby StBlk" pitchFamily="2" charset="77"/>
                <a:cs typeface="Rubik" pitchFamily="2" charset="-79"/>
              </a:rPr>
              <a:t>Hebrews 12:1</a:t>
            </a:r>
          </a:p>
        </p:txBody>
      </p:sp>
    </p:spTree>
    <p:extLst>
      <p:ext uri="{BB962C8B-B14F-4D97-AF65-F5344CB8AC3E}">
        <p14:creationId xmlns:p14="http://schemas.microsoft.com/office/powerpoint/2010/main" val="3629523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C41D0F-1D7B-D8C6-8637-225142DA161E}"/>
              </a:ext>
            </a:extLst>
          </p:cNvPr>
          <p:cNvSpPr/>
          <p:nvPr/>
        </p:nvSpPr>
        <p:spPr>
          <a:xfrm>
            <a:off x="0" y="0"/>
            <a:ext cx="9144000" cy="6858000"/>
          </a:xfrm>
          <a:prstGeom prst="rect">
            <a:avLst/>
          </a:prstGeom>
          <a:solidFill>
            <a:srgbClr val="008FBC"/>
          </a:solidFill>
          <a:ln>
            <a:solidFill>
              <a:srgbClr val="EAE8D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3A749C84-FE87-F342-6CEC-F4A6EC24CC1C}"/>
              </a:ext>
            </a:extLst>
          </p:cNvPr>
          <p:cNvSpPr txBox="1"/>
          <p:nvPr/>
        </p:nvSpPr>
        <p:spPr>
          <a:xfrm>
            <a:off x="412532" y="1922081"/>
            <a:ext cx="5168462" cy="2593980"/>
          </a:xfrm>
          <a:prstGeom prst="rect">
            <a:avLst/>
          </a:prstGeom>
          <a:noFill/>
        </p:spPr>
        <p:txBody>
          <a:bodyPr wrap="square" rtlCol="0">
            <a:spAutoFit/>
          </a:bodyPr>
          <a:lstStyle/>
          <a:p>
            <a:pPr>
              <a:lnSpc>
                <a:spcPct val="75000"/>
              </a:lnSpc>
            </a:pPr>
            <a:r>
              <a:rPr lang="en-GB" sz="2400" b="1" dirty="0">
                <a:solidFill>
                  <a:srgbClr val="EAE8DD"/>
                </a:solidFill>
                <a:latin typeface="Rubik Black" pitchFamily="2" charset="-79"/>
                <a:ea typeface="Colby StBlk" pitchFamily="2" charset="77"/>
                <a:cs typeface="Rubik Black" pitchFamily="2" charset="-79"/>
              </a:rPr>
              <a:t>‘EVERYONE WHO WANTS TO JOIN IN SPORTS SHOULD BE WELCOMED, “NOT JUST THE BEST, BUT EVERYONE, WITH THE ADVANTAGES AND LIMITATIONS THAT EVERYONE HAS, INDEED, FOCUSING ON THE MOST DISADVANTAGED, AS DID JESUS.” </a:t>
            </a:r>
          </a:p>
        </p:txBody>
      </p:sp>
      <p:sp>
        <p:nvSpPr>
          <p:cNvPr id="2" name="TextBox 1">
            <a:extLst>
              <a:ext uri="{FF2B5EF4-FFF2-40B4-BE49-F238E27FC236}">
                <a16:creationId xmlns:a16="http://schemas.microsoft.com/office/drawing/2014/main" id="{207A15B6-2D13-ECB0-39B5-341A28714DF4}"/>
              </a:ext>
            </a:extLst>
          </p:cNvPr>
          <p:cNvSpPr txBox="1"/>
          <p:nvPr/>
        </p:nvSpPr>
        <p:spPr>
          <a:xfrm>
            <a:off x="391512" y="4399334"/>
            <a:ext cx="4299857" cy="338554"/>
          </a:xfrm>
          <a:prstGeom prst="rect">
            <a:avLst/>
          </a:prstGeom>
          <a:noFill/>
        </p:spPr>
        <p:txBody>
          <a:bodyPr wrap="square" rtlCol="0">
            <a:spAutoFit/>
          </a:bodyPr>
          <a:lstStyle/>
          <a:p>
            <a:r>
              <a:rPr lang="en-GB" sz="1600" dirty="0">
                <a:solidFill>
                  <a:srgbClr val="EAE8DD"/>
                </a:solidFill>
                <a:latin typeface="Rubik" pitchFamily="2" charset="-79"/>
                <a:ea typeface="Colby StBlk" pitchFamily="2" charset="77"/>
                <a:cs typeface="Rubik" pitchFamily="2" charset="-79"/>
              </a:rPr>
              <a:t>Pope Francis</a:t>
            </a:r>
          </a:p>
        </p:txBody>
      </p:sp>
      <p:pic>
        <p:nvPicPr>
          <p:cNvPr id="3" name="Picture 2">
            <a:extLst>
              <a:ext uri="{FF2B5EF4-FFF2-40B4-BE49-F238E27FC236}">
                <a16:creationId xmlns:a16="http://schemas.microsoft.com/office/drawing/2014/main" id="{1C1009CF-699D-6924-2D13-23FA8ED59E8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293428" y="452236"/>
            <a:ext cx="1532681" cy="547386"/>
          </a:xfrm>
          <a:prstGeom prst="rect">
            <a:avLst/>
          </a:prstGeom>
        </p:spPr>
      </p:pic>
      <p:pic>
        <p:nvPicPr>
          <p:cNvPr id="8" name="Picture 7" descr="A person in a white robe and glasses waving&#10;&#10;Description automatically generated">
            <a:extLst>
              <a:ext uri="{FF2B5EF4-FFF2-40B4-BE49-F238E27FC236}">
                <a16:creationId xmlns:a16="http://schemas.microsoft.com/office/drawing/2014/main" id="{93CDA463-F670-85B2-8F0D-A49E7DBA84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07326" y="1400622"/>
            <a:ext cx="7772400" cy="5457378"/>
          </a:xfrm>
          <a:prstGeom prst="rect">
            <a:avLst/>
          </a:prstGeom>
        </p:spPr>
      </p:pic>
    </p:spTree>
    <p:extLst>
      <p:ext uri="{BB962C8B-B14F-4D97-AF65-F5344CB8AC3E}">
        <p14:creationId xmlns:p14="http://schemas.microsoft.com/office/powerpoint/2010/main" val="3134364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A749C84-FE87-F342-6CEC-F4A6EC24CC1C}"/>
              </a:ext>
            </a:extLst>
          </p:cNvPr>
          <p:cNvSpPr txBox="1"/>
          <p:nvPr/>
        </p:nvSpPr>
        <p:spPr>
          <a:xfrm>
            <a:off x="3061139" y="1545438"/>
            <a:ext cx="5764970" cy="4255973"/>
          </a:xfrm>
          <a:prstGeom prst="rect">
            <a:avLst/>
          </a:prstGeom>
          <a:noFill/>
        </p:spPr>
        <p:txBody>
          <a:bodyPr wrap="square" rtlCol="0">
            <a:spAutoFit/>
          </a:bodyPr>
          <a:lstStyle/>
          <a:p>
            <a:pPr>
              <a:lnSpc>
                <a:spcPct val="75000"/>
              </a:lnSpc>
            </a:pPr>
            <a:r>
              <a:rPr lang="en-GB" sz="2400" b="1" dirty="0">
                <a:solidFill>
                  <a:srgbClr val="12375A"/>
                </a:solidFill>
                <a:latin typeface="Rubik Black" pitchFamily="2" charset="-79"/>
                <a:ea typeface="Colby StBlk" pitchFamily="2" charset="77"/>
                <a:cs typeface="Rubik Black" pitchFamily="2" charset="-79"/>
              </a:rPr>
              <a:t>“IN SPORTS CLUBS ONE LEARNS HOW TO ACCEPT. ONE ACCEPTS EVERY ATHLETE WHO WISHES TO JOIN, THEY ACCEPT ONE ANOTHER WITH SIMPLICITY AND KINDNESS.” “AND YOU, BOYS AND GIRLS, WHO EXPERIENCE JOY WHEN YOU RECEIVE YOUR JERSEYS, THE SIGN OF BELONGING TO YOUR TEAM, </a:t>
            </a:r>
          </a:p>
          <a:p>
            <a:pPr>
              <a:lnSpc>
                <a:spcPct val="75000"/>
              </a:lnSpc>
            </a:pPr>
            <a:r>
              <a:rPr lang="en-GB" sz="2400" b="1" dirty="0">
                <a:solidFill>
                  <a:srgbClr val="12375A"/>
                </a:solidFill>
                <a:latin typeface="Rubik Black" pitchFamily="2" charset="-79"/>
                <a:ea typeface="Colby StBlk" pitchFamily="2" charset="77"/>
                <a:cs typeface="Rubik Black" pitchFamily="2" charset="-79"/>
              </a:rPr>
              <a:t>YOU ARE CALLED TO BEHAVE LIKE TRUE ATHLETES, WORTHY OF THE JERSEYS YOU WEAR. I HOPE YOU CAN MERIT THEM EVERY DAY THROUGH YOUR COMMITMENT </a:t>
            </a:r>
          </a:p>
          <a:p>
            <a:pPr>
              <a:lnSpc>
                <a:spcPct val="75000"/>
              </a:lnSpc>
            </a:pPr>
            <a:r>
              <a:rPr lang="en-GB" sz="2400" b="1" dirty="0">
                <a:solidFill>
                  <a:srgbClr val="12375A"/>
                </a:solidFill>
                <a:latin typeface="Rubik Black" pitchFamily="2" charset="-79"/>
                <a:ea typeface="Colby StBlk" pitchFamily="2" charset="77"/>
                <a:cs typeface="Rubik Black" pitchFamily="2" charset="-79"/>
              </a:rPr>
              <a:t>AS WELL AS YOUR HARD WORK.”  </a:t>
            </a:r>
          </a:p>
        </p:txBody>
      </p:sp>
      <p:sp>
        <p:nvSpPr>
          <p:cNvPr id="2" name="TextBox 1">
            <a:extLst>
              <a:ext uri="{FF2B5EF4-FFF2-40B4-BE49-F238E27FC236}">
                <a16:creationId xmlns:a16="http://schemas.microsoft.com/office/drawing/2014/main" id="{207A15B6-2D13-ECB0-39B5-341A28714DF4}"/>
              </a:ext>
            </a:extLst>
          </p:cNvPr>
          <p:cNvSpPr txBox="1"/>
          <p:nvPr/>
        </p:nvSpPr>
        <p:spPr>
          <a:xfrm>
            <a:off x="3082159" y="5760737"/>
            <a:ext cx="4299857" cy="338554"/>
          </a:xfrm>
          <a:prstGeom prst="rect">
            <a:avLst/>
          </a:prstGeom>
          <a:noFill/>
        </p:spPr>
        <p:txBody>
          <a:bodyPr wrap="square" rtlCol="0">
            <a:spAutoFit/>
          </a:bodyPr>
          <a:lstStyle/>
          <a:p>
            <a:r>
              <a:rPr lang="en-GB" sz="1600" dirty="0">
                <a:solidFill>
                  <a:srgbClr val="008FBC"/>
                </a:solidFill>
                <a:latin typeface="Rubik" pitchFamily="2" charset="-79"/>
                <a:ea typeface="Colby StBlk" pitchFamily="2" charset="77"/>
                <a:cs typeface="Rubik" pitchFamily="2" charset="-79"/>
              </a:rPr>
              <a:t>Pope Francis</a:t>
            </a:r>
          </a:p>
        </p:txBody>
      </p:sp>
      <p:pic>
        <p:nvPicPr>
          <p:cNvPr id="3" name="Picture 2">
            <a:extLst>
              <a:ext uri="{FF2B5EF4-FFF2-40B4-BE49-F238E27FC236}">
                <a16:creationId xmlns:a16="http://schemas.microsoft.com/office/drawing/2014/main" id="{1C1009CF-699D-6924-2D13-23FA8ED59E8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93428" y="450374"/>
            <a:ext cx="1532681" cy="551110"/>
          </a:xfrm>
          <a:prstGeom prst="rect">
            <a:avLst/>
          </a:prstGeom>
        </p:spPr>
      </p:pic>
      <p:pic>
        <p:nvPicPr>
          <p:cNvPr id="9" name="Picture 8" descr="A child holding a medal&#10;&#10;Description automatically generated">
            <a:extLst>
              <a:ext uri="{FF2B5EF4-FFF2-40B4-BE49-F238E27FC236}">
                <a16:creationId xmlns:a16="http://schemas.microsoft.com/office/drawing/2014/main" id="{92C5F6EB-7BFC-1531-69F6-FA765E6498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4521" y="1072503"/>
            <a:ext cx="3648721" cy="5785497"/>
          </a:xfrm>
          <a:prstGeom prst="rect">
            <a:avLst/>
          </a:prstGeom>
        </p:spPr>
      </p:pic>
    </p:spTree>
    <p:extLst>
      <p:ext uri="{BB962C8B-B14F-4D97-AF65-F5344CB8AC3E}">
        <p14:creationId xmlns:p14="http://schemas.microsoft.com/office/powerpoint/2010/main" val="1082654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C41D0F-1D7B-D8C6-8637-225142DA161E}"/>
              </a:ext>
            </a:extLst>
          </p:cNvPr>
          <p:cNvSpPr/>
          <p:nvPr/>
        </p:nvSpPr>
        <p:spPr>
          <a:xfrm>
            <a:off x="0" y="0"/>
            <a:ext cx="9144000" cy="6878953"/>
          </a:xfrm>
          <a:prstGeom prst="rect">
            <a:avLst/>
          </a:prstGeom>
          <a:solidFill>
            <a:srgbClr val="EAE8DD"/>
          </a:solidFill>
          <a:ln>
            <a:solidFill>
              <a:srgbClr val="EAE8D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3A749C84-FE87-F342-6CEC-F4A6EC24CC1C}"/>
              </a:ext>
            </a:extLst>
          </p:cNvPr>
          <p:cNvSpPr txBox="1"/>
          <p:nvPr/>
        </p:nvSpPr>
        <p:spPr>
          <a:xfrm>
            <a:off x="412532" y="694399"/>
            <a:ext cx="5872653" cy="5363969"/>
          </a:xfrm>
          <a:prstGeom prst="rect">
            <a:avLst/>
          </a:prstGeom>
          <a:noFill/>
        </p:spPr>
        <p:txBody>
          <a:bodyPr wrap="square" rtlCol="0">
            <a:spAutoFit/>
          </a:bodyPr>
          <a:lstStyle/>
          <a:p>
            <a:pPr>
              <a:lnSpc>
                <a:spcPct val="75000"/>
              </a:lnSpc>
            </a:pPr>
            <a:r>
              <a:rPr lang="en-GB" sz="2400" b="1" dirty="0">
                <a:solidFill>
                  <a:srgbClr val="12375A"/>
                </a:solidFill>
                <a:latin typeface="Rubik Black" pitchFamily="2" charset="-79"/>
                <a:ea typeface="Colby StBlk" pitchFamily="2" charset="77"/>
                <a:cs typeface="Rubik Black" pitchFamily="2" charset="-79"/>
              </a:rPr>
              <a:t>“SPORT IS NOT ONLY A FORM OF ENTERTAINMENT, BUT ALSO - AND ABOVE ALL I WOULD SAY - A TOOL TO COMMUNICATE VALUES THAT PROMOTE THE GOOD THAT IS IN HUMANS AND HELP BUILD A MORE PEACEFUL AND FRATERNAL SOCIETY.”</a:t>
            </a:r>
          </a:p>
          <a:p>
            <a:pPr>
              <a:lnSpc>
                <a:spcPct val="75000"/>
              </a:lnSpc>
            </a:pPr>
            <a:endParaRPr lang="en-GB" sz="2400" b="1" dirty="0">
              <a:solidFill>
                <a:srgbClr val="12375A"/>
              </a:solidFill>
              <a:latin typeface="Rubik Black" pitchFamily="2" charset="-79"/>
              <a:ea typeface="Colby StBlk" pitchFamily="2" charset="77"/>
              <a:cs typeface="Rubik Black" pitchFamily="2" charset="-79"/>
            </a:endParaRPr>
          </a:p>
          <a:p>
            <a:pPr>
              <a:lnSpc>
                <a:spcPct val="75000"/>
              </a:lnSpc>
            </a:pPr>
            <a:r>
              <a:rPr lang="en-GB" sz="2400" b="1" dirty="0">
                <a:solidFill>
                  <a:srgbClr val="008FBC"/>
                </a:solidFill>
                <a:latin typeface="Rubik Black" pitchFamily="2" charset="-79"/>
                <a:ea typeface="Colby StBlk" pitchFamily="2" charset="77"/>
                <a:cs typeface="Rubik Black" pitchFamily="2" charset="-79"/>
              </a:rPr>
              <a:t>“TO BELONG TO A SPORTS CLUB MEANS TO REJECT EVERY FORM </a:t>
            </a:r>
          </a:p>
          <a:p>
            <a:pPr>
              <a:lnSpc>
                <a:spcPct val="75000"/>
              </a:lnSpc>
            </a:pPr>
            <a:r>
              <a:rPr lang="en-GB" sz="2400" b="1" dirty="0">
                <a:solidFill>
                  <a:srgbClr val="008FBC"/>
                </a:solidFill>
                <a:latin typeface="Rubik Black" pitchFamily="2" charset="-79"/>
                <a:ea typeface="Colby StBlk" pitchFamily="2" charset="77"/>
                <a:cs typeface="Rubik Black" pitchFamily="2" charset="-79"/>
              </a:rPr>
              <a:t>OF SELFISHNESS AND ISOLATION, </a:t>
            </a:r>
          </a:p>
          <a:p>
            <a:pPr>
              <a:lnSpc>
                <a:spcPct val="75000"/>
              </a:lnSpc>
            </a:pPr>
            <a:r>
              <a:rPr lang="en-GB" sz="2400" b="1" dirty="0">
                <a:solidFill>
                  <a:srgbClr val="008FBC"/>
                </a:solidFill>
                <a:latin typeface="Rubik Black" pitchFamily="2" charset="-79"/>
                <a:ea typeface="Colby StBlk" pitchFamily="2" charset="77"/>
                <a:cs typeface="Rubik Black" pitchFamily="2" charset="-79"/>
              </a:rPr>
              <a:t>IT IS ANOPPORTUNITY TO ENCOUNTER AND BE WITH </a:t>
            </a:r>
          </a:p>
          <a:p>
            <a:pPr>
              <a:lnSpc>
                <a:spcPct val="75000"/>
              </a:lnSpc>
            </a:pPr>
            <a:r>
              <a:rPr lang="en-GB" sz="2400" b="1" dirty="0">
                <a:solidFill>
                  <a:srgbClr val="008FBC"/>
                </a:solidFill>
                <a:latin typeface="Rubik Black" pitchFamily="2" charset="-79"/>
                <a:ea typeface="Colby StBlk" pitchFamily="2" charset="77"/>
                <a:cs typeface="Rubik Black" pitchFamily="2" charset="-79"/>
              </a:rPr>
              <a:t>OTHERS, TO HELP ONE </a:t>
            </a:r>
          </a:p>
          <a:p>
            <a:pPr>
              <a:lnSpc>
                <a:spcPct val="75000"/>
              </a:lnSpc>
            </a:pPr>
            <a:r>
              <a:rPr lang="en-GB" sz="2400" b="1" dirty="0">
                <a:solidFill>
                  <a:srgbClr val="008FBC"/>
                </a:solidFill>
                <a:latin typeface="Rubik Black" pitchFamily="2" charset="-79"/>
                <a:ea typeface="Colby StBlk" pitchFamily="2" charset="77"/>
                <a:cs typeface="Rubik Black" pitchFamily="2" charset="-79"/>
              </a:rPr>
              <a:t>ANOTHER, TO COMPETE IN </a:t>
            </a:r>
          </a:p>
          <a:p>
            <a:pPr>
              <a:lnSpc>
                <a:spcPct val="75000"/>
              </a:lnSpc>
            </a:pPr>
            <a:r>
              <a:rPr lang="en-GB" sz="2400" b="1" dirty="0">
                <a:solidFill>
                  <a:srgbClr val="008FBC"/>
                </a:solidFill>
                <a:latin typeface="Rubik Black" pitchFamily="2" charset="-79"/>
                <a:ea typeface="Colby StBlk" pitchFamily="2" charset="77"/>
                <a:cs typeface="Rubik Black" pitchFamily="2" charset="-79"/>
              </a:rPr>
              <a:t>MUTUAL ESTEEM AND TO </a:t>
            </a:r>
          </a:p>
          <a:p>
            <a:pPr>
              <a:lnSpc>
                <a:spcPct val="75000"/>
              </a:lnSpc>
            </a:pPr>
            <a:r>
              <a:rPr lang="en-GB" sz="2400" b="1" dirty="0">
                <a:solidFill>
                  <a:srgbClr val="008FBC"/>
                </a:solidFill>
                <a:latin typeface="Rubik Black" pitchFamily="2" charset="-79"/>
                <a:ea typeface="Colby StBlk" pitchFamily="2" charset="77"/>
                <a:cs typeface="Rubik Black" pitchFamily="2" charset="-79"/>
              </a:rPr>
              <a:t>GROW IN BROTHERHOOD.”</a:t>
            </a:r>
          </a:p>
          <a:p>
            <a:pPr>
              <a:lnSpc>
                <a:spcPct val="75000"/>
              </a:lnSpc>
            </a:pPr>
            <a:endParaRPr lang="en-GB" sz="2400" b="1" dirty="0">
              <a:solidFill>
                <a:srgbClr val="12375A"/>
              </a:solidFill>
              <a:latin typeface="Rubik Black" pitchFamily="2" charset="-79"/>
              <a:ea typeface="Colby StBlk" pitchFamily="2" charset="77"/>
              <a:cs typeface="Rubik Black" pitchFamily="2" charset="-79"/>
            </a:endParaRPr>
          </a:p>
        </p:txBody>
      </p:sp>
      <p:sp>
        <p:nvSpPr>
          <p:cNvPr id="2" name="TextBox 1">
            <a:extLst>
              <a:ext uri="{FF2B5EF4-FFF2-40B4-BE49-F238E27FC236}">
                <a16:creationId xmlns:a16="http://schemas.microsoft.com/office/drawing/2014/main" id="{207A15B6-2D13-ECB0-39B5-341A28714DF4}"/>
              </a:ext>
            </a:extLst>
          </p:cNvPr>
          <p:cNvSpPr txBox="1"/>
          <p:nvPr/>
        </p:nvSpPr>
        <p:spPr>
          <a:xfrm>
            <a:off x="412532" y="5713843"/>
            <a:ext cx="4299857" cy="338554"/>
          </a:xfrm>
          <a:prstGeom prst="rect">
            <a:avLst/>
          </a:prstGeom>
          <a:noFill/>
        </p:spPr>
        <p:txBody>
          <a:bodyPr wrap="square" rtlCol="0">
            <a:spAutoFit/>
          </a:bodyPr>
          <a:lstStyle/>
          <a:p>
            <a:r>
              <a:rPr lang="en-GB" sz="1600" dirty="0">
                <a:solidFill>
                  <a:srgbClr val="008FBC"/>
                </a:solidFill>
                <a:latin typeface="Rubik" pitchFamily="2" charset="-79"/>
                <a:ea typeface="Colby StBlk" pitchFamily="2" charset="77"/>
                <a:cs typeface="Rubik" pitchFamily="2" charset="-79"/>
              </a:rPr>
              <a:t>Pope Francis</a:t>
            </a:r>
          </a:p>
        </p:txBody>
      </p:sp>
      <p:pic>
        <p:nvPicPr>
          <p:cNvPr id="3" name="Picture 2">
            <a:extLst>
              <a:ext uri="{FF2B5EF4-FFF2-40B4-BE49-F238E27FC236}">
                <a16:creationId xmlns:a16="http://schemas.microsoft.com/office/drawing/2014/main" id="{1C1009CF-699D-6924-2D13-23FA8ED59E8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93428" y="450374"/>
            <a:ext cx="1532681" cy="551111"/>
          </a:xfrm>
          <a:prstGeom prst="rect">
            <a:avLst/>
          </a:prstGeom>
        </p:spPr>
      </p:pic>
      <p:pic>
        <p:nvPicPr>
          <p:cNvPr id="11" name="Picture 10" descr="A child holding a ball&#10;&#10;Description automatically generated">
            <a:extLst>
              <a:ext uri="{FF2B5EF4-FFF2-40B4-BE49-F238E27FC236}">
                <a16:creationId xmlns:a16="http://schemas.microsoft.com/office/drawing/2014/main" id="{7B1EB951-F405-D740-E79E-3D3F2C62F8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08527" y="1350778"/>
            <a:ext cx="5168462" cy="5644606"/>
          </a:xfrm>
          <a:prstGeom prst="rect">
            <a:avLst/>
          </a:prstGeom>
        </p:spPr>
      </p:pic>
    </p:spTree>
    <p:extLst>
      <p:ext uri="{BB962C8B-B14F-4D97-AF65-F5344CB8AC3E}">
        <p14:creationId xmlns:p14="http://schemas.microsoft.com/office/powerpoint/2010/main" val="2049201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C41D0F-1D7B-D8C6-8637-225142DA161E}"/>
              </a:ext>
            </a:extLst>
          </p:cNvPr>
          <p:cNvSpPr/>
          <p:nvPr/>
        </p:nvSpPr>
        <p:spPr>
          <a:xfrm>
            <a:off x="0" y="0"/>
            <a:ext cx="9144000" cy="6858000"/>
          </a:xfrm>
          <a:prstGeom prst="rect">
            <a:avLst/>
          </a:prstGeom>
          <a:solidFill>
            <a:srgbClr val="008FBC"/>
          </a:solidFill>
          <a:ln>
            <a:solidFill>
              <a:srgbClr val="EAE8D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person holding a ball&#10;&#10;Description automatically generated">
            <a:extLst>
              <a:ext uri="{FF2B5EF4-FFF2-40B4-BE49-F238E27FC236}">
                <a16:creationId xmlns:a16="http://schemas.microsoft.com/office/drawing/2014/main" id="{9AE7103D-C0D0-FA48-104E-3F2244007A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2708" y="1334814"/>
            <a:ext cx="3733674" cy="5523186"/>
          </a:xfrm>
          <a:prstGeom prst="rect">
            <a:avLst/>
          </a:prstGeom>
        </p:spPr>
      </p:pic>
      <p:sp>
        <p:nvSpPr>
          <p:cNvPr id="4" name="TextBox 3">
            <a:extLst>
              <a:ext uri="{FF2B5EF4-FFF2-40B4-BE49-F238E27FC236}">
                <a16:creationId xmlns:a16="http://schemas.microsoft.com/office/drawing/2014/main" id="{3A749C84-FE87-F342-6CEC-F4A6EC24CC1C}"/>
              </a:ext>
            </a:extLst>
          </p:cNvPr>
          <p:cNvSpPr txBox="1"/>
          <p:nvPr/>
        </p:nvSpPr>
        <p:spPr>
          <a:xfrm>
            <a:off x="3187263" y="1322369"/>
            <a:ext cx="5607315" cy="4809971"/>
          </a:xfrm>
          <a:prstGeom prst="rect">
            <a:avLst/>
          </a:prstGeom>
          <a:noFill/>
        </p:spPr>
        <p:txBody>
          <a:bodyPr wrap="square" rtlCol="0">
            <a:spAutoFit/>
          </a:bodyPr>
          <a:lstStyle/>
          <a:p>
            <a:pPr>
              <a:lnSpc>
                <a:spcPct val="75000"/>
              </a:lnSpc>
            </a:pPr>
            <a:r>
              <a:rPr lang="en-GB" sz="2400" b="1" dirty="0">
                <a:solidFill>
                  <a:srgbClr val="EAE8DD"/>
                </a:solidFill>
                <a:latin typeface="Rubik Black" pitchFamily="2" charset="-79"/>
                <a:ea typeface="Colby StBlk" pitchFamily="2" charset="77"/>
                <a:cs typeface="Rubik Black" pitchFamily="2" charset="-79"/>
              </a:rPr>
              <a:t>“SPORTS IN A COMMUNITY CAN BE AN OPTIMAL MISSIONARY TOOL, WHERE THE CHURCH COMES CLOSE TO EACH PERSON AND HELPS HIM OR HER TO EXCEL AND TO ENCOUNTER JESUS CHRIST.” </a:t>
            </a:r>
          </a:p>
          <a:p>
            <a:pPr>
              <a:lnSpc>
                <a:spcPct val="75000"/>
              </a:lnSpc>
            </a:pPr>
            <a:endParaRPr lang="en-GB" sz="2400" b="1" dirty="0">
              <a:solidFill>
                <a:srgbClr val="EAE8DD"/>
              </a:solidFill>
              <a:latin typeface="Rubik Black" pitchFamily="2" charset="-79"/>
              <a:ea typeface="Colby StBlk" pitchFamily="2" charset="77"/>
              <a:cs typeface="Rubik Black" pitchFamily="2" charset="-79"/>
            </a:endParaRPr>
          </a:p>
          <a:p>
            <a:pPr>
              <a:lnSpc>
                <a:spcPct val="75000"/>
              </a:lnSpc>
            </a:pPr>
            <a:r>
              <a:rPr lang="en-GB" sz="2400" b="1" dirty="0">
                <a:solidFill>
                  <a:srgbClr val="12375A"/>
                </a:solidFill>
                <a:latin typeface="Rubik Black" pitchFamily="2" charset="-79"/>
                <a:ea typeface="Colby StBlk" pitchFamily="2" charset="77"/>
                <a:cs typeface="Rubik Black" pitchFamily="2" charset="-79"/>
              </a:rPr>
              <a:t>“WHEN WE DEVELOP THE TALENTS THAT GOD HAS GIVEN US… SPORT TRANSCENDS THE LEVEL OF PURE PHYSICALITY AND TAKES US INTO THE ARENA OF THE SPIRIT AND EVEN OF MYSTERY. AND THESE MOMENTS ARE ACCOMPANIED BY GREAT JOY AND SATISFACTION, WHICH WE ALL CAN SHARE, EVEN THOSE NOT COMPETING.” </a:t>
            </a:r>
          </a:p>
        </p:txBody>
      </p:sp>
      <p:sp>
        <p:nvSpPr>
          <p:cNvPr id="2" name="TextBox 1">
            <a:extLst>
              <a:ext uri="{FF2B5EF4-FFF2-40B4-BE49-F238E27FC236}">
                <a16:creationId xmlns:a16="http://schemas.microsoft.com/office/drawing/2014/main" id="{207A15B6-2D13-ECB0-39B5-341A28714DF4}"/>
              </a:ext>
            </a:extLst>
          </p:cNvPr>
          <p:cNvSpPr txBox="1"/>
          <p:nvPr/>
        </p:nvSpPr>
        <p:spPr>
          <a:xfrm>
            <a:off x="3183010" y="6037412"/>
            <a:ext cx="4299857" cy="338554"/>
          </a:xfrm>
          <a:prstGeom prst="rect">
            <a:avLst/>
          </a:prstGeom>
          <a:noFill/>
        </p:spPr>
        <p:txBody>
          <a:bodyPr wrap="square" rtlCol="0">
            <a:spAutoFit/>
          </a:bodyPr>
          <a:lstStyle/>
          <a:p>
            <a:r>
              <a:rPr lang="en-GB" sz="1600" dirty="0">
                <a:solidFill>
                  <a:srgbClr val="12375A"/>
                </a:solidFill>
                <a:latin typeface="Rubik" pitchFamily="2" charset="-79"/>
                <a:ea typeface="Colby StBlk" pitchFamily="2" charset="77"/>
                <a:cs typeface="Rubik" pitchFamily="2" charset="-79"/>
              </a:rPr>
              <a:t>Pope Francis</a:t>
            </a:r>
          </a:p>
        </p:txBody>
      </p:sp>
      <p:pic>
        <p:nvPicPr>
          <p:cNvPr id="3" name="Picture 2">
            <a:extLst>
              <a:ext uri="{FF2B5EF4-FFF2-40B4-BE49-F238E27FC236}">
                <a16:creationId xmlns:a16="http://schemas.microsoft.com/office/drawing/2014/main" id="{1C1009CF-699D-6924-2D13-23FA8ED59E8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93428" y="450374"/>
            <a:ext cx="1532681" cy="551111"/>
          </a:xfrm>
          <a:prstGeom prst="rect">
            <a:avLst/>
          </a:prstGeom>
        </p:spPr>
      </p:pic>
    </p:spTree>
    <p:extLst>
      <p:ext uri="{BB962C8B-B14F-4D97-AF65-F5344CB8AC3E}">
        <p14:creationId xmlns:p14="http://schemas.microsoft.com/office/powerpoint/2010/main" val="745520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C41D0F-1D7B-D8C6-8637-225142DA161E}"/>
              </a:ext>
            </a:extLst>
          </p:cNvPr>
          <p:cNvSpPr/>
          <p:nvPr/>
        </p:nvSpPr>
        <p:spPr>
          <a:xfrm>
            <a:off x="0" y="5412"/>
            <a:ext cx="9144000" cy="6858000"/>
          </a:xfrm>
          <a:prstGeom prst="rect">
            <a:avLst/>
          </a:prstGeom>
          <a:solidFill>
            <a:srgbClr val="EAE8DD"/>
          </a:solidFill>
          <a:ln>
            <a:solidFill>
              <a:srgbClr val="EAE8D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C1009CF-699D-6924-2D13-23FA8ED59E8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293428" y="450374"/>
            <a:ext cx="1532681" cy="551111"/>
          </a:xfrm>
          <a:prstGeom prst="rect">
            <a:avLst/>
          </a:prstGeom>
        </p:spPr>
      </p:pic>
      <p:sp>
        <p:nvSpPr>
          <p:cNvPr id="11" name="TextBox 10">
            <a:extLst>
              <a:ext uri="{FF2B5EF4-FFF2-40B4-BE49-F238E27FC236}">
                <a16:creationId xmlns:a16="http://schemas.microsoft.com/office/drawing/2014/main" id="{1FA881B3-1147-D43A-8167-A1CA8E055810}"/>
              </a:ext>
            </a:extLst>
          </p:cNvPr>
          <p:cNvSpPr txBox="1"/>
          <p:nvPr/>
        </p:nvSpPr>
        <p:spPr>
          <a:xfrm>
            <a:off x="412532" y="2182380"/>
            <a:ext cx="5925206" cy="3013838"/>
          </a:xfrm>
          <a:prstGeom prst="rect">
            <a:avLst/>
          </a:prstGeom>
          <a:noFill/>
        </p:spPr>
        <p:txBody>
          <a:bodyPr wrap="square" rtlCol="0">
            <a:spAutoFit/>
          </a:bodyPr>
          <a:lstStyle/>
          <a:p>
            <a:pPr>
              <a:lnSpc>
                <a:spcPct val="75000"/>
              </a:lnSpc>
            </a:pPr>
            <a:r>
              <a:rPr lang="en-GB" sz="3600" b="1" dirty="0">
                <a:solidFill>
                  <a:srgbClr val="12375A"/>
                </a:solidFill>
                <a:latin typeface="Rubik Black" pitchFamily="2" charset="-79"/>
                <a:ea typeface="Colby StBlk" pitchFamily="2" charset="77"/>
                <a:cs typeface="Rubik Black" pitchFamily="2" charset="-79"/>
              </a:rPr>
              <a:t>A JUST WORLD, </a:t>
            </a:r>
          </a:p>
          <a:p>
            <a:pPr>
              <a:lnSpc>
                <a:spcPct val="75000"/>
              </a:lnSpc>
            </a:pPr>
            <a:r>
              <a:rPr lang="en-GB" sz="3600" b="1" dirty="0">
                <a:solidFill>
                  <a:srgbClr val="12375A"/>
                </a:solidFill>
                <a:latin typeface="Rubik Black" pitchFamily="2" charset="-79"/>
                <a:ea typeface="Colby StBlk" pitchFamily="2" charset="77"/>
                <a:cs typeface="Rubik Black" pitchFamily="2" charset="-79"/>
              </a:rPr>
              <a:t>FREE OF POVERTY, WHERE WE FLOURISH AND LIVE IN </a:t>
            </a:r>
          </a:p>
          <a:p>
            <a:pPr>
              <a:lnSpc>
                <a:spcPct val="75000"/>
              </a:lnSpc>
            </a:pPr>
            <a:r>
              <a:rPr lang="en-GB" sz="3600" b="1" dirty="0">
                <a:solidFill>
                  <a:srgbClr val="12375A"/>
                </a:solidFill>
                <a:latin typeface="Rubik Black" pitchFamily="2" charset="-79"/>
                <a:ea typeface="Colby StBlk" pitchFamily="2" charset="77"/>
                <a:cs typeface="Rubik Black" pitchFamily="2" charset="-79"/>
              </a:rPr>
              <a:t>HARMONY WITH </a:t>
            </a:r>
          </a:p>
          <a:p>
            <a:pPr>
              <a:lnSpc>
                <a:spcPct val="75000"/>
              </a:lnSpc>
            </a:pPr>
            <a:r>
              <a:rPr lang="en-GB" sz="3600" b="1" dirty="0">
                <a:solidFill>
                  <a:srgbClr val="12375A"/>
                </a:solidFill>
                <a:latin typeface="Rubik Black" pitchFamily="2" charset="-79"/>
                <a:ea typeface="Colby StBlk" pitchFamily="2" charset="77"/>
                <a:cs typeface="Rubik Black" pitchFamily="2" charset="-79"/>
              </a:rPr>
              <a:t>EACH OTHER AND </a:t>
            </a:r>
          </a:p>
          <a:p>
            <a:pPr>
              <a:lnSpc>
                <a:spcPct val="75000"/>
              </a:lnSpc>
            </a:pPr>
            <a:r>
              <a:rPr lang="en-GB" sz="3600" b="1" dirty="0">
                <a:solidFill>
                  <a:srgbClr val="12375A"/>
                </a:solidFill>
                <a:latin typeface="Rubik Black" pitchFamily="2" charset="-79"/>
                <a:ea typeface="Colby StBlk" pitchFamily="2" charset="77"/>
                <a:cs typeface="Rubik Black" pitchFamily="2" charset="-79"/>
              </a:rPr>
              <a:t>ALL CREATION.</a:t>
            </a:r>
          </a:p>
        </p:txBody>
      </p:sp>
      <p:sp>
        <p:nvSpPr>
          <p:cNvPr id="12" name="TextBox 11">
            <a:extLst>
              <a:ext uri="{FF2B5EF4-FFF2-40B4-BE49-F238E27FC236}">
                <a16:creationId xmlns:a16="http://schemas.microsoft.com/office/drawing/2014/main" id="{788EB6DA-6CF8-08ED-4252-63C9B60CB84D}"/>
              </a:ext>
            </a:extLst>
          </p:cNvPr>
          <p:cNvSpPr txBox="1"/>
          <p:nvPr/>
        </p:nvSpPr>
        <p:spPr>
          <a:xfrm>
            <a:off x="412532" y="5337327"/>
            <a:ext cx="6624686" cy="1138773"/>
          </a:xfrm>
          <a:prstGeom prst="rect">
            <a:avLst/>
          </a:prstGeom>
          <a:noFill/>
        </p:spPr>
        <p:txBody>
          <a:bodyPr wrap="square" rtlCol="0">
            <a:spAutoFit/>
          </a:bodyPr>
          <a:lstStyle/>
          <a:p>
            <a:pPr>
              <a:spcBef>
                <a:spcPct val="0"/>
              </a:spcBef>
              <a:buFontTx/>
              <a:buNone/>
            </a:pPr>
            <a:r>
              <a:rPr lang="en-GB" altLang="en-US" sz="1000" b="1" dirty="0">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000" dirty="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000" dirty="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000" dirty="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solidFill>
                <a:srgbClr val="12375A"/>
              </a:solidFill>
              <a:latin typeface="Rubik" pitchFamily="2" charset="-79"/>
              <a:ea typeface="Colby StBlk" pitchFamily="2" charset="77"/>
              <a:cs typeface="Rubik" pitchFamily="2" charset="-79"/>
            </a:endParaRPr>
          </a:p>
          <a:p>
            <a:pPr>
              <a:spcBef>
                <a:spcPct val="0"/>
              </a:spcBef>
              <a:buFontTx/>
              <a:buNone/>
            </a:pPr>
            <a:r>
              <a:rPr lang="en-GB" sz="1600" dirty="0" err="1">
                <a:solidFill>
                  <a:srgbClr val="12375A"/>
                </a:solidFill>
                <a:latin typeface="Rubik" pitchFamily="2" charset="-79"/>
                <a:ea typeface="Colby StBlk" pitchFamily="2" charset="77"/>
                <a:cs typeface="Rubik" pitchFamily="2" charset="-79"/>
              </a:rPr>
              <a:t>sciaf@sciaf.org.uk</a:t>
            </a:r>
            <a:endParaRPr lang="en-GB" sz="1600" dirty="0">
              <a:solidFill>
                <a:srgbClr val="12375A"/>
              </a:solidFill>
              <a:latin typeface="Rubik" pitchFamily="2" charset="-79"/>
              <a:ea typeface="Colby StBlk" pitchFamily="2" charset="77"/>
              <a:cs typeface="Rubik" pitchFamily="2" charset="-79"/>
            </a:endParaRPr>
          </a:p>
        </p:txBody>
      </p:sp>
      <p:sp>
        <p:nvSpPr>
          <p:cNvPr id="13" name="TextBox 12">
            <a:extLst>
              <a:ext uri="{FF2B5EF4-FFF2-40B4-BE49-F238E27FC236}">
                <a16:creationId xmlns:a16="http://schemas.microsoft.com/office/drawing/2014/main" id="{88E9EA1C-38E0-DEE6-2B81-133BFA8A3189}"/>
              </a:ext>
            </a:extLst>
          </p:cNvPr>
          <p:cNvSpPr txBox="1"/>
          <p:nvPr/>
        </p:nvSpPr>
        <p:spPr>
          <a:xfrm>
            <a:off x="412532" y="558224"/>
            <a:ext cx="4299857" cy="1088375"/>
          </a:xfrm>
          <a:prstGeom prst="rect">
            <a:avLst/>
          </a:prstGeom>
          <a:noFill/>
        </p:spPr>
        <p:txBody>
          <a:bodyPr wrap="square" rtlCol="0">
            <a:spAutoFit/>
          </a:bodyPr>
          <a:lstStyle/>
          <a:p>
            <a:pPr>
              <a:lnSpc>
                <a:spcPct val="65000"/>
              </a:lnSpc>
            </a:pPr>
            <a:r>
              <a:rPr lang="en-GB" sz="4800" b="1" spc="-100" dirty="0">
                <a:solidFill>
                  <a:srgbClr val="008FBC"/>
                </a:solidFill>
                <a:latin typeface="Rubik Black" pitchFamily="2" charset="-79"/>
                <a:ea typeface="Colby StBlk" pitchFamily="2" charset="77"/>
                <a:cs typeface="Rubik Black" pitchFamily="2" charset="-79"/>
              </a:rPr>
              <a:t>THANK</a:t>
            </a:r>
          </a:p>
          <a:p>
            <a:pPr>
              <a:lnSpc>
                <a:spcPct val="65000"/>
              </a:lnSpc>
            </a:pPr>
            <a:r>
              <a:rPr lang="en-GB" sz="4800" b="1" spc="-100" dirty="0">
                <a:solidFill>
                  <a:srgbClr val="008FBC"/>
                </a:solidFill>
                <a:latin typeface="Rubik Black" pitchFamily="2" charset="-79"/>
                <a:ea typeface="Colby StBlk" pitchFamily="2" charset="77"/>
                <a:cs typeface="Rubik Black" pitchFamily="2" charset="-79"/>
              </a:rPr>
              <a:t>YOU</a:t>
            </a:r>
          </a:p>
        </p:txBody>
      </p:sp>
      <p:pic>
        <p:nvPicPr>
          <p:cNvPr id="15" name="Picture 14">
            <a:extLst>
              <a:ext uri="{FF2B5EF4-FFF2-40B4-BE49-F238E27FC236}">
                <a16:creationId xmlns:a16="http://schemas.microsoft.com/office/drawing/2014/main" id="{CD9B72CE-9940-3BFD-C859-2655C1FCD358}"/>
              </a:ext>
            </a:extLst>
          </p:cNvPr>
          <p:cNvPicPr>
            <a:picLocks noChangeAspect="1"/>
          </p:cNvPicPr>
          <p:nvPr/>
        </p:nvPicPr>
        <p:blipFill>
          <a:blip r:embed="rId3"/>
          <a:stretch>
            <a:fillRect/>
          </a:stretch>
        </p:blipFill>
        <p:spPr>
          <a:xfrm>
            <a:off x="5433926" y="1273442"/>
            <a:ext cx="3450845" cy="5680622"/>
          </a:xfrm>
          <a:prstGeom prst="rect">
            <a:avLst/>
          </a:prstGeom>
        </p:spPr>
      </p:pic>
    </p:spTree>
    <p:extLst>
      <p:ext uri="{BB962C8B-B14F-4D97-AF65-F5344CB8AC3E}">
        <p14:creationId xmlns:p14="http://schemas.microsoft.com/office/powerpoint/2010/main" val="7641196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fdb592e-eed0-45ab-8ab1-beea036d36b1">
      <UserInfo>
        <DisplayName>Katie Ann McGeary</DisplayName>
        <AccountId>953</AccountId>
        <AccountType/>
      </UserInfo>
    </SharedWithUsers>
    <Steve xmlns="3aeeed41-e4f7-4dc0-b6a5-f015b25a8391">
      <UserInfo>
        <DisplayName/>
        <AccountId xsi:nil="true"/>
        <AccountType/>
      </UserInfo>
    </Steve>
    <lcf76f155ced4ddcb4097134ff3c332f xmlns="3aeeed41-e4f7-4dc0-b6a5-f015b25a8391">
      <Terms xmlns="http://schemas.microsoft.com/office/infopath/2007/PartnerControls"/>
    </lcf76f155ced4ddcb4097134ff3c332f>
    <TaxCatchAll xmlns="4fdb592e-eed0-45ab-8ab1-beea036d36b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20" ma:contentTypeDescription="Create a new document." ma:contentTypeScope="" ma:versionID="c366f710ebe1ddfda509b477182b3cd6">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0c4938317a9f9b5f3812eb2139e2121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Stev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Steve" ma:index="24" nillable="true" ma:displayName="Steve" ma:format="Dropdown" ma:list="UserInfo" ma:SharePointGroup="0" ma:internalName="Stev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384a3d3-b28d-4e47-a5e7-7bb8ea089f40}" ma:internalName="TaxCatchAll" ma:showField="CatchAllData" ma:web="4fdb592e-eed0-45ab-8ab1-beea036d3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523C4F-92D0-4C07-B8D5-72BA0200B906}">
  <ds:schemaRefs>
    <ds:schemaRef ds:uri="http://www.w3.org/XML/1998/namespace"/>
    <ds:schemaRef ds:uri="3aeeed41-e4f7-4dc0-b6a5-f015b25a8391"/>
    <ds:schemaRef ds:uri="http://purl.org/dc/terms/"/>
    <ds:schemaRef ds:uri="http://purl.org/dc/dcmitype/"/>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4fdb592e-eed0-45ab-8ab1-beea036d36b1"/>
  </ds:schemaRefs>
</ds:datastoreItem>
</file>

<file path=customXml/itemProps2.xml><?xml version="1.0" encoding="utf-8"?>
<ds:datastoreItem xmlns:ds="http://schemas.openxmlformats.org/officeDocument/2006/customXml" ds:itemID="{66C8D619-745C-478D-9ED0-FE3B2B0B67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5ED3C1-2848-4B52-B482-65682039D3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288</TotalTime>
  <Words>670</Words>
  <Application>Microsoft Office PowerPoint</Application>
  <PresentationFormat>On-screen Show (4:3)</PresentationFormat>
  <Paragraphs>62</Paragraphs>
  <Slides>8</Slides>
  <Notes>4</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James Cave</cp:lastModifiedBy>
  <cp:revision>25</cp:revision>
  <dcterms:created xsi:type="dcterms:W3CDTF">2021-07-26T14:29:33Z</dcterms:created>
  <dcterms:modified xsi:type="dcterms:W3CDTF">2023-08-29T09:45:30Z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y fmtid="{D5CDD505-2E9C-101B-9397-08002B2CF9AE}" pid="3" name="MediaServiceImageTags">
    <vt:lpwstr/>
  </property>
</Properties>
</file>