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9"/>
  </p:notesMasterIdLst>
  <p:sldIdLst>
    <p:sldId id="307" r:id="rId5"/>
    <p:sldId id="317" r:id="rId6"/>
    <p:sldId id="318" r:id="rId7"/>
    <p:sldId id="319" r:id="rId8"/>
  </p:sldIdLst>
  <p:sldSz cx="9144000" cy="6858000" type="screen4x3"/>
  <p:notesSz cx="6858000" cy="9144000"/>
  <p:embeddedFontLst>
    <p:embeddedFont>
      <p:font typeface="Rubik" panose="020B0604020202020204" charset="-79"/>
      <p:regular r:id="rId10"/>
      <p:bold r:id="rId11"/>
      <p:italic r:id="rId12"/>
      <p:boldItalic r:id="rId13"/>
    </p:embeddedFont>
    <p:embeddedFont>
      <p:font typeface="Rubik Black" panose="020B0604020202020204" charset="-79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738092B-C68E-233F-5FA3-640900EE51CD}" name="Sarah Swaroop" initials="SS" userId="S::sswaroop@sciaf.org.uk::40f56f85-3516-4ffe-ae26-b830dc872dc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FBC"/>
    <a:srgbClr val="12375A"/>
    <a:srgbClr val="EAE8DD"/>
    <a:srgbClr val="A1CA5E"/>
    <a:srgbClr val="ED9838"/>
    <a:srgbClr val="7373B6"/>
    <a:srgbClr val="00B1C2"/>
    <a:srgbClr val="E43B31"/>
    <a:srgbClr val="3A5382"/>
    <a:srgbClr val="E9E8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11"/>
    <p:restoredTop sz="66621" autoAdjust="0"/>
  </p:normalViewPr>
  <p:slideViewPr>
    <p:cSldViewPr snapToGrid="0">
      <p:cViewPr varScale="1">
        <p:scale>
          <a:sx n="46" d="100"/>
          <a:sy n="46" d="100"/>
        </p:scale>
        <p:origin x="1940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2.fntdata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6.fntdata"/><Relationship Id="rId23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8BA74-0CB4-CE4C-ADFF-A60480D93DF4}" type="datetimeFigureOut">
              <a:rPr lang="en-US" smtClean="0"/>
              <a:t>8/2/2023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2DBF2C-C93A-FD4E-BA14-EA660F09F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5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verse compares a person living a life in accordance with God’s will to an athlete receiving a prize after competing fairly.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Think about parallel examples between an athlete competing according to rules and a person living a Christian way of life. 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each case what does that look like? 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does the opposite look like and what are the implications for that person and others?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DBF2C-C93A-FD4E-BA14-EA660F09FC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079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two verses above suggest that the Christian life is a race and we need to run it with perseverance. 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Sometimes it may seem like a ‘fight’, it may be challenging but we need to keep going and bear witness to others that our faith means something through our 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actions. 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 do you think that sporting analogies are used in Scripture? 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what ways do you think that life is like a race or a fight? 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does this connect with the vision and values of Rugby for Peace?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DBF2C-C93A-FD4E-BA14-EA660F09FC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494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56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90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68B5DA6-2BF6-6CC7-06D3-F7F735F4B1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9144000" cy="68763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749C84-FE87-F342-6CEC-F4A6EC24CC1C}"/>
              </a:ext>
            </a:extLst>
          </p:cNvPr>
          <p:cNvSpPr txBox="1"/>
          <p:nvPr/>
        </p:nvSpPr>
        <p:spPr>
          <a:xfrm>
            <a:off x="412532" y="558224"/>
            <a:ext cx="4299857" cy="1568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5000"/>
              </a:lnSpc>
            </a:pPr>
            <a:r>
              <a:rPr lang="en-GB" sz="4800" b="1" spc="-100" dirty="0">
                <a:solidFill>
                  <a:schemeClr val="bg1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RUGBY</a:t>
            </a:r>
          </a:p>
          <a:p>
            <a:pPr>
              <a:lnSpc>
                <a:spcPct val="65000"/>
              </a:lnSpc>
            </a:pPr>
            <a:r>
              <a:rPr lang="en-GB" sz="4800" b="1" spc="-100" dirty="0">
                <a:solidFill>
                  <a:schemeClr val="bg1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FOR</a:t>
            </a:r>
            <a:br>
              <a:rPr lang="en-GB" sz="4800" b="1" spc="-100" dirty="0">
                <a:solidFill>
                  <a:schemeClr val="bg1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</a:br>
            <a:r>
              <a:rPr lang="en-GB" sz="4800" b="1" spc="-100" dirty="0">
                <a:solidFill>
                  <a:schemeClr val="bg1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PEACE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7A15B6-2D13-ECB0-39B5-341A28714DF4}"/>
              </a:ext>
            </a:extLst>
          </p:cNvPr>
          <p:cNvSpPr txBox="1"/>
          <p:nvPr/>
        </p:nvSpPr>
        <p:spPr>
          <a:xfrm>
            <a:off x="444062" y="1887691"/>
            <a:ext cx="4299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Sport and Scripture</a:t>
            </a:r>
          </a:p>
        </p:txBody>
      </p:sp>
      <p:pic>
        <p:nvPicPr>
          <p:cNvPr id="11" name="Picture 10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D41318B9-2E55-64F5-7500-1664ECB88F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3428" y="450374"/>
            <a:ext cx="1532682" cy="55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75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8C41D0F-1D7B-D8C6-8637-225142DA161E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AE8DD"/>
          </a:solidFill>
          <a:ln>
            <a:solidFill>
              <a:srgbClr val="EAE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hild holding a ball&#10;&#10;Description automatically generated">
            <a:extLst>
              <a:ext uri="{FF2B5EF4-FFF2-40B4-BE49-F238E27FC236}">
                <a16:creationId xmlns:a16="http://schemas.microsoft.com/office/drawing/2014/main" id="{E64980CD-C97E-0FC6-D47C-BDC1CF4B6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802" y="924910"/>
            <a:ext cx="7024918" cy="66877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749C84-FE87-F342-6CEC-F4A6EC24CC1C}"/>
              </a:ext>
            </a:extLst>
          </p:cNvPr>
          <p:cNvSpPr txBox="1"/>
          <p:nvPr/>
        </p:nvSpPr>
        <p:spPr>
          <a:xfrm>
            <a:off x="412532" y="1922081"/>
            <a:ext cx="5168462" cy="3013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en-GB" sz="3600" b="1" dirty="0">
                <a:solidFill>
                  <a:srgbClr val="12375A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‘AND IN THE CASE </a:t>
            </a:r>
          </a:p>
          <a:p>
            <a:pPr>
              <a:lnSpc>
                <a:spcPct val="75000"/>
              </a:lnSpc>
            </a:pPr>
            <a:r>
              <a:rPr lang="en-GB" sz="3600" b="1" dirty="0">
                <a:solidFill>
                  <a:srgbClr val="12375A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OF AN ATHLETE, </a:t>
            </a:r>
          </a:p>
          <a:p>
            <a:pPr>
              <a:lnSpc>
                <a:spcPct val="75000"/>
              </a:lnSpc>
            </a:pPr>
            <a:r>
              <a:rPr lang="en-GB" sz="3600" b="1" dirty="0">
                <a:solidFill>
                  <a:srgbClr val="12375A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NO ONE IS CROWNED WITHOUT COMPETING ACCORDING </a:t>
            </a:r>
          </a:p>
          <a:p>
            <a:pPr>
              <a:lnSpc>
                <a:spcPct val="75000"/>
              </a:lnSpc>
            </a:pPr>
            <a:r>
              <a:rPr lang="en-GB" sz="3600" b="1" dirty="0">
                <a:solidFill>
                  <a:srgbClr val="12375A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TO THE RULES.’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7A15B6-2D13-ECB0-39B5-341A28714DF4}"/>
              </a:ext>
            </a:extLst>
          </p:cNvPr>
          <p:cNvSpPr txBox="1"/>
          <p:nvPr/>
        </p:nvSpPr>
        <p:spPr>
          <a:xfrm>
            <a:off x="433552" y="4766642"/>
            <a:ext cx="4299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2 Timothy 2:5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1009CF-699D-6924-2D13-23FA8ED59E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3428" y="450374"/>
            <a:ext cx="1532681" cy="55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571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8C41D0F-1D7B-D8C6-8637-225142DA161E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AE8DD"/>
          </a:solidFill>
          <a:ln>
            <a:solidFill>
              <a:srgbClr val="EAE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erson holding a rugby ball&#10;&#10;Description automatically generated">
            <a:extLst>
              <a:ext uri="{FF2B5EF4-FFF2-40B4-BE49-F238E27FC236}">
                <a16:creationId xmlns:a16="http://schemas.microsoft.com/office/drawing/2014/main" id="{FFE0B8D3-00B3-FAFA-1404-0E21DB4B91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594" y="0"/>
            <a:ext cx="4293552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749C84-FE87-F342-6CEC-F4A6EC24CC1C}"/>
              </a:ext>
            </a:extLst>
          </p:cNvPr>
          <p:cNvSpPr txBox="1"/>
          <p:nvPr/>
        </p:nvSpPr>
        <p:spPr>
          <a:xfrm>
            <a:off x="4004440" y="1596739"/>
            <a:ext cx="4498428" cy="1208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en-GB" sz="2400" b="1" dirty="0">
                <a:solidFill>
                  <a:srgbClr val="12375A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‘I HAVE FOUGHT THE GOOD FIGHT, I HAVE FINISHED THE RACE, I HAVE KEPT THE FAITH.’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7A15B6-2D13-ECB0-39B5-341A28714DF4}"/>
              </a:ext>
            </a:extLst>
          </p:cNvPr>
          <p:cNvSpPr txBox="1"/>
          <p:nvPr/>
        </p:nvSpPr>
        <p:spPr>
          <a:xfrm>
            <a:off x="4004440" y="2676422"/>
            <a:ext cx="4299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2 Timothy 4:7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1009CF-699D-6924-2D13-23FA8ED59E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3428" y="450374"/>
            <a:ext cx="1532681" cy="5511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8E659FC-C639-8FF4-52BE-B146C16EE476}"/>
              </a:ext>
            </a:extLst>
          </p:cNvPr>
          <p:cNvSpPr txBox="1"/>
          <p:nvPr/>
        </p:nvSpPr>
        <p:spPr>
          <a:xfrm>
            <a:off x="4004440" y="3316171"/>
            <a:ext cx="4645573" cy="2593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en-GB" sz="2400" b="1" dirty="0">
                <a:solidFill>
                  <a:srgbClr val="008FBC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‘THEREFORE, SINCE WE ARE SURROUNDED BY SO GREAT A CLOUD OF WITNESSES, LET US ALSO LAY ASIDE EVERY WEIGHT AND THE SIN THAT CLINGS SO CLOSELY, AND LET US RUN WITH PERSEVERANCE THE RACE THAT IS SET BEFORE US.’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2297FC-F4AF-4204-51C0-DB97B999A496}"/>
              </a:ext>
            </a:extLst>
          </p:cNvPr>
          <p:cNvSpPr txBox="1"/>
          <p:nvPr/>
        </p:nvSpPr>
        <p:spPr>
          <a:xfrm>
            <a:off x="3993929" y="5767692"/>
            <a:ext cx="42998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8FBC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Hebrews 12:1</a:t>
            </a:r>
          </a:p>
        </p:txBody>
      </p:sp>
    </p:spTree>
    <p:extLst>
      <p:ext uri="{BB962C8B-B14F-4D97-AF65-F5344CB8AC3E}">
        <p14:creationId xmlns:p14="http://schemas.microsoft.com/office/powerpoint/2010/main" val="3629523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8C41D0F-1D7B-D8C6-8637-225142DA161E}"/>
              </a:ext>
            </a:extLst>
          </p:cNvPr>
          <p:cNvSpPr/>
          <p:nvPr/>
        </p:nvSpPr>
        <p:spPr>
          <a:xfrm>
            <a:off x="0" y="5412"/>
            <a:ext cx="9144000" cy="6858000"/>
          </a:xfrm>
          <a:prstGeom prst="rect">
            <a:avLst/>
          </a:prstGeom>
          <a:solidFill>
            <a:srgbClr val="EAE8DD"/>
          </a:solidFill>
          <a:ln>
            <a:solidFill>
              <a:srgbClr val="EAE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1009CF-699D-6924-2D13-23FA8ED59E8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3428" y="450374"/>
            <a:ext cx="1532681" cy="5511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FA881B3-1147-D43A-8167-A1CA8E055810}"/>
              </a:ext>
            </a:extLst>
          </p:cNvPr>
          <p:cNvSpPr txBox="1"/>
          <p:nvPr/>
        </p:nvSpPr>
        <p:spPr>
          <a:xfrm>
            <a:off x="412532" y="2182380"/>
            <a:ext cx="5925206" cy="3013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en-GB" sz="3600" b="1" dirty="0">
                <a:solidFill>
                  <a:srgbClr val="12375A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A JUST WORLD, </a:t>
            </a:r>
          </a:p>
          <a:p>
            <a:pPr>
              <a:lnSpc>
                <a:spcPct val="75000"/>
              </a:lnSpc>
            </a:pPr>
            <a:r>
              <a:rPr lang="en-GB" sz="3600" b="1" dirty="0">
                <a:solidFill>
                  <a:srgbClr val="12375A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FREE OF POVERTY, WHERE WE FLOURISH AND LIVE IN </a:t>
            </a:r>
          </a:p>
          <a:p>
            <a:pPr>
              <a:lnSpc>
                <a:spcPct val="75000"/>
              </a:lnSpc>
            </a:pPr>
            <a:r>
              <a:rPr lang="en-GB" sz="3600" b="1" dirty="0">
                <a:solidFill>
                  <a:srgbClr val="12375A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HARMONY WITH </a:t>
            </a:r>
          </a:p>
          <a:p>
            <a:pPr>
              <a:lnSpc>
                <a:spcPct val="75000"/>
              </a:lnSpc>
            </a:pPr>
            <a:r>
              <a:rPr lang="en-GB" sz="3600" b="1" dirty="0">
                <a:solidFill>
                  <a:srgbClr val="12375A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EACH OTHER AND </a:t>
            </a:r>
          </a:p>
          <a:p>
            <a:pPr>
              <a:lnSpc>
                <a:spcPct val="75000"/>
              </a:lnSpc>
            </a:pPr>
            <a:r>
              <a:rPr lang="en-GB" sz="3600" b="1" dirty="0">
                <a:solidFill>
                  <a:srgbClr val="12375A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ALL CREATION.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8EB6DA-6CF8-08ED-4252-63C9B60CB84D}"/>
              </a:ext>
            </a:extLst>
          </p:cNvPr>
          <p:cNvSpPr txBox="1"/>
          <p:nvPr/>
        </p:nvSpPr>
        <p:spPr>
          <a:xfrm>
            <a:off x="412532" y="5337327"/>
            <a:ext cx="662468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Scottish Catholic International Aid Fund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 is the official relief and development agency of the Catholic Church in Scotland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and a proud member of the Caritas family. 7 West Nile Street, Glasgow G1 2PR.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Tel: 0141 354 5555. Scottish Charity No: SC012302. Company No: SC197327.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sz="12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sz="1600" dirty="0" err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sciaf@sciaf.org.uk</a:t>
            </a:r>
            <a:endParaRPr lang="en-GB" sz="16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E9EA1C-38E0-DEE6-2B81-133BFA8A3189}"/>
              </a:ext>
            </a:extLst>
          </p:cNvPr>
          <p:cNvSpPr txBox="1"/>
          <p:nvPr/>
        </p:nvSpPr>
        <p:spPr>
          <a:xfrm>
            <a:off x="412532" y="558224"/>
            <a:ext cx="4299857" cy="1088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5000"/>
              </a:lnSpc>
            </a:pPr>
            <a:r>
              <a:rPr lang="en-GB" sz="4800" b="1" spc="-100" dirty="0">
                <a:solidFill>
                  <a:srgbClr val="008FBC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THANK</a:t>
            </a:r>
          </a:p>
          <a:p>
            <a:pPr>
              <a:lnSpc>
                <a:spcPct val="65000"/>
              </a:lnSpc>
            </a:pPr>
            <a:r>
              <a:rPr lang="en-GB" sz="4800" b="1" spc="-100" dirty="0">
                <a:solidFill>
                  <a:srgbClr val="008FBC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YOU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D9B72CE-9940-3BFD-C859-2655C1FCD3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3926" y="1273442"/>
            <a:ext cx="3450845" cy="568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119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2308E349773E44A9081F8DE2A50B28" ma:contentTypeVersion="17" ma:contentTypeDescription="Create a new document." ma:contentTypeScope="" ma:versionID="763459e512dd34f7e1ffebd842647482">
  <xsd:schema xmlns:xsd="http://www.w3.org/2001/XMLSchema" xmlns:xs="http://www.w3.org/2001/XMLSchema" xmlns:p="http://schemas.microsoft.com/office/2006/metadata/properties" xmlns:ns2="f86fabb4-b537-44a5-86bb-9803d72f48ce" xmlns:ns3="c6d05890-b35b-4927-8f0f-8855b737c824" targetNamespace="http://schemas.microsoft.com/office/2006/metadata/properties" ma:root="true" ma:fieldsID="67b9c00f81b800307c631b466c49a680" ns2:_="" ns3:_="">
    <xsd:import namespace="f86fabb4-b537-44a5-86bb-9803d72f48ce"/>
    <xsd:import namespace="c6d05890-b35b-4927-8f0f-8855b737c8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6fabb4-b537-44a5-86bb-9803d72f48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d4a124e-ca87-4357-b891-080022d937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d05890-b35b-4927-8f0f-8855b737c82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e96dc4a-4001-47f7-be32-0395003ba215}" ma:internalName="TaxCatchAll" ma:showField="CatchAllData" ma:web="c6d05890-b35b-4927-8f0f-8855b737c8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c6d05890-b35b-4927-8f0f-8855b737c824">
      <UserInfo>
        <DisplayName>Katie Ann McGeary</DisplayName>
        <AccountId>953</AccountId>
        <AccountType/>
      </UserInfo>
    </SharedWithUsers>
    <lcf76f155ced4ddcb4097134ff3c332f xmlns="f86fabb4-b537-44a5-86bb-9803d72f48ce">
      <Terms xmlns="http://schemas.microsoft.com/office/infopath/2007/PartnerControls"/>
    </lcf76f155ced4ddcb4097134ff3c332f>
    <TaxCatchAll xmlns="c6d05890-b35b-4927-8f0f-8855b737c824" xsi:nil="true"/>
  </documentManagement>
</p:properties>
</file>

<file path=customXml/itemProps1.xml><?xml version="1.0" encoding="utf-8"?>
<ds:datastoreItem xmlns:ds="http://schemas.openxmlformats.org/officeDocument/2006/customXml" ds:itemID="{F95ED3C1-2848-4B52-B482-65682039D37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49FB42A-5D14-455F-BE69-6E02383FA803}"/>
</file>

<file path=customXml/itemProps3.xml><?xml version="1.0" encoding="utf-8"?>
<ds:datastoreItem xmlns:ds="http://schemas.openxmlformats.org/officeDocument/2006/customXml" ds:itemID="{AF523C4F-92D0-4C07-B8D5-72BA0200B906}">
  <ds:schemaRefs>
    <ds:schemaRef ds:uri="http://purl.org/dc/terms/"/>
    <ds:schemaRef ds:uri="http://schemas.microsoft.com/office/2006/documentManagement/types"/>
    <ds:schemaRef ds:uri="4fdb592e-eed0-45ab-8ab1-beea036d36b1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3aeeed41-e4f7-4dc0-b6a5-f015b25a8391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</TotalTime>
  <Words>369</Words>
  <Application>Microsoft Office PowerPoint</Application>
  <PresentationFormat>On-screen Show (4:3)</PresentationFormat>
  <Paragraphs>42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Colby StBlk</vt:lpstr>
      <vt:lpstr>Rubik</vt:lpstr>
      <vt:lpstr>Rubik Black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Iain Lindsay</dc:creator>
  <cp:lastModifiedBy>Elaine McGinlay</cp:lastModifiedBy>
  <cp:revision>19</cp:revision>
  <dcterms:created xsi:type="dcterms:W3CDTF">2021-07-26T14:29:33Z</dcterms:created>
  <dcterms:modified xsi:type="dcterms:W3CDTF">2023-08-02T08:37:18Z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0x010100F9CDBB180FF70E4F9AAF3F4A24B4682B</vt:lpwstr>
  </property>
  <property fmtid="{D5CDD505-2E9C-101B-9397-08002B2CF9AE}" pid="3" name="MediaServiceImageTags">
    <vt:lpwstr/>
  </property>
</Properties>
</file>