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53"/>
  </p:notesMasterIdLst>
  <p:sldIdLst>
    <p:sldId id="297" r:id="rId5"/>
    <p:sldId id="326" r:id="rId6"/>
    <p:sldId id="298" r:id="rId7"/>
    <p:sldId id="300" r:id="rId8"/>
    <p:sldId id="282" r:id="rId9"/>
    <p:sldId id="263" r:id="rId10"/>
    <p:sldId id="299" r:id="rId11"/>
    <p:sldId id="283" r:id="rId12"/>
    <p:sldId id="301" r:id="rId13"/>
    <p:sldId id="302" r:id="rId14"/>
    <p:sldId id="284" r:id="rId15"/>
    <p:sldId id="303" r:id="rId16"/>
    <p:sldId id="304" r:id="rId17"/>
    <p:sldId id="285" r:id="rId18"/>
    <p:sldId id="305" r:id="rId19"/>
    <p:sldId id="307" r:id="rId20"/>
    <p:sldId id="286" r:id="rId21"/>
    <p:sldId id="306" r:id="rId22"/>
    <p:sldId id="308" r:id="rId23"/>
    <p:sldId id="287" r:id="rId24"/>
    <p:sldId id="309" r:id="rId25"/>
    <p:sldId id="310" r:id="rId26"/>
    <p:sldId id="288" r:id="rId27"/>
    <p:sldId id="312" r:id="rId28"/>
    <p:sldId id="311" r:id="rId29"/>
    <p:sldId id="289" r:id="rId30"/>
    <p:sldId id="327" r:id="rId31"/>
    <p:sldId id="314" r:id="rId32"/>
    <p:sldId id="290" r:id="rId33"/>
    <p:sldId id="316" r:id="rId34"/>
    <p:sldId id="315" r:id="rId35"/>
    <p:sldId id="291" r:id="rId36"/>
    <p:sldId id="313" r:id="rId37"/>
    <p:sldId id="317" r:id="rId38"/>
    <p:sldId id="292" r:id="rId39"/>
    <p:sldId id="320" r:id="rId40"/>
    <p:sldId id="318" r:id="rId41"/>
    <p:sldId id="293" r:id="rId42"/>
    <p:sldId id="321" r:id="rId43"/>
    <p:sldId id="323" r:id="rId44"/>
    <p:sldId id="294" r:id="rId45"/>
    <p:sldId id="322" r:id="rId46"/>
    <p:sldId id="319" r:id="rId47"/>
    <p:sldId id="295" r:id="rId48"/>
    <p:sldId id="324" r:id="rId49"/>
    <p:sldId id="296" r:id="rId50"/>
    <p:sldId id="325" r:id="rId51"/>
    <p:sldId id="270" r:id="rId52"/>
  </p:sldIdLst>
  <p:sldSz cx="9144000" cy="6858000" type="screen4x3"/>
  <p:notesSz cx="6858000" cy="9144000"/>
  <p:embeddedFontLst>
    <p:embeddedFont>
      <p:font typeface="Rubik" panose="020B0604020202020204" charset="-79"/>
      <p:regular r:id="rId54"/>
      <p:bold r:id="rId55"/>
      <p:italic r:id="rId56"/>
      <p:boldItalic r:id="rId57"/>
    </p:embeddedFont>
    <p:embeddedFont>
      <p:font typeface="Arial Black" panose="020B0A04020102020204" pitchFamily="34" charset="0"/>
      <p:bold r:id="rId58"/>
    </p:embeddedFont>
    <p:embeddedFont>
      <p:font typeface="Colby StBlk" panose="00000A00000000000000" charset="0"/>
      <p:bold r:id="rId59"/>
    </p:embeddedFont>
    <p:embeddedFont>
      <p:font typeface="Calibri Light" panose="020F0302020204030204" pitchFamily="34" charset="0"/>
      <p:regular r:id="rId60"/>
      <p:italic r:id="rId61"/>
    </p:embeddedFont>
    <p:embeddedFont>
      <p:font typeface="Colby StLt" panose="00000400000000000000" charset="0"/>
      <p:regular r:id="rId62"/>
    </p:embeddedFont>
    <p:embeddedFont>
      <p:font typeface="Calibri" panose="020F0502020204030204" pitchFamily="34" charset="0"/>
      <p:regular r:id="rId63"/>
      <p:bold r:id="rId64"/>
      <p:italic r:id="rId65"/>
      <p:boldItalic r:id="rId6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A1CA5E"/>
    <a:srgbClr val="ED9838"/>
    <a:srgbClr val="E53C30"/>
    <a:srgbClr val="669051"/>
    <a:srgbClr val="E36729"/>
    <a:srgbClr val="D9443C"/>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93498F-9729-2C42-A15B-2526E25A7FCD}" v="75" dt="2023-11-27T15:24:01.0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5392" autoAdjust="0"/>
    <p:restoredTop sz="69506" autoAdjust="0"/>
  </p:normalViewPr>
  <p:slideViewPr>
    <p:cSldViewPr snapToGrid="0" snapToObjects="1">
      <p:cViewPr varScale="1">
        <p:scale>
          <a:sx n="48" d="100"/>
          <a:sy n="48" d="100"/>
        </p:scale>
        <p:origin x="1424" y="2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viewProps" Target="viewProps.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7.fntdata"/><Relationship Id="rId65"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6.fntdata"/><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20/12/2023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3235856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980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third Station: Jesus falls the first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i="1" dirty="0" smtClean="0"/>
              <a:t>“The Lord God formed man from the</a:t>
            </a:r>
            <a:r>
              <a:rPr lang="en-GB" i="1" baseline="0" dirty="0" smtClean="0"/>
              <a:t> </a:t>
            </a:r>
            <a:r>
              <a:rPr lang="en-GB" i="1" dirty="0" smtClean="0"/>
              <a:t>dust of the ground, and breathed into</a:t>
            </a:r>
            <a:r>
              <a:rPr lang="en-GB" i="1" baseline="0" dirty="0" smtClean="0"/>
              <a:t> </a:t>
            </a:r>
            <a:r>
              <a:rPr lang="en-GB" i="1" dirty="0" smtClean="0"/>
              <a:t>his nostrils the breath of life; and the</a:t>
            </a:r>
            <a:r>
              <a:rPr lang="en-GB" i="1" baseline="0" dirty="0" smtClean="0"/>
              <a:t> </a:t>
            </a:r>
            <a:r>
              <a:rPr lang="en-GB" i="1" dirty="0" smtClean="0"/>
              <a:t>man became a living being.”</a:t>
            </a:r>
            <a:r>
              <a:rPr lang="en-GB" i="1" baseline="0" dirty="0" smtClean="0"/>
              <a:t> </a:t>
            </a:r>
            <a:r>
              <a:rPr lang="en-GB" i="1" dirty="0" smtClean="0"/>
              <a:t>(Genesis</a:t>
            </a:r>
            <a:r>
              <a:rPr lang="en-GB" i="1" baseline="0" dirty="0" smtClean="0"/>
              <a:t> </a:t>
            </a:r>
            <a:r>
              <a:rPr lang="en-GB" i="1" dirty="0" smtClean="0"/>
              <a:t>2:7)</a:t>
            </a:r>
          </a:p>
          <a:p>
            <a:endParaRPr lang="en-GB" dirty="0" smtClean="0"/>
          </a:p>
          <a:p>
            <a:r>
              <a:rPr lang="en-GB" dirty="0" smtClean="0"/>
              <a:t>O Jesus, Your painful fall under the</a:t>
            </a:r>
            <a:r>
              <a:rPr lang="en-GB" baseline="0" dirty="0" smtClean="0"/>
              <a:t> </a:t>
            </a:r>
            <a:r>
              <a:rPr lang="en-GB" dirty="0" smtClean="0"/>
              <a:t>Cross and Your quick rise teach us</a:t>
            </a:r>
            <a:r>
              <a:rPr lang="en-GB" baseline="0" dirty="0" smtClean="0"/>
              <a:t> </a:t>
            </a:r>
            <a:r>
              <a:rPr lang="en-GB" dirty="0" smtClean="0"/>
              <a:t>to repent and rise instantly. May we</a:t>
            </a:r>
            <a:r>
              <a:rPr lang="en-GB" baseline="0" dirty="0" smtClean="0"/>
              <a:t> </a:t>
            </a:r>
            <a:r>
              <a:rPr lang="en-GB" dirty="0" smtClean="0"/>
              <a:t>never be forgetful of Your love and</a:t>
            </a:r>
            <a:r>
              <a:rPr lang="en-GB" baseline="0" dirty="0" smtClean="0"/>
              <a:t> </a:t>
            </a:r>
            <a:r>
              <a:rPr lang="en-GB" dirty="0" smtClean="0"/>
              <a:t>commit mortal sin. Make us strong</a:t>
            </a:r>
            <a:r>
              <a:rPr lang="en-GB" baseline="0" dirty="0" smtClean="0"/>
              <a:t> </a:t>
            </a:r>
            <a:r>
              <a:rPr lang="en-GB" dirty="0" smtClean="0"/>
              <a:t>enough to conquer our wicked</a:t>
            </a:r>
            <a:r>
              <a:rPr lang="en-GB" baseline="0" dirty="0" smtClean="0"/>
              <a:t> </a:t>
            </a:r>
            <a:r>
              <a:rPr lang="en-GB" dirty="0" smtClean="0"/>
              <a:t>passions.</a:t>
            </a:r>
            <a:r>
              <a:rPr lang="en-GB" baseline="0" dirty="0" smtClean="0"/>
              <a:t> </a:t>
            </a:r>
          </a:p>
          <a:p>
            <a:endParaRPr lang="en-GB" baseline="0" dirty="0" smtClean="0"/>
          </a:p>
          <a:p>
            <a:r>
              <a:rPr lang="en-GB" dirty="0" smtClean="0"/>
              <a:t>Lord Jesus, You worked as a carpenter</a:t>
            </a:r>
            <a:r>
              <a:rPr lang="en-GB" baseline="0" dirty="0" smtClean="0"/>
              <a:t> </a:t>
            </a:r>
            <a:r>
              <a:rPr lang="en-GB" dirty="0" smtClean="0"/>
              <a:t>and understood the challenges and</a:t>
            </a:r>
            <a:r>
              <a:rPr lang="en-GB" baseline="0" dirty="0" smtClean="0"/>
              <a:t> </a:t>
            </a:r>
            <a:r>
              <a:rPr lang="en-GB" dirty="0" smtClean="0"/>
              <a:t>rewards of labour. Help all those who</a:t>
            </a:r>
            <a:r>
              <a:rPr lang="en-GB" baseline="0" dirty="0" smtClean="0"/>
              <a:t> </a:t>
            </a:r>
            <a:r>
              <a:rPr lang="en-GB" dirty="0" smtClean="0"/>
              <a:t>work to provide for the daily needs of</a:t>
            </a:r>
            <a:r>
              <a:rPr lang="en-GB" baseline="0" dirty="0" smtClean="0"/>
              <a:t> </a:t>
            </a:r>
            <a:r>
              <a:rPr lang="en-GB" dirty="0" smtClean="0"/>
              <a:t>themselves and their families. May we</a:t>
            </a:r>
            <a:r>
              <a:rPr lang="en-GB" baseline="0" dirty="0" smtClean="0"/>
              <a:t> </a:t>
            </a:r>
            <a:r>
              <a:rPr lang="en-GB" dirty="0" smtClean="0"/>
              <a:t>always appreciate the dignity of work</a:t>
            </a:r>
            <a:r>
              <a:rPr lang="en-GB" baseline="0" dirty="0" smtClean="0"/>
              <a:t> </a:t>
            </a:r>
            <a:r>
              <a:rPr lang="en-GB" dirty="0" smtClean="0"/>
              <a:t>and workers.</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11</a:t>
            </a:fld>
            <a:endParaRPr lang="en-GB"/>
          </a:p>
        </p:txBody>
      </p:sp>
    </p:spTree>
    <p:extLst>
      <p:ext uri="{BB962C8B-B14F-4D97-AF65-F5344CB8AC3E}">
        <p14:creationId xmlns:p14="http://schemas.microsoft.com/office/powerpoint/2010/main" val="1819694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12</a:t>
            </a:fld>
            <a:endParaRPr lang="en-GB"/>
          </a:p>
        </p:txBody>
      </p:sp>
    </p:spTree>
    <p:extLst>
      <p:ext uri="{BB962C8B-B14F-4D97-AF65-F5344CB8AC3E}">
        <p14:creationId xmlns:p14="http://schemas.microsoft.com/office/powerpoint/2010/main" val="442273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4095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fourth Station: Jesus meets his mother</a:t>
            </a:r>
          </a:p>
          <a:p>
            <a:endParaRPr lang="en-GB" sz="1200" kern="1200" baseline="0" dirty="0">
              <a:solidFill>
                <a:schemeClr val="tx1"/>
              </a:solidFill>
              <a:effectLst/>
              <a:latin typeface="+mn-lt"/>
              <a:ea typeface="+mn-ea"/>
              <a:cs typeface="+mn-cs"/>
            </a:endParaRPr>
          </a:p>
          <a:p>
            <a:r>
              <a:rPr lang="en-GB" i="1" dirty="0" smtClean="0"/>
              <a:t>“I was like someone lifting an infant to his cheek, and that I bent down to</a:t>
            </a:r>
            <a:r>
              <a:rPr lang="en-GB" i="1" baseline="0" dirty="0" smtClean="0"/>
              <a:t> </a:t>
            </a:r>
            <a:r>
              <a:rPr lang="en-GB" i="1" dirty="0" smtClean="0"/>
              <a:t>feed him.” (Hosea 11:4)</a:t>
            </a:r>
          </a:p>
          <a:p>
            <a:endParaRPr lang="en-GB" dirty="0" smtClean="0"/>
          </a:p>
          <a:p>
            <a:r>
              <a:rPr lang="en-GB" dirty="0" smtClean="0"/>
              <a:t>O Jesus, Your afflicted Mother – Mary</a:t>
            </a:r>
            <a:r>
              <a:rPr lang="en-GB" baseline="0" dirty="0" smtClean="0"/>
              <a:t> </a:t>
            </a:r>
            <a:r>
              <a:rPr lang="en-GB" dirty="0" smtClean="0"/>
              <a:t>Most Holy – was resigned to Your</a:t>
            </a:r>
            <a:r>
              <a:rPr lang="en-GB" baseline="0" dirty="0" smtClean="0"/>
              <a:t> </a:t>
            </a:r>
            <a:r>
              <a:rPr lang="en-GB" dirty="0" smtClean="0"/>
              <a:t>Passion because she is our Mother</a:t>
            </a:r>
            <a:r>
              <a:rPr lang="en-GB" baseline="0" dirty="0" smtClean="0"/>
              <a:t> </a:t>
            </a:r>
            <a:r>
              <a:rPr lang="en-GB" dirty="0" smtClean="0"/>
              <a:t>also, and wants to see us live and die</a:t>
            </a:r>
            <a:r>
              <a:rPr lang="en-GB" baseline="0" dirty="0" smtClean="0"/>
              <a:t> </a:t>
            </a:r>
            <a:r>
              <a:rPr lang="en-GB" dirty="0" smtClean="0"/>
              <a:t>as a child of God. Grant us a tender</a:t>
            </a:r>
            <a:r>
              <a:rPr lang="en-GB" baseline="0" dirty="0" smtClean="0"/>
              <a:t> </a:t>
            </a:r>
            <a:r>
              <a:rPr lang="en-GB" dirty="0" smtClean="0"/>
              <a:t>love for You and Your Holy Mother.</a:t>
            </a:r>
            <a:r>
              <a:rPr lang="en-GB" baseline="0" dirty="0" smtClean="0"/>
              <a:t> </a:t>
            </a:r>
            <a:r>
              <a:rPr lang="en-GB" dirty="0" smtClean="0"/>
              <a:t>Lord Jesus, You made us in Your</a:t>
            </a:r>
            <a:r>
              <a:rPr lang="en-GB" baseline="0" dirty="0" smtClean="0"/>
              <a:t> </a:t>
            </a:r>
            <a:r>
              <a:rPr lang="en-GB" dirty="0" smtClean="0"/>
              <a:t>image. “In his image he created them.</a:t>
            </a:r>
            <a:r>
              <a:rPr lang="en-GB" baseline="0" dirty="0" smtClean="0"/>
              <a:t> </a:t>
            </a:r>
            <a:r>
              <a:rPr lang="en-GB" dirty="0" smtClean="0"/>
              <a:t>Male and female, he created them.”</a:t>
            </a:r>
            <a:r>
              <a:rPr lang="en-GB" baseline="0" dirty="0" smtClean="0"/>
              <a:t> </a:t>
            </a:r>
            <a:r>
              <a:rPr lang="en-GB" dirty="0" smtClean="0"/>
              <a:t>(Genesis 1:27)</a:t>
            </a:r>
          </a:p>
          <a:p>
            <a:endParaRPr lang="en-GB" dirty="0" smtClean="0"/>
          </a:p>
          <a:p>
            <a:r>
              <a:rPr lang="en-GB" dirty="0" smtClean="0"/>
              <a:t>As Your children may we truly value</a:t>
            </a:r>
            <a:r>
              <a:rPr lang="en-GB" baseline="0" dirty="0" smtClean="0"/>
              <a:t> </a:t>
            </a:r>
            <a:r>
              <a:rPr lang="en-GB" dirty="0" smtClean="0"/>
              <a:t>the precious moments of family,</a:t>
            </a:r>
            <a:r>
              <a:rPr lang="en-GB" baseline="0" dirty="0" smtClean="0"/>
              <a:t> </a:t>
            </a:r>
            <a:r>
              <a:rPr lang="en-GB" dirty="0" smtClean="0"/>
              <a:t>friendship and love. May we recognise</a:t>
            </a:r>
            <a:r>
              <a:rPr lang="en-GB" baseline="0" dirty="0" smtClean="0"/>
              <a:t> </a:t>
            </a:r>
            <a:r>
              <a:rPr lang="en-GB" dirty="0" smtClean="0"/>
              <a:t>in these moments the very image of</a:t>
            </a:r>
            <a:r>
              <a:rPr lang="en-GB" baseline="0" dirty="0" smtClean="0"/>
              <a:t> </a:t>
            </a:r>
            <a:r>
              <a:rPr lang="en-GB" dirty="0" smtClean="0"/>
              <a:t>the love of God, the Father.</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14</a:t>
            </a:fld>
            <a:endParaRPr lang="en-GB"/>
          </a:p>
        </p:txBody>
      </p:sp>
    </p:spTree>
    <p:extLst>
      <p:ext uri="{BB962C8B-B14F-4D97-AF65-F5344CB8AC3E}">
        <p14:creationId xmlns:p14="http://schemas.microsoft.com/office/powerpoint/2010/main" val="2753334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15</a:t>
            </a:fld>
            <a:endParaRPr lang="en-GB"/>
          </a:p>
        </p:txBody>
      </p:sp>
    </p:spTree>
    <p:extLst>
      <p:ext uri="{BB962C8B-B14F-4D97-AF65-F5344CB8AC3E}">
        <p14:creationId xmlns:p14="http://schemas.microsoft.com/office/powerpoint/2010/main" val="1961642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1640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The </a:t>
            </a:r>
            <a:r>
              <a:rPr lang="en-GB" sz="1200" b="1" kern="1200" dirty="0">
                <a:solidFill>
                  <a:schemeClr val="tx1"/>
                </a:solidFill>
                <a:effectLst/>
                <a:latin typeface="+mn-lt"/>
                <a:ea typeface="+mn-ea"/>
                <a:cs typeface="+mn-cs"/>
              </a:rPr>
              <a:t>fifth Station: Simon of Cyrene helps Jesus carry the </a:t>
            </a:r>
            <a:r>
              <a:rPr lang="en-GB" sz="1200" b="1" kern="1200" dirty="0" smtClean="0">
                <a:solidFill>
                  <a:schemeClr val="tx1"/>
                </a:solidFill>
                <a:effectLst/>
                <a:latin typeface="+mn-lt"/>
                <a:ea typeface="+mn-ea"/>
                <a:cs typeface="+mn-cs"/>
              </a:rPr>
              <a:t>Cross</a:t>
            </a:r>
          </a:p>
          <a:p>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“They compelled a passer-by, who was coming in from the country, to carry his Cross; it was Simon of Cyrene, the father of Alexander and Rufus.” (Mark 15:21)</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Simon reluctantly helped You to carry the Cross. Make us better understand the value of our sufferings, which should lead us closer to You. As Simon was united with You through the Cross, unite us also.</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You taught that to lay down our lives is to show the most profound love. May You inspire in us the generosity to truly and sincerely lay down our lives as a gift for those around us – and for You, our beloved Lord.</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17</a:t>
            </a:fld>
            <a:endParaRPr lang="en-GB"/>
          </a:p>
        </p:txBody>
      </p:sp>
    </p:spTree>
    <p:extLst>
      <p:ext uri="{BB962C8B-B14F-4D97-AF65-F5344CB8AC3E}">
        <p14:creationId xmlns:p14="http://schemas.microsoft.com/office/powerpoint/2010/main" val="726273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18</a:t>
            </a:fld>
            <a:endParaRPr lang="en-GB"/>
          </a:p>
        </p:txBody>
      </p:sp>
    </p:spTree>
    <p:extLst>
      <p:ext uri="{BB962C8B-B14F-4D97-AF65-F5344CB8AC3E}">
        <p14:creationId xmlns:p14="http://schemas.microsoft.com/office/powerpoint/2010/main" val="3923528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7447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This year’s Stations are written by Niamh Duffy and Matthew Donnelly from the Diocese of Paisley Young People’s Group. </a:t>
            </a:r>
          </a:p>
          <a:p>
            <a:r>
              <a:rPr lang="en-GB" sz="1200" b="0" i="0" u="none" strike="noStrike" kern="1200" baseline="0" dirty="0" smtClean="0">
                <a:solidFill>
                  <a:schemeClr val="tx1"/>
                </a:solidFill>
                <a:latin typeface="+mn-lt"/>
                <a:ea typeface="+mn-ea"/>
                <a:cs typeface="+mn-cs"/>
              </a:rPr>
              <a:t>We are incredibly grateful to both Niamh and Matthew for the time and dedication they have shown to SCIAF.</a:t>
            </a:r>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2854769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sixth Station: Veronica wipes the face of Jesus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“She wrapped him in bands of cloth, and laid him in a manger, because there was no place for them in the inn.” (Luke 2:7)</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how graciously did You reward that courageous woman. When we side with You against sin and temptation, You surely will increase</a:t>
            </a:r>
          </a:p>
          <a:p>
            <a:r>
              <a:rPr lang="en-GB" sz="1200" b="0" i="0" u="none" strike="noStrike" kern="1200" baseline="0" dirty="0" smtClean="0">
                <a:solidFill>
                  <a:schemeClr val="tx1"/>
                </a:solidFill>
                <a:latin typeface="+mn-lt"/>
                <a:ea typeface="+mn-ea"/>
                <a:cs typeface="+mn-cs"/>
              </a:rPr>
              <a:t>the beauty of our soul and fill us with joy and peace. Jesus, give us courage.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the image of Your loving, blood-stained face was left on the cloth of Veronica. Even more beautiful, the image of Your love for us was left on her heart. May we also show love and tenderness when we encounter those in need.</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20</a:t>
            </a:fld>
            <a:endParaRPr lang="en-GB"/>
          </a:p>
        </p:txBody>
      </p:sp>
    </p:spTree>
    <p:extLst>
      <p:ext uri="{BB962C8B-B14F-4D97-AF65-F5344CB8AC3E}">
        <p14:creationId xmlns:p14="http://schemas.microsoft.com/office/powerpoint/2010/main" val="3509115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21</a:t>
            </a:fld>
            <a:endParaRPr lang="en-GB"/>
          </a:p>
        </p:txBody>
      </p:sp>
    </p:spTree>
    <p:extLst>
      <p:ext uri="{BB962C8B-B14F-4D97-AF65-F5344CB8AC3E}">
        <p14:creationId xmlns:p14="http://schemas.microsoft.com/office/powerpoint/2010/main" val="3316922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418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seventh Station: Jesus falls the second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“We know that the whole of creation has been groaning in labour pains until now.” (Romans 8:22)</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despite our good resolutions we have sinned repeatedly. But Your sufferings assure us of forgiveness if only we return to You with a contrite heart. We repent for having offended You. Help us to avoid sin in the future.</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in our world, life is often devalued and seems secondary to the pursuit of wealth and status. May we value the gift of life and protect and care for those mothers who are carrying children. May they grow in love for their child and their family and may their children flourish under such self-sacrifice and generosity.</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23</a:t>
            </a:fld>
            <a:endParaRPr lang="en-GB"/>
          </a:p>
        </p:txBody>
      </p:sp>
    </p:spTree>
    <p:extLst>
      <p:ext uri="{BB962C8B-B14F-4D97-AF65-F5344CB8AC3E}">
        <p14:creationId xmlns:p14="http://schemas.microsoft.com/office/powerpoint/2010/main" val="3827682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24</a:t>
            </a:fld>
            <a:endParaRPr lang="en-GB"/>
          </a:p>
        </p:txBody>
      </p:sp>
    </p:spTree>
    <p:extLst>
      <p:ext uri="{BB962C8B-B14F-4D97-AF65-F5344CB8AC3E}">
        <p14:creationId xmlns:p14="http://schemas.microsoft.com/office/powerpoint/2010/main" val="817282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48710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eighth Station: Jesus meets the women of Jerusalem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“Large numbers of people followed him, and women too, who mourned and lamented for him. But Jesus turned to them and said, ‘Daughters</a:t>
            </a:r>
          </a:p>
          <a:p>
            <a:r>
              <a:rPr lang="en-GB" sz="1200" b="0" i="1" u="none" strike="noStrike" kern="1200" baseline="0" dirty="0" smtClean="0">
                <a:solidFill>
                  <a:schemeClr val="tx1"/>
                </a:solidFill>
                <a:latin typeface="+mn-lt"/>
                <a:ea typeface="+mn-ea"/>
                <a:cs typeface="+mn-cs"/>
              </a:rPr>
              <a:t>of Jerusalem, do not weep for me; weep rather for Yourselves and for Your children.’” (Luke 23: 27-28)</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You told the women of Jerusalem to weep for their sins rather than for You. Make us weep for our sins, which caused Your</a:t>
            </a:r>
          </a:p>
          <a:p>
            <a:r>
              <a:rPr lang="en-GB" sz="1200" b="0" i="0" u="none" strike="noStrike" kern="1200" baseline="0" dirty="0" smtClean="0">
                <a:solidFill>
                  <a:schemeClr val="tx1"/>
                </a:solidFill>
                <a:latin typeface="+mn-lt"/>
                <a:ea typeface="+mn-ea"/>
                <a:cs typeface="+mn-cs"/>
              </a:rPr>
              <a:t>terrible sufferings and the loss of my friendship with You.</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Lamb of God, You promise to wipe away every tear from the eyes of those who mourn. May You comfort and console all those who are weighed down by sorrows and broken by grief. Lead them towards a new place of restoration and peace.</a:t>
            </a:r>
            <a:endParaRPr lang="en-GB"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26</a:t>
            </a:fld>
            <a:endParaRPr lang="en-GB"/>
          </a:p>
        </p:txBody>
      </p:sp>
    </p:spTree>
    <p:extLst>
      <p:ext uri="{BB962C8B-B14F-4D97-AF65-F5344CB8AC3E}">
        <p14:creationId xmlns:p14="http://schemas.microsoft.com/office/powerpoint/2010/main" val="1069328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27</a:t>
            </a:fld>
            <a:endParaRPr lang="en-GB"/>
          </a:p>
        </p:txBody>
      </p:sp>
    </p:spTree>
    <p:extLst>
      <p:ext uri="{BB962C8B-B14F-4D97-AF65-F5344CB8AC3E}">
        <p14:creationId xmlns:p14="http://schemas.microsoft.com/office/powerpoint/2010/main" val="9675163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736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a:t>
            </a:r>
            <a:r>
              <a:rPr lang="en-GB" sz="1200" b="1" kern="1200" dirty="0" smtClean="0">
                <a:solidFill>
                  <a:schemeClr val="tx1"/>
                </a:solidFill>
                <a:effectLst/>
                <a:latin typeface="+mn-lt"/>
                <a:ea typeface="+mn-ea"/>
                <a:cs typeface="+mn-cs"/>
              </a:rPr>
              <a:t>ninth </a:t>
            </a:r>
            <a:r>
              <a:rPr lang="en-GB" sz="1200" b="1" kern="1200" dirty="0">
                <a:solidFill>
                  <a:schemeClr val="tx1"/>
                </a:solidFill>
                <a:effectLst/>
                <a:latin typeface="+mn-lt"/>
                <a:ea typeface="+mn-ea"/>
                <a:cs typeface="+mn-cs"/>
              </a:rPr>
              <a:t>Station: Jesus </a:t>
            </a:r>
            <a:r>
              <a:rPr lang="en-GB" sz="1200" b="1" kern="1200" dirty="0" smtClean="0">
                <a:solidFill>
                  <a:schemeClr val="tx1"/>
                </a:solidFill>
                <a:effectLst/>
                <a:latin typeface="+mn-lt"/>
                <a:ea typeface="+mn-ea"/>
                <a:cs typeface="+mn-cs"/>
              </a:rPr>
              <a:t>falls the third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“Truly I tell You, today You will be with </a:t>
            </a:r>
            <a:r>
              <a:rPr lang="it-IT" sz="1200" b="0" i="1" u="none" strike="noStrike" kern="1200" baseline="0" dirty="0" smtClean="0">
                <a:solidFill>
                  <a:schemeClr val="tx1"/>
                </a:solidFill>
                <a:latin typeface="+mn-lt"/>
                <a:ea typeface="+mn-ea"/>
                <a:cs typeface="+mn-cs"/>
              </a:rPr>
              <a:t>me in Paradise.” (Luke 23:43)</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we see You bowed to the earth, enduring the pains of extreme exhaustion. Grant that we may never separate ourselves from You in time of hardship and spiritual distress. Let us come to You for help and comfort.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You are the Word Made Flesh, and all things were made through You. You created the earth for us to enjoy and to appreciate Your beauty as it is reflected in the works of Your hand. May we care for Your creation, look after it and value it more fully than we have done and with the generosity You showed to us in the beginning.</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29</a:t>
            </a:fld>
            <a:endParaRPr lang="en-GB"/>
          </a:p>
        </p:txBody>
      </p:sp>
    </p:spTree>
    <p:extLst>
      <p:ext uri="{BB962C8B-B14F-4D97-AF65-F5344CB8AC3E}">
        <p14:creationId xmlns:p14="http://schemas.microsoft.com/office/powerpoint/2010/main" val="1204262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17922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30</a:t>
            </a:fld>
            <a:endParaRPr lang="en-GB"/>
          </a:p>
        </p:txBody>
      </p:sp>
    </p:spTree>
    <p:extLst>
      <p:ext uri="{BB962C8B-B14F-4D97-AF65-F5344CB8AC3E}">
        <p14:creationId xmlns:p14="http://schemas.microsoft.com/office/powerpoint/2010/main" val="3069510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4491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tenth Station: Jesus is stripped of his </a:t>
            </a:r>
            <a:r>
              <a:rPr lang="en-GB" sz="1200" b="1" kern="1200" dirty="0" smtClean="0">
                <a:solidFill>
                  <a:schemeClr val="tx1"/>
                </a:solidFill>
                <a:effectLst/>
                <a:latin typeface="+mn-lt"/>
                <a:ea typeface="+mn-ea"/>
                <a:cs typeface="+mn-cs"/>
              </a:rPr>
              <a:t>clothes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“I assure you that not even Solomon in all his royal robes was clothed like one of these.” (Matthew 6:29)</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You permitted Yourself to be stripped of Your garments. Strip us of sin and clothe us with Your holiness. Grant that we may sacrifice</a:t>
            </a:r>
          </a:p>
          <a:p>
            <a:r>
              <a:rPr lang="en-GB" sz="1200" b="0" i="0" u="none" strike="noStrike" kern="1200" baseline="0" dirty="0" smtClean="0">
                <a:solidFill>
                  <a:schemeClr val="tx1"/>
                </a:solidFill>
                <a:latin typeface="+mn-lt"/>
                <a:ea typeface="+mn-ea"/>
                <a:cs typeface="+mn-cs"/>
              </a:rPr>
              <a:t>all our attachments rather than imperil the Divine life of our soul.</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we pray for those who are stripped of their dignity through our lack of love and the careless society we have created. May we grow in our compassion for those we meet. Help us to act as the Good Samaritan and cross the streets that divide us so that we see others as You see them. May we provide clothing where it’s needed and restore the dignity of all Your children.</a:t>
            </a:r>
            <a:endParaRPr lang="en-GB"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32</a:t>
            </a:fld>
            <a:endParaRPr lang="en-GB"/>
          </a:p>
        </p:txBody>
      </p:sp>
    </p:spTree>
    <p:extLst>
      <p:ext uri="{BB962C8B-B14F-4D97-AF65-F5344CB8AC3E}">
        <p14:creationId xmlns:p14="http://schemas.microsoft.com/office/powerpoint/2010/main" val="31581317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33</a:t>
            </a:fld>
            <a:endParaRPr lang="en-GB"/>
          </a:p>
        </p:txBody>
      </p:sp>
    </p:spTree>
    <p:extLst>
      <p:ext uri="{BB962C8B-B14F-4D97-AF65-F5344CB8AC3E}">
        <p14:creationId xmlns:p14="http://schemas.microsoft.com/office/powerpoint/2010/main" val="10582336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64007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eleventh Station: Jesus </a:t>
            </a:r>
            <a:r>
              <a:rPr lang="en-GB" sz="1200" b="1" kern="1200" dirty="0" smtClean="0">
                <a:solidFill>
                  <a:schemeClr val="tx1"/>
                </a:solidFill>
                <a:effectLst/>
                <a:latin typeface="+mn-lt"/>
                <a:ea typeface="+mn-ea"/>
                <a:cs typeface="+mn-cs"/>
              </a:rPr>
              <a:t>is nailed to the Cross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“The Son of man must be lifted up.” (John 3:14)</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how could we complain about being nailed to God’s commandments, which are given for our salvation, when we see You nailed</a:t>
            </a:r>
          </a:p>
          <a:p>
            <a:r>
              <a:rPr lang="en-GB" sz="1200" b="0" i="0" u="none" strike="noStrike" kern="1200" baseline="0" dirty="0" smtClean="0">
                <a:solidFill>
                  <a:schemeClr val="tx1"/>
                </a:solidFill>
                <a:latin typeface="+mn-lt"/>
                <a:ea typeface="+mn-ea"/>
                <a:cs typeface="+mn-cs"/>
              </a:rPr>
              <a:t>to the Cross! Strengthen our faith and increase our love for You. Help us to keep Your Commandments.</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You did not seek glory and did not grasp equality with God, but You emptied Yourself, humble even unto death. You called Your disciples to imitate Your profound act of love. May we lay down our lives for one another in our families and in our everyday. </a:t>
            </a:r>
          </a:p>
        </p:txBody>
      </p:sp>
      <p:sp>
        <p:nvSpPr>
          <p:cNvPr id="4" name="Slide Number Placeholder 3"/>
          <p:cNvSpPr>
            <a:spLocks noGrp="1"/>
          </p:cNvSpPr>
          <p:nvPr>
            <p:ph type="sldNum" sz="quarter" idx="10"/>
          </p:nvPr>
        </p:nvSpPr>
        <p:spPr/>
        <p:txBody>
          <a:bodyPr/>
          <a:lstStyle/>
          <a:p>
            <a:fld id="{9FB15AB1-383C-469D-A6A1-D3806A475101}" type="slidenum">
              <a:rPr lang="en-GB" smtClean="0"/>
              <a:t>35</a:t>
            </a:fld>
            <a:endParaRPr lang="en-GB"/>
          </a:p>
        </p:txBody>
      </p:sp>
    </p:spTree>
    <p:extLst>
      <p:ext uri="{BB962C8B-B14F-4D97-AF65-F5344CB8AC3E}">
        <p14:creationId xmlns:p14="http://schemas.microsoft.com/office/powerpoint/2010/main" val="2333596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36</a:t>
            </a:fld>
            <a:endParaRPr lang="en-GB"/>
          </a:p>
        </p:txBody>
      </p:sp>
    </p:spTree>
    <p:extLst>
      <p:ext uri="{BB962C8B-B14F-4D97-AF65-F5344CB8AC3E}">
        <p14:creationId xmlns:p14="http://schemas.microsoft.com/office/powerpoint/2010/main" val="9737255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66825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twelfth Station: Jesus dies on the </a:t>
            </a:r>
            <a:r>
              <a:rPr lang="en-GB" sz="1200" b="1" kern="1200" dirty="0" smtClean="0">
                <a:solidFill>
                  <a:schemeClr val="tx1"/>
                </a:solidFill>
                <a:effectLst/>
                <a:latin typeface="+mn-lt"/>
                <a:ea typeface="+mn-ea"/>
                <a:cs typeface="+mn-cs"/>
              </a:rPr>
              <a:t>Cross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“One of the soldiers pierced Jesus’ side with a spear, bringing a sudden flow of blood and water.” (John 19:34)</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dying on the Cross, You preached love and forgiveness. May we be thankful that You have made us a child of God. Help us to forgive all those who hurt us, so that we ourselves may obtain forgiveness from You.</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we pray for the people of Rwanda, a people who have known the deepest sorrow and suffering. May the crucified Christ restore them and ever more deeply pour out the grace of mercy. May Rwanda and her people flourish in the light of Christ and shine with the glory of God.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38</a:t>
            </a:fld>
            <a:endParaRPr lang="en-GB"/>
          </a:p>
        </p:txBody>
      </p:sp>
    </p:spTree>
    <p:extLst>
      <p:ext uri="{BB962C8B-B14F-4D97-AF65-F5344CB8AC3E}">
        <p14:creationId xmlns:p14="http://schemas.microsoft.com/office/powerpoint/2010/main" val="23139882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39</a:t>
            </a:fld>
            <a:endParaRPr lang="en-GB"/>
          </a:p>
        </p:txBody>
      </p:sp>
    </p:spTree>
    <p:extLst>
      <p:ext uri="{BB962C8B-B14F-4D97-AF65-F5344CB8AC3E}">
        <p14:creationId xmlns:p14="http://schemas.microsoft.com/office/powerpoint/2010/main" val="2461504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32158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25267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thirteenth Station: Jesus is taken down from the </a:t>
            </a:r>
            <a:r>
              <a:rPr lang="en-GB" sz="1200" b="1" kern="1200" dirty="0" smtClean="0">
                <a:solidFill>
                  <a:schemeClr val="tx1"/>
                </a:solidFill>
                <a:effectLst/>
                <a:latin typeface="+mn-lt"/>
                <a:ea typeface="+mn-ea"/>
                <a:cs typeface="+mn-cs"/>
              </a:rPr>
              <a:t>Cross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“Jesus gave a loud cry and breathed his last.” (Mark 15:37)</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a sword of grief pierced Your Mother’s heart when You were lying lifeless in her arms. Grant us through her intercession to lead the life of a loyal child of Mary, so that we may be received into her arms at our death.</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we pray for those who mourn and are left with the emptiness of death. May You, who wept for the death of Your friend Lazarus, You who were mourned by Your own loved ones, restore them to hope in the resurrection and the joy of heaven.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41</a:t>
            </a:fld>
            <a:endParaRPr lang="en-GB"/>
          </a:p>
        </p:txBody>
      </p:sp>
    </p:spTree>
    <p:extLst>
      <p:ext uri="{BB962C8B-B14F-4D97-AF65-F5344CB8AC3E}">
        <p14:creationId xmlns:p14="http://schemas.microsoft.com/office/powerpoint/2010/main" val="31366491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42</a:t>
            </a:fld>
            <a:endParaRPr lang="en-GB"/>
          </a:p>
        </p:txBody>
      </p:sp>
    </p:spTree>
    <p:extLst>
      <p:ext uri="{BB962C8B-B14F-4D97-AF65-F5344CB8AC3E}">
        <p14:creationId xmlns:p14="http://schemas.microsoft.com/office/powerpoint/2010/main" val="1524822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1744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fourteenth Station:</a:t>
            </a:r>
            <a:r>
              <a:rPr lang="en-GB" sz="1200" b="1" kern="1200" baseline="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Jesus is placed in the </a:t>
            </a:r>
            <a:r>
              <a:rPr lang="en-GB" sz="1200" b="1" kern="1200" dirty="0" smtClean="0">
                <a:solidFill>
                  <a:schemeClr val="tx1"/>
                </a:solidFill>
                <a:effectLst/>
                <a:latin typeface="+mn-lt"/>
                <a:ea typeface="+mn-ea"/>
                <a:cs typeface="+mn-cs"/>
              </a:rPr>
              <a:t>tomb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r>
              <a:rPr lang="en-GB" sz="1200" b="0" i="1" u="none" strike="noStrike" kern="1200" baseline="0" dirty="0" smtClean="0">
                <a:solidFill>
                  <a:schemeClr val="tx1"/>
                </a:solidFill>
                <a:latin typeface="+mn-lt"/>
                <a:ea typeface="+mn-ea"/>
                <a:cs typeface="+mn-cs"/>
              </a:rPr>
              <a:t>“Your sons shall come from far away, and Your daughters shall be tenderly carried.” (Isaiah 60:4)</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O Jesus, Your enemies triumphed when they sealed Your tomb. But Your external triumph began on Easter morning. Strengthen our good will to live for You until the Divine life of our soul will be manifested in the bliss of heaven.</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Lord Jesus, You were laid in Joseph’s tomb by the tender hands of those that loved You. We pray for all those</a:t>
            </a:r>
          </a:p>
          <a:p>
            <a:r>
              <a:rPr lang="en-GB" sz="1200" b="0" i="0" u="none" strike="noStrike" kern="1200" baseline="0" dirty="0" smtClean="0">
                <a:solidFill>
                  <a:schemeClr val="tx1"/>
                </a:solidFill>
                <a:latin typeface="+mn-lt"/>
                <a:ea typeface="+mn-ea"/>
                <a:cs typeface="+mn-cs"/>
              </a:rPr>
              <a:t>who care for the sick and the dying; those who tenderly restore health and dignity to those they work with. May they be strengthened in their work of mercy and inspired by Your gift of love for us.</a:t>
            </a:r>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44</a:t>
            </a:fld>
            <a:endParaRPr lang="en-GB"/>
          </a:p>
        </p:txBody>
      </p:sp>
    </p:spTree>
    <p:extLst>
      <p:ext uri="{BB962C8B-B14F-4D97-AF65-F5344CB8AC3E}">
        <p14:creationId xmlns:p14="http://schemas.microsoft.com/office/powerpoint/2010/main" val="15476904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45</a:t>
            </a:fld>
            <a:endParaRPr lang="en-GB"/>
          </a:p>
        </p:txBody>
      </p:sp>
    </p:spTree>
    <p:extLst>
      <p:ext uri="{BB962C8B-B14F-4D97-AF65-F5344CB8AC3E}">
        <p14:creationId xmlns:p14="http://schemas.microsoft.com/office/powerpoint/2010/main" val="32820898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B15AB1-383C-469D-A6A1-D3806A475101}" type="slidenum">
              <a:rPr lang="en-GB" smtClean="0"/>
              <a:t>46</a:t>
            </a:fld>
            <a:endParaRPr lang="en-GB"/>
          </a:p>
        </p:txBody>
      </p:sp>
    </p:spTree>
    <p:extLst>
      <p:ext uri="{BB962C8B-B14F-4D97-AF65-F5344CB8AC3E}">
        <p14:creationId xmlns:p14="http://schemas.microsoft.com/office/powerpoint/2010/main" val="1222072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B15AB1-383C-469D-A6A1-D3806A475101}" type="slidenum">
              <a:rPr lang="en-GB" smtClean="0"/>
              <a:t>47</a:t>
            </a:fld>
            <a:endParaRPr lang="en-GB"/>
          </a:p>
        </p:txBody>
      </p:sp>
    </p:spTree>
    <p:extLst>
      <p:ext uri="{BB962C8B-B14F-4D97-AF65-F5344CB8AC3E}">
        <p14:creationId xmlns:p14="http://schemas.microsoft.com/office/powerpoint/2010/main" val="33646528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B15AB1-383C-469D-A6A1-D3806A475101}" type="slidenum">
              <a:rPr lang="en-GB" smtClean="0"/>
              <a:t>48</a:t>
            </a:fld>
            <a:endParaRPr lang="en-GB"/>
          </a:p>
        </p:txBody>
      </p:sp>
    </p:spTree>
    <p:extLst>
      <p:ext uri="{BB962C8B-B14F-4D97-AF65-F5344CB8AC3E}">
        <p14:creationId xmlns:p14="http://schemas.microsoft.com/office/powerpoint/2010/main" val="646094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The </a:t>
            </a:r>
            <a:r>
              <a:rPr lang="en-GB" sz="1200" b="1" kern="1200" dirty="0">
                <a:solidFill>
                  <a:schemeClr val="tx1"/>
                </a:solidFill>
                <a:effectLst/>
                <a:latin typeface="+mn-lt"/>
                <a:ea typeface="+mn-ea"/>
                <a:cs typeface="+mn-cs"/>
              </a:rPr>
              <a:t>first Station: Jesus is </a:t>
            </a:r>
            <a:r>
              <a:rPr lang="en-GB" sz="1200" b="1" kern="1200" dirty="0" smtClean="0">
                <a:solidFill>
                  <a:schemeClr val="tx1"/>
                </a:solidFill>
                <a:effectLst/>
                <a:latin typeface="+mn-lt"/>
                <a:ea typeface="+mn-ea"/>
                <a:cs typeface="+mn-cs"/>
              </a:rPr>
              <a:t>condemned to death</a:t>
            </a:r>
          </a:p>
          <a:p>
            <a:endParaRPr lang="en-GB" sz="1200" b="1" kern="1200" dirty="0" smtClean="0">
              <a:solidFill>
                <a:schemeClr val="tx1"/>
              </a:solidFill>
              <a:effectLst/>
              <a:latin typeface="+mn-lt"/>
              <a:ea typeface="+mn-ea"/>
              <a:cs typeface="+mn-cs"/>
            </a:endParaRPr>
          </a:p>
          <a:p>
            <a:r>
              <a:rPr lang="en-GB" b="0" i="1" dirty="0" smtClean="0">
                <a:solidFill>
                  <a:srgbClr val="FFFFFF"/>
                </a:solidFill>
                <a:latin typeface="Arial Black" charset="0"/>
                <a:ea typeface="Arial Black" charset="0"/>
                <a:cs typeface="Arial"/>
              </a:rPr>
              <a:t>“Pilate also had an inscription written</a:t>
            </a:r>
            <a:r>
              <a:rPr lang="en-GB" b="0" i="1" baseline="0" dirty="0" smtClean="0">
                <a:solidFill>
                  <a:srgbClr val="FFFFFF"/>
                </a:solidFill>
                <a:latin typeface="Arial Black" charset="0"/>
                <a:ea typeface="Arial Black" charset="0"/>
                <a:cs typeface="Arial"/>
              </a:rPr>
              <a:t> </a:t>
            </a:r>
            <a:r>
              <a:rPr lang="en-GB" b="0" i="1" dirty="0" smtClean="0">
                <a:solidFill>
                  <a:srgbClr val="FFFFFF"/>
                </a:solidFill>
                <a:latin typeface="Arial Black" charset="0"/>
                <a:ea typeface="Arial Black" charset="0"/>
                <a:cs typeface="Arial"/>
              </a:rPr>
              <a:t>and put on the cross. It read, ‘Jesus</a:t>
            </a:r>
            <a:r>
              <a:rPr lang="en-GB" b="0" i="1" baseline="0" dirty="0" smtClean="0">
                <a:solidFill>
                  <a:srgbClr val="FFFFFF"/>
                </a:solidFill>
                <a:latin typeface="Arial Black" charset="0"/>
                <a:ea typeface="Arial Black" charset="0"/>
                <a:cs typeface="Arial"/>
              </a:rPr>
              <a:t> </a:t>
            </a:r>
            <a:r>
              <a:rPr lang="en-GB" b="0" i="1" dirty="0" smtClean="0">
                <a:solidFill>
                  <a:srgbClr val="FFFFFF"/>
                </a:solidFill>
                <a:latin typeface="Arial Black" charset="0"/>
                <a:ea typeface="Arial Black" charset="0"/>
                <a:cs typeface="Arial"/>
              </a:rPr>
              <a:t>of Nazareth, the King of the Jews.’”</a:t>
            </a:r>
            <a:r>
              <a:rPr lang="en-GB" b="0" i="1" baseline="0" dirty="0" smtClean="0">
                <a:solidFill>
                  <a:srgbClr val="FFFFFF"/>
                </a:solidFill>
                <a:latin typeface="Arial Black" charset="0"/>
                <a:ea typeface="Arial Black" charset="0"/>
                <a:cs typeface="Arial"/>
              </a:rPr>
              <a:t> </a:t>
            </a:r>
            <a:r>
              <a:rPr lang="en-GB" b="0" i="1" dirty="0" smtClean="0">
                <a:solidFill>
                  <a:srgbClr val="FFFFFF"/>
                </a:solidFill>
                <a:latin typeface="Arial Black" charset="0"/>
                <a:ea typeface="Arial Black" charset="0"/>
                <a:cs typeface="Arial"/>
              </a:rPr>
              <a:t>(John 19:19)</a:t>
            </a:r>
          </a:p>
          <a:p>
            <a:endParaRPr lang="en-GB" b="0" dirty="0" smtClean="0">
              <a:solidFill>
                <a:srgbClr val="FFFFFF"/>
              </a:solidFill>
              <a:latin typeface="Arial Black" charset="0"/>
              <a:ea typeface="Arial Black" charset="0"/>
              <a:cs typeface="Arial"/>
            </a:endParaRPr>
          </a:p>
          <a:p>
            <a:r>
              <a:rPr lang="en-GB" b="0" dirty="0" smtClean="0">
                <a:solidFill>
                  <a:srgbClr val="FFFFFF"/>
                </a:solidFill>
                <a:latin typeface="Arial Black" charset="0"/>
                <a:ea typeface="Arial Black" charset="0"/>
                <a:cs typeface="Arial"/>
              </a:rPr>
              <a:t>O Jesus, You desired to die for us</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that we may receive supernatural life,</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sanctifying grace and become</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a child of the Father God Almighty.</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How precious our lives are to You.</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Teach us to appreciate it more and</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more. Help us never to lose it by sin.</a:t>
            </a:r>
          </a:p>
          <a:p>
            <a:endParaRPr lang="en-GB" b="0" dirty="0" smtClean="0">
              <a:solidFill>
                <a:srgbClr val="FFFFFF"/>
              </a:solidFill>
              <a:latin typeface="Arial Black" charset="0"/>
              <a:ea typeface="Arial Black" charset="0"/>
              <a:cs typeface="Arial"/>
            </a:endParaRPr>
          </a:p>
          <a:p>
            <a:r>
              <a:rPr lang="en-GB" b="0" dirty="0" smtClean="0">
                <a:solidFill>
                  <a:srgbClr val="FFFFFF"/>
                </a:solidFill>
                <a:latin typeface="Arial Black" charset="0"/>
                <a:ea typeface="Arial Black" charset="0"/>
                <a:cs typeface="Arial"/>
              </a:rPr>
              <a:t>Lord Jesus, grant that no child</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experiences the threat of hunger,</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violence, or war. May those in positions</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of authority protect these children’s</a:t>
            </a:r>
            <a:r>
              <a:rPr lang="en-GB" b="0" baseline="0" dirty="0" smtClean="0">
                <a:solidFill>
                  <a:srgbClr val="FFFFFF"/>
                </a:solidFill>
                <a:latin typeface="Arial Black" charset="0"/>
                <a:ea typeface="Arial Black" charset="0"/>
                <a:cs typeface="Arial"/>
              </a:rPr>
              <a:t> </a:t>
            </a:r>
            <a:r>
              <a:rPr lang="en-GB" b="0" dirty="0" smtClean="0">
                <a:solidFill>
                  <a:srgbClr val="FFFFFF"/>
                </a:solidFill>
                <a:latin typeface="Arial Black" charset="0"/>
                <a:ea typeface="Arial Black" charset="0"/>
                <a:cs typeface="Arial"/>
              </a:rPr>
              <a:t>rights and uphold their dignity.</a:t>
            </a:r>
          </a:p>
          <a:p>
            <a:endParaRPr lang="en-US" b="1" dirty="0">
              <a:solidFill>
                <a:srgbClr val="FFFFFF"/>
              </a:solidFill>
              <a:latin typeface="Arial Black" charset="0"/>
              <a:ea typeface="Arial Black" charset="0"/>
              <a:cs typeface="Arial"/>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1325798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6</a:t>
            </a:fld>
            <a:endParaRPr lang="en-GB"/>
          </a:p>
        </p:txBody>
      </p:sp>
    </p:spTree>
    <p:extLst>
      <p:ext uri="{BB962C8B-B14F-4D97-AF65-F5344CB8AC3E}">
        <p14:creationId xmlns:p14="http://schemas.microsoft.com/office/powerpoint/2010/main" val="1232120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FB15AB1-383C-469D-A6A1-D3806A4751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3325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second Station: Jesus carries his cross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smtClean="0">
                <a:solidFill>
                  <a:schemeClr val="tx1"/>
                </a:solidFill>
                <a:effectLst/>
                <a:latin typeface="+mn-lt"/>
                <a:ea typeface="+mn-ea"/>
                <a:cs typeface="+mn-cs"/>
              </a:rPr>
              <a:t>“After mocking him, they stripped him</a:t>
            </a:r>
            <a:r>
              <a:rPr lang="en-GB" sz="1200" i="1" kern="1200" baseline="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of the purple cloak and put his own</a:t>
            </a:r>
            <a:r>
              <a:rPr lang="en-GB" sz="1200" i="1" kern="1200" baseline="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clothes on him. Then they led him out</a:t>
            </a:r>
            <a:r>
              <a:rPr lang="en-GB" sz="1200" i="1" kern="1200" baseline="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to crucify him.” (Mark 15:20)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 Jesus, You have chosen to die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 humiliating death on the Cross.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You have paid a high price for our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redemption and the life of grace that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is bestowed upon us. May we love You</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always and bear our Cross for Your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Lord Jesus, help us to have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compassion for others. Most especially,</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give us grace to show mercy and love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for those who have wronged us.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Help</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us to forgive as you forgive. Remind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us that everyone is someone’s son or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daughter and, most importantly, that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everyone is a child of God.</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8</a:t>
            </a:fld>
            <a:endParaRPr lang="en-GB"/>
          </a:p>
        </p:txBody>
      </p:sp>
    </p:spTree>
    <p:extLst>
      <p:ext uri="{BB962C8B-B14F-4D97-AF65-F5344CB8AC3E}">
        <p14:creationId xmlns:p14="http://schemas.microsoft.com/office/powerpoint/2010/main" val="3535441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9</a:t>
            </a:fld>
            <a:endParaRPr lang="en-GB"/>
          </a:p>
        </p:txBody>
      </p:sp>
    </p:spTree>
    <p:extLst>
      <p:ext uri="{BB962C8B-B14F-4D97-AF65-F5344CB8AC3E}">
        <p14:creationId xmlns:p14="http://schemas.microsoft.com/office/powerpoint/2010/main" val="2736820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675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12/20/2023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12/20/2023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12/20/2023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12/20/2023</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emf"/><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9.em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C10FD1-F882-0CFA-9262-6BDE33E1707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44000" cy="6857999"/>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9007" t="14629" r="2064"/>
          <a:stretch/>
        </p:blipFill>
        <p:spPr>
          <a:xfrm>
            <a:off x="-1" y="-1"/>
            <a:ext cx="4650479" cy="427143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320274" y="4612713"/>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Sunday mass at</a:t>
            </a:r>
          </a:p>
          <a:p>
            <a:r>
              <a:rPr lang="en-US" sz="1000" dirty="0">
                <a:solidFill>
                  <a:schemeClr val="bg1"/>
                </a:solidFill>
                <a:latin typeface="Rubik" pitchFamily="2" charset="-79"/>
                <a:cs typeface="Rubik" pitchFamily="2" charset="-79"/>
              </a:rPr>
              <a:t>Cathedrale St Michele, Kigali</a:t>
            </a:r>
          </a:p>
        </p:txBody>
      </p:sp>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1169551"/>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Stations of</a:t>
            </a:r>
          </a:p>
          <a:p>
            <a:r>
              <a:rPr lang="en-GB" sz="2700" b="1" dirty="0">
                <a:solidFill>
                  <a:schemeClr val="bg1"/>
                </a:solidFill>
                <a:latin typeface="Colby StBlk" pitchFamily="2" charset="77"/>
                <a:ea typeface="Colby StBlk" pitchFamily="2" charset="77"/>
              </a:rPr>
              <a:t>the Cross</a:t>
            </a:r>
          </a:p>
          <a:p>
            <a:r>
              <a:rPr lang="en-GB" sz="1600" dirty="0">
                <a:solidFill>
                  <a:schemeClr val="bg1"/>
                </a:solidFill>
                <a:latin typeface="Colby StLt" pitchFamily="2" charset="77"/>
                <a:ea typeface="Colby StLt" pitchFamily="2" charset="77"/>
              </a:rPr>
              <a:t>Lent 2024</a:t>
            </a: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8609"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5311478"/>
              <a:ext cx="1585428" cy="1546522"/>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272141" y="5944292"/>
              <a:ext cx="1600200" cy="571500"/>
            </a:xfrm>
            <a:prstGeom prst="rect">
              <a:avLst/>
            </a:prstGeom>
          </p:spPr>
        </p:pic>
      </p:grpSp>
    </p:spTree>
    <p:extLst>
      <p:ext uri="{BB962C8B-B14F-4D97-AF65-F5344CB8AC3E}">
        <p14:creationId xmlns:p14="http://schemas.microsoft.com/office/powerpoint/2010/main" val="2170297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 Jesus </a:t>
            </a:r>
            <a:r>
              <a:rPr lang="en-GB" sz="2700" b="1" dirty="0" smtClean="0">
                <a:solidFill>
                  <a:srgbClr val="12375A"/>
                </a:solidFill>
                <a:latin typeface="Colby StBlk" pitchFamily="2" charset="77"/>
                <a:ea typeface="Colby StBlk" pitchFamily="2" charset="77"/>
              </a:rPr>
              <a:t>falls the first time</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4162962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up of a sunflower&#10;&#10;Description automatically generated">
            <a:extLst>
              <a:ext uri="{FF2B5EF4-FFF2-40B4-BE49-F238E27FC236}">
                <a16:creationId xmlns:a16="http://schemas.microsoft.com/office/drawing/2014/main" id="{8E4DE529-0E74-1315-B9EC-448941F499A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9143999"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3. Jesus falls the first time</a:t>
            </a:r>
          </a:p>
        </p:txBody>
      </p:sp>
      <p:sp>
        <p:nvSpPr>
          <p:cNvPr id="12" name="TextBox 11">
            <a:extLst>
              <a:ext uri="{FF2B5EF4-FFF2-40B4-BE49-F238E27FC236}">
                <a16:creationId xmlns:a16="http://schemas.microsoft.com/office/drawing/2014/main" id="{B83D96A4-7CDD-071E-1178-7651BF9F98CE}"/>
              </a:ext>
            </a:extLst>
          </p:cNvPr>
          <p:cNvSpPr txBox="1"/>
          <p:nvPr/>
        </p:nvSpPr>
        <p:spPr>
          <a:xfrm>
            <a:off x="320274" y="1520204"/>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Rural scenes, Rwanda</a:t>
            </a:r>
          </a:p>
        </p:txBody>
      </p:sp>
    </p:spTree>
    <p:extLst>
      <p:ext uri="{BB962C8B-B14F-4D97-AF65-F5344CB8AC3E}">
        <p14:creationId xmlns:p14="http://schemas.microsoft.com/office/powerpoint/2010/main" val="2810128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3225990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 Jesus </a:t>
            </a:r>
            <a:r>
              <a:rPr lang="en-GB" sz="2700" b="1" dirty="0" smtClean="0">
                <a:solidFill>
                  <a:srgbClr val="12375A"/>
                </a:solidFill>
                <a:latin typeface="Colby StBlk" pitchFamily="2" charset="77"/>
                <a:ea typeface="Colby StBlk" pitchFamily="2" charset="77"/>
              </a:rPr>
              <a:t>meets </a:t>
            </a:r>
            <a:r>
              <a:rPr lang="en-GB" sz="2700" b="1" dirty="0">
                <a:solidFill>
                  <a:srgbClr val="12375A"/>
                </a:solidFill>
                <a:latin typeface="Colby StBlk" pitchFamily="2" charset="77"/>
                <a:ea typeface="Colby StBlk" pitchFamily="2" charset="77"/>
              </a:rPr>
              <a:t>h</a:t>
            </a:r>
            <a:r>
              <a:rPr lang="en-GB" sz="2700" b="1" dirty="0" smtClean="0">
                <a:solidFill>
                  <a:srgbClr val="12375A"/>
                </a:solidFill>
                <a:latin typeface="Colby StBlk" pitchFamily="2" charset="77"/>
                <a:ea typeface="Colby StBlk" pitchFamily="2" charset="77"/>
              </a:rPr>
              <a:t>is Mother</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4262262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a baby&#10;&#10;Description automatically generated">
            <a:extLst>
              <a:ext uri="{FF2B5EF4-FFF2-40B4-BE49-F238E27FC236}">
                <a16:creationId xmlns:a16="http://schemas.microsoft.com/office/drawing/2014/main" id="{1ED3396D-9509-574A-9F39-1A595A3FEB5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012373"/>
            <a:ext cx="9144000"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4. Jesus meets his Mother</a:t>
            </a:r>
          </a:p>
        </p:txBody>
      </p:sp>
      <p:sp>
        <p:nvSpPr>
          <p:cNvPr id="6" name="TextBox 5">
            <a:extLst>
              <a:ext uri="{FF2B5EF4-FFF2-40B4-BE49-F238E27FC236}">
                <a16:creationId xmlns:a16="http://schemas.microsoft.com/office/drawing/2014/main" id="{AFF9B357-A64C-B01F-C419-0FBB142C53CB}"/>
              </a:ext>
            </a:extLst>
          </p:cNvPr>
          <p:cNvSpPr txBox="1"/>
          <p:nvPr/>
        </p:nvSpPr>
        <p:spPr>
          <a:xfrm>
            <a:off x="320274" y="6248399"/>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Elina and her son,</a:t>
            </a:r>
          </a:p>
          <a:p>
            <a:r>
              <a:rPr lang="en-US" sz="1000" dirty="0">
                <a:solidFill>
                  <a:schemeClr val="bg1"/>
                </a:solidFill>
                <a:latin typeface="Rubik" pitchFamily="2" charset="-79"/>
                <a:cs typeface="Rubik" pitchFamily="2" charset="-79"/>
              </a:rPr>
              <a:t>Rwanda</a:t>
            </a:r>
          </a:p>
        </p:txBody>
      </p:sp>
    </p:spTree>
    <p:extLst>
      <p:ext uri="{BB962C8B-B14F-4D97-AF65-F5344CB8AC3E}">
        <p14:creationId xmlns:p14="http://schemas.microsoft.com/office/powerpoint/2010/main" val="1819489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606810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5. Simon of Cyrene helps Jesus</a:t>
            </a:r>
          </a:p>
        </p:txBody>
      </p:sp>
    </p:spTree>
    <p:extLst>
      <p:ext uri="{BB962C8B-B14F-4D97-AF65-F5344CB8AC3E}">
        <p14:creationId xmlns:p14="http://schemas.microsoft.com/office/powerpoint/2010/main" val="1512752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tanding in front of a brick building&#10;&#10;Description automatically generated">
            <a:extLst>
              <a:ext uri="{FF2B5EF4-FFF2-40B4-BE49-F238E27FC236}">
                <a16:creationId xmlns:a16="http://schemas.microsoft.com/office/drawing/2014/main" id="{8C140BDF-61C3-8FFA-5187-F1A8E0D91CC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117432"/>
            <a:ext cx="9143999" cy="574056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5. Simon of Cyrene helps Jesus</a:t>
            </a:r>
          </a:p>
        </p:txBody>
      </p:sp>
      <p:sp>
        <p:nvSpPr>
          <p:cNvPr id="8" name="TextBox 7">
            <a:extLst>
              <a:ext uri="{FF2B5EF4-FFF2-40B4-BE49-F238E27FC236}">
                <a16:creationId xmlns:a16="http://schemas.microsoft.com/office/drawing/2014/main" id="{1C35F864-AD39-81DE-812B-767E4DAF2D79}"/>
              </a:ext>
            </a:extLst>
          </p:cNvPr>
          <p:cNvSpPr txBox="1"/>
          <p:nvPr/>
        </p:nvSpPr>
        <p:spPr>
          <a:xfrm>
            <a:off x="320274" y="1492807"/>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Jean-Pierre and Francois</a:t>
            </a:r>
          </a:p>
          <a:p>
            <a:r>
              <a:rPr lang="en-US" sz="1000" dirty="0">
                <a:solidFill>
                  <a:schemeClr val="bg1"/>
                </a:solidFill>
                <a:latin typeface="Rubik" pitchFamily="2" charset="-79"/>
                <a:cs typeface="Rubik" pitchFamily="2" charset="-79"/>
              </a:rPr>
              <a:t>Supported by SCIAF partner,</a:t>
            </a:r>
          </a:p>
          <a:p>
            <a:r>
              <a:rPr lang="en-US" sz="1000" dirty="0">
                <a:solidFill>
                  <a:schemeClr val="bg1"/>
                </a:solidFill>
                <a:latin typeface="Rubik" pitchFamily="2" charset="-79"/>
                <a:cs typeface="Rubik" pitchFamily="2" charset="-79"/>
              </a:rPr>
              <a:t>Rev </a:t>
            </a:r>
            <a:r>
              <a:rPr lang="en-US" sz="1000" dirty="0" err="1">
                <a:solidFill>
                  <a:schemeClr val="bg1"/>
                </a:solidFill>
                <a:latin typeface="Rubik" pitchFamily="2" charset="-79"/>
                <a:cs typeface="Rubik" pitchFamily="2" charset="-79"/>
              </a:rPr>
              <a:t>Nteziyamuremye</a:t>
            </a:r>
            <a:r>
              <a:rPr lang="en-US" sz="1000" dirty="0">
                <a:solidFill>
                  <a:schemeClr val="bg1"/>
                </a:solidFill>
                <a:latin typeface="Rubik" pitchFamily="2" charset="-79"/>
                <a:cs typeface="Rubik" pitchFamily="2" charset="-79"/>
              </a:rPr>
              <a:t>, Rwanda</a:t>
            </a:r>
          </a:p>
        </p:txBody>
      </p:sp>
    </p:spTree>
    <p:extLst>
      <p:ext uri="{BB962C8B-B14F-4D97-AF65-F5344CB8AC3E}">
        <p14:creationId xmlns:p14="http://schemas.microsoft.com/office/powerpoint/2010/main" val="3608137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4199621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6. Veronica wipes the face of Jesus</a:t>
            </a:r>
          </a:p>
        </p:txBody>
      </p:sp>
    </p:spTree>
    <p:extLst>
      <p:ext uri="{BB962C8B-B14F-4D97-AF65-F5344CB8AC3E}">
        <p14:creationId xmlns:p14="http://schemas.microsoft.com/office/powerpoint/2010/main" val="44119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C10FD1-F882-0CFA-9262-6BDE33E1707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9144000" cy="6857999"/>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9007" t="14629" r="2064"/>
          <a:stretch/>
        </p:blipFill>
        <p:spPr>
          <a:xfrm>
            <a:off x="-1" y="-1"/>
            <a:ext cx="4650479" cy="427143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320274" y="4612713"/>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Sunday mass at</a:t>
            </a:r>
          </a:p>
          <a:p>
            <a:r>
              <a:rPr lang="en-US" sz="1000" dirty="0">
                <a:solidFill>
                  <a:schemeClr val="bg1"/>
                </a:solidFill>
                <a:latin typeface="Rubik" pitchFamily="2" charset="-79"/>
                <a:cs typeface="Rubik" pitchFamily="2" charset="-79"/>
              </a:rPr>
              <a:t>Cathedrale St Michele, Kigali</a:t>
            </a:r>
          </a:p>
        </p:txBody>
      </p:sp>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1000274"/>
          </a:xfrm>
          <a:prstGeom prst="rect">
            <a:avLst/>
          </a:prstGeom>
          <a:noFill/>
        </p:spPr>
        <p:txBody>
          <a:bodyPr wrap="square" rtlCol="0">
            <a:spAutoFit/>
          </a:bodyPr>
          <a:lstStyle/>
          <a:p>
            <a:r>
              <a:rPr lang="en-GB" sz="2700" b="1" dirty="0" smtClean="0">
                <a:solidFill>
                  <a:schemeClr val="bg1"/>
                </a:solidFill>
                <a:latin typeface="Colby StBlk" pitchFamily="2" charset="77"/>
                <a:ea typeface="Colby StBlk" pitchFamily="2" charset="77"/>
              </a:rPr>
              <a:t>Written by</a:t>
            </a:r>
            <a:endParaRPr lang="en-GB" sz="2700" b="1" dirty="0">
              <a:solidFill>
                <a:schemeClr val="bg1"/>
              </a:solidFill>
              <a:latin typeface="Colby StBlk" pitchFamily="2" charset="77"/>
              <a:ea typeface="Colby StBlk" pitchFamily="2" charset="77"/>
            </a:endParaRPr>
          </a:p>
          <a:p>
            <a:r>
              <a:rPr lang="en-GB" sz="1600" dirty="0">
                <a:solidFill>
                  <a:schemeClr val="bg1"/>
                </a:solidFill>
                <a:latin typeface="Colby StLt" pitchFamily="2" charset="77"/>
                <a:ea typeface="Colby StLt" pitchFamily="2" charset="77"/>
              </a:rPr>
              <a:t>Niamh Duffy and Matthew </a:t>
            </a:r>
            <a:r>
              <a:rPr lang="en-GB" sz="1600" dirty="0" smtClean="0">
                <a:solidFill>
                  <a:schemeClr val="bg1"/>
                </a:solidFill>
                <a:latin typeface="Colby StLt" pitchFamily="2" charset="77"/>
                <a:ea typeface="Colby StLt" pitchFamily="2" charset="77"/>
              </a:rPr>
              <a:t>Donnelly</a:t>
            </a:r>
            <a:endParaRPr lang="en-GB" sz="1600" dirty="0">
              <a:solidFill>
                <a:schemeClr val="bg1"/>
              </a:solidFill>
              <a:latin typeface="Colby StLt" pitchFamily="2" charset="77"/>
              <a:ea typeface="Colby StLt" pitchFamily="2" charset="77"/>
            </a:endParaRPr>
          </a:p>
          <a:p>
            <a:r>
              <a:rPr lang="en-GB" sz="1600" dirty="0" smtClean="0">
                <a:solidFill>
                  <a:schemeClr val="bg1"/>
                </a:solidFill>
                <a:latin typeface="Colby StLt" pitchFamily="2" charset="77"/>
                <a:ea typeface="Colby StLt" pitchFamily="2" charset="77"/>
              </a:rPr>
              <a:t>Diocese </a:t>
            </a:r>
            <a:r>
              <a:rPr lang="en-GB" sz="1600" dirty="0">
                <a:solidFill>
                  <a:schemeClr val="bg1"/>
                </a:solidFill>
                <a:latin typeface="Colby StLt" pitchFamily="2" charset="77"/>
                <a:ea typeface="Colby StLt" pitchFamily="2" charset="77"/>
              </a:rPr>
              <a:t>of Paisley Young People’s Group</a:t>
            </a:r>
            <a:endParaRPr lang="en-GB" sz="1600" dirty="0">
              <a:solidFill>
                <a:schemeClr val="bg1"/>
              </a:solidFill>
              <a:latin typeface="Colby StLt" pitchFamily="2" charset="77"/>
              <a:ea typeface="Colby StLt" pitchFamily="2" charset="77"/>
            </a:endParaRP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8609"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5311478"/>
              <a:ext cx="1585428" cy="1546522"/>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272141" y="5944292"/>
              <a:ext cx="1600200" cy="571500"/>
            </a:xfrm>
            <a:prstGeom prst="rect">
              <a:avLst/>
            </a:prstGeom>
          </p:spPr>
        </p:pic>
      </p:grpSp>
    </p:spTree>
    <p:extLst>
      <p:ext uri="{BB962C8B-B14F-4D97-AF65-F5344CB8AC3E}">
        <p14:creationId xmlns:p14="http://schemas.microsoft.com/office/powerpoint/2010/main" val="258943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in a white robe&#10;&#10;Description automatically generated">
            <a:extLst>
              <a:ext uri="{FF2B5EF4-FFF2-40B4-BE49-F238E27FC236}">
                <a16:creationId xmlns:a16="http://schemas.microsoft.com/office/drawing/2014/main" id="{5E8301C0-C484-C532-91AF-669D9FCE0A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160712"/>
            <a:ext cx="9144000" cy="569728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6. Veronica wipes the face of Jesus</a:t>
            </a:r>
          </a:p>
        </p:txBody>
      </p:sp>
      <p:sp>
        <p:nvSpPr>
          <p:cNvPr id="12" name="TextBox 11">
            <a:extLst>
              <a:ext uri="{FF2B5EF4-FFF2-40B4-BE49-F238E27FC236}">
                <a16:creationId xmlns:a16="http://schemas.microsoft.com/office/drawing/2014/main" id="{D4D0E9B4-855B-CE87-9542-C04C500E8520}"/>
              </a:ext>
            </a:extLst>
          </p:cNvPr>
          <p:cNvSpPr txBox="1"/>
          <p:nvPr/>
        </p:nvSpPr>
        <p:spPr>
          <a:xfrm>
            <a:off x="320274" y="1492807"/>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Fr Narcisse </a:t>
            </a:r>
            <a:r>
              <a:rPr lang="en-US" sz="1000" dirty="0" err="1">
                <a:solidFill>
                  <a:schemeClr val="bg1"/>
                </a:solidFill>
                <a:latin typeface="Rubik" pitchFamily="2" charset="-79"/>
                <a:cs typeface="Rubik" pitchFamily="2" charset="-79"/>
              </a:rPr>
              <a:t>Rurenga</a:t>
            </a:r>
            <a:r>
              <a:rPr lang="en-US" sz="1000" dirty="0">
                <a:solidFill>
                  <a:schemeClr val="bg1"/>
                </a:solidFill>
                <a:latin typeface="Rubik" pitchFamily="2" charset="-79"/>
                <a:cs typeface="Rubik" pitchFamily="2" charset="-79"/>
              </a:rPr>
              <a:t>, Rwanda</a:t>
            </a:r>
          </a:p>
        </p:txBody>
      </p:sp>
    </p:spTree>
    <p:extLst>
      <p:ext uri="{BB962C8B-B14F-4D97-AF65-F5344CB8AC3E}">
        <p14:creationId xmlns:p14="http://schemas.microsoft.com/office/powerpoint/2010/main" val="2937262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2005810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7. Jesus falls the second time</a:t>
            </a:r>
          </a:p>
        </p:txBody>
      </p:sp>
    </p:spTree>
    <p:extLst>
      <p:ext uri="{BB962C8B-B14F-4D97-AF65-F5344CB8AC3E}">
        <p14:creationId xmlns:p14="http://schemas.microsoft.com/office/powerpoint/2010/main" val="1782694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earing a hat&#10;&#10;Description automatically generated">
            <a:extLst>
              <a:ext uri="{FF2B5EF4-FFF2-40B4-BE49-F238E27FC236}">
                <a16:creationId xmlns:a16="http://schemas.microsoft.com/office/drawing/2014/main" id="{19B6B91F-6B02-E7B8-510A-855F29F3786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215138"/>
            <a:ext cx="9150093" cy="564286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7. Jesus falls the second time</a:t>
            </a:r>
          </a:p>
        </p:txBody>
      </p:sp>
      <p:sp>
        <p:nvSpPr>
          <p:cNvPr id="8" name="TextBox 7">
            <a:extLst>
              <a:ext uri="{FF2B5EF4-FFF2-40B4-BE49-F238E27FC236}">
                <a16:creationId xmlns:a16="http://schemas.microsoft.com/office/drawing/2014/main" id="{688C9451-5110-FF3E-B09B-FFC4B334E617}"/>
              </a:ext>
            </a:extLst>
          </p:cNvPr>
          <p:cNvSpPr txBox="1"/>
          <p:nvPr/>
        </p:nvSpPr>
        <p:spPr>
          <a:xfrm>
            <a:off x="6793544" y="6279386"/>
            <a:ext cx="1998856" cy="468452"/>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Village scenes near</a:t>
            </a:r>
          </a:p>
          <a:p>
            <a:pPr algn="r"/>
            <a:r>
              <a:rPr lang="en-US" sz="1000" dirty="0" err="1">
                <a:solidFill>
                  <a:schemeClr val="bg1"/>
                </a:solidFill>
                <a:latin typeface="Rubik" pitchFamily="2" charset="-79"/>
                <a:cs typeface="Rubik" pitchFamily="2" charset="-79"/>
              </a:rPr>
              <a:t>Cyangugu</a:t>
            </a:r>
            <a:r>
              <a:rPr lang="en-US" sz="1000" dirty="0">
                <a:solidFill>
                  <a:schemeClr val="bg1"/>
                </a:solidFill>
                <a:latin typeface="Rubik" pitchFamily="2" charset="-79"/>
                <a:cs typeface="Rubik" pitchFamily="2" charset="-79"/>
              </a:rPr>
              <a:t>, Rwanda</a:t>
            </a:r>
          </a:p>
        </p:txBody>
      </p:sp>
    </p:spTree>
    <p:extLst>
      <p:ext uri="{BB962C8B-B14F-4D97-AF65-F5344CB8AC3E}">
        <p14:creationId xmlns:p14="http://schemas.microsoft.com/office/powerpoint/2010/main" val="1063922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624497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211943"/>
            <a:ext cx="5165203"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8. Jesus meets the women of Jerusalem</a:t>
            </a:r>
          </a:p>
        </p:txBody>
      </p:sp>
    </p:spTree>
    <p:extLst>
      <p:ext uri="{BB962C8B-B14F-4D97-AF65-F5344CB8AC3E}">
        <p14:creationId xmlns:p14="http://schemas.microsoft.com/office/powerpoint/2010/main" val="95542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ouple of women laughing in a field&#10;&#10;Description automatically generated">
            <a:extLst>
              <a:ext uri="{FF2B5EF4-FFF2-40B4-BE49-F238E27FC236}">
                <a16:creationId xmlns:a16="http://schemas.microsoft.com/office/drawing/2014/main" id="{735E9774-E904-2E8D-DA10-17F59DA8209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135273"/>
            <a:ext cx="9144001" cy="57227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211943"/>
            <a:ext cx="5165203"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8. Jesus meets the women of Jerusalem</a:t>
            </a:r>
          </a:p>
        </p:txBody>
      </p:sp>
      <p:sp>
        <p:nvSpPr>
          <p:cNvPr id="8" name="TextBox 7">
            <a:extLst>
              <a:ext uri="{FF2B5EF4-FFF2-40B4-BE49-F238E27FC236}">
                <a16:creationId xmlns:a16="http://schemas.microsoft.com/office/drawing/2014/main" id="{0DB18030-A1C9-7C99-4ACA-569F6C855842}"/>
              </a:ext>
            </a:extLst>
          </p:cNvPr>
          <p:cNvSpPr txBox="1"/>
          <p:nvPr/>
        </p:nvSpPr>
        <p:spPr>
          <a:xfrm>
            <a:off x="320274" y="1492807"/>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Safi and Elena, Rwanda</a:t>
            </a:r>
          </a:p>
        </p:txBody>
      </p:sp>
    </p:spTree>
    <p:extLst>
      <p:ext uri="{BB962C8B-B14F-4D97-AF65-F5344CB8AC3E}">
        <p14:creationId xmlns:p14="http://schemas.microsoft.com/office/powerpoint/2010/main" val="3944404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1781850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7. Jesus falls the </a:t>
            </a:r>
            <a:r>
              <a:rPr lang="en-GB" sz="2700" b="1" dirty="0" smtClean="0">
                <a:solidFill>
                  <a:srgbClr val="12375A"/>
                </a:solidFill>
                <a:latin typeface="Colby StBlk" pitchFamily="2" charset="77"/>
                <a:ea typeface="Colby StBlk" pitchFamily="2" charset="77"/>
              </a:rPr>
              <a:t>third</a:t>
            </a:r>
            <a:r>
              <a:rPr lang="en-GB" sz="2700" b="1" dirty="0" smtClean="0">
                <a:solidFill>
                  <a:srgbClr val="12375A"/>
                </a:solidFill>
                <a:latin typeface="Colby StBlk" pitchFamily="2" charset="77"/>
                <a:ea typeface="Colby StBlk" pitchFamily="2" charset="77"/>
              </a:rPr>
              <a:t> </a:t>
            </a:r>
            <a:r>
              <a:rPr lang="en-GB" sz="2700" b="1" dirty="0">
                <a:solidFill>
                  <a:srgbClr val="12375A"/>
                </a:solidFill>
                <a:latin typeface="Colby StBlk" pitchFamily="2" charset="77"/>
                <a:ea typeface="Colby StBlk" pitchFamily="2" charset="77"/>
              </a:rPr>
              <a:t>time</a:t>
            </a:r>
          </a:p>
        </p:txBody>
      </p:sp>
    </p:spTree>
    <p:extLst>
      <p:ext uri="{BB962C8B-B14F-4D97-AF65-F5344CB8AC3E}">
        <p14:creationId xmlns:p14="http://schemas.microsoft.com/office/powerpoint/2010/main" val="4156589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tree in front of a valley&#10;&#10;Description automatically generated">
            <a:extLst>
              <a:ext uri="{FF2B5EF4-FFF2-40B4-BE49-F238E27FC236}">
                <a16:creationId xmlns:a16="http://schemas.microsoft.com/office/drawing/2014/main" id="{23FDE6DE-3087-EA41-D01C-C6A1932121C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7"/>
          <a:stretch/>
        </p:blipFill>
        <p:spPr>
          <a:xfrm>
            <a:off x="1" y="1265771"/>
            <a:ext cx="9144000" cy="559222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9. Jesus falls </a:t>
            </a:r>
            <a:r>
              <a:rPr lang="en-GB" sz="2700" b="1" dirty="0" smtClean="0">
                <a:solidFill>
                  <a:srgbClr val="12375A"/>
                </a:solidFill>
                <a:latin typeface="Colby StBlk" pitchFamily="2" charset="77"/>
                <a:ea typeface="Colby StBlk" pitchFamily="2" charset="77"/>
              </a:rPr>
              <a:t>the </a:t>
            </a:r>
            <a:r>
              <a:rPr lang="en-GB" sz="2700" b="1" dirty="0">
                <a:solidFill>
                  <a:srgbClr val="12375A"/>
                </a:solidFill>
                <a:latin typeface="Colby StBlk" pitchFamily="2" charset="77"/>
                <a:ea typeface="Colby StBlk" pitchFamily="2" charset="77"/>
              </a:rPr>
              <a:t>third time</a:t>
            </a:r>
          </a:p>
        </p:txBody>
      </p:sp>
      <p:sp>
        <p:nvSpPr>
          <p:cNvPr id="8" name="TextBox 7">
            <a:extLst>
              <a:ext uri="{FF2B5EF4-FFF2-40B4-BE49-F238E27FC236}">
                <a16:creationId xmlns:a16="http://schemas.microsoft.com/office/drawing/2014/main" id="{6D8AE87F-A9DD-789F-E73C-A4C02961A0D1}"/>
              </a:ext>
            </a:extLst>
          </p:cNvPr>
          <p:cNvSpPr txBox="1"/>
          <p:nvPr/>
        </p:nvSpPr>
        <p:spPr>
          <a:xfrm>
            <a:off x="320274" y="1492807"/>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Rural surrounds,</a:t>
            </a:r>
          </a:p>
          <a:p>
            <a:r>
              <a:rPr lang="en-US" sz="1000" dirty="0">
                <a:solidFill>
                  <a:schemeClr val="bg1"/>
                </a:solidFill>
                <a:latin typeface="Rubik" pitchFamily="2" charset="-79"/>
                <a:cs typeface="Rubik" pitchFamily="2" charset="-79"/>
              </a:rPr>
              <a:t>Rwanda</a:t>
            </a:r>
          </a:p>
        </p:txBody>
      </p:sp>
    </p:spTree>
    <p:extLst>
      <p:ext uri="{BB962C8B-B14F-4D97-AF65-F5344CB8AC3E}">
        <p14:creationId xmlns:p14="http://schemas.microsoft.com/office/powerpoint/2010/main" val="4176354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1594229"/>
            <a:ext cx="8077675" cy="5016758"/>
          </a:xfrm>
          <a:prstGeom prst="rect">
            <a:avLst/>
          </a:prstGeom>
        </p:spPr>
        <p:txBody>
          <a:bodyPr wrap="square">
            <a:spAutoFit/>
          </a:bodyPr>
          <a:lstStyle/>
          <a:p>
            <a:pPr lvl="0" fontAlgn="base"/>
            <a:r>
              <a:rPr lang="en-GB" sz="2000" b="1" dirty="0" smtClean="0">
                <a:solidFill>
                  <a:srgbClr val="A1CA5E"/>
                </a:solidFill>
                <a:latin typeface="Colby StBlk" pitchFamily="2" charset="77"/>
                <a:ea typeface="Colby StBlk" pitchFamily="2" charset="77"/>
                <a:cs typeface="Rubik" panose="00000500000000000000" pitchFamily="2" charset="-79"/>
              </a:rPr>
              <a:t>The Word of God was made flesh and </a:t>
            </a:r>
            <a:r>
              <a:rPr lang="en-GB" sz="2000" b="1" dirty="0">
                <a:solidFill>
                  <a:srgbClr val="A1CA5E"/>
                </a:solidFill>
                <a:latin typeface="Colby StBlk" pitchFamily="2" charset="77"/>
                <a:ea typeface="Colby StBlk" pitchFamily="2" charset="77"/>
                <a:cs typeface="Rubik" panose="00000500000000000000" pitchFamily="2" charset="-79"/>
              </a:rPr>
              <a:t>dwelt amongst us. </a:t>
            </a:r>
            <a:r>
              <a:rPr lang="en-GB" sz="2000" b="1" dirty="0" smtClean="0">
                <a:solidFill>
                  <a:srgbClr val="A1CA5E"/>
                </a:solidFill>
                <a:latin typeface="Colby StBlk" pitchFamily="2" charset="77"/>
                <a:ea typeface="Colby StBlk" pitchFamily="2" charset="77"/>
                <a:cs typeface="Rubik" panose="00000500000000000000" pitchFamily="2" charset="-79"/>
              </a:rPr>
              <a:t>Our Lord, Jesus </a:t>
            </a:r>
            <a:r>
              <a:rPr lang="en-GB" sz="2000" b="1" dirty="0">
                <a:solidFill>
                  <a:srgbClr val="A1CA5E"/>
                </a:solidFill>
                <a:latin typeface="Colby StBlk" pitchFamily="2" charset="77"/>
                <a:ea typeface="Colby StBlk" pitchFamily="2" charset="77"/>
                <a:cs typeface="Rubik" panose="00000500000000000000" pitchFamily="2" charset="-79"/>
              </a:rPr>
              <a:t>Christ, became man and </a:t>
            </a:r>
            <a:r>
              <a:rPr lang="en-GB" sz="2000" b="1" dirty="0" smtClean="0">
                <a:solidFill>
                  <a:srgbClr val="A1CA5E"/>
                </a:solidFill>
                <a:latin typeface="Colby StBlk" pitchFamily="2" charset="77"/>
                <a:ea typeface="Colby StBlk" pitchFamily="2" charset="77"/>
                <a:cs typeface="Rubik" panose="00000500000000000000" pitchFamily="2" charset="-79"/>
              </a:rPr>
              <a:t>died on </a:t>
            </a:r>
            <a:r>
              <a:rPr lang="en-GB" sz="2000" b="1" dirty="0">
                <a:solidFill>
                  <a:srgbClr val="A1CA5E"/>
                </a:solidFill>
                <a:latin typeface="Colby StBlk" pitchFamily="2" charset="77"/>
                <a:ea typeface="Colby StBlk" pitchFamily="2" charset="77"/>
                <a:cs typeface="Rubik" panose="00000500000000000000" pitchFamily="2" charset="-79"/>
              </a:rPr>
              <a:t>the Cross for </a:t>
            </a:r>
            <a:r>
              <a:rPr lang="en-GB" sz="2000" b="1" dirty="0" smtClean="0">
                <a:solidFill>
                  <a:srgbClr val="A1CA5E"/>
                </a:solidFill>
                <a:latin typeface="Colby StBlk" pitchFamily="2" charset="77"/>
                <a:ea typeface="Colby StBlk" pitchFamily="2" charset="77"/>
                <a:cs typeface="Rubik" panose="00000500000000000000" pitchFamily="2" charset="-79"/>
              </a:rPr>
              <a:t>the salvation of the </a:t>
            </a:r>
            <a:r>
              <a:rPr lang="en-GB" sz="2000" b="1" dirty="0">
                <a:solidFill>
                  <a:srgbClr val="A1CA5E"/>
                </a:solidFill>
                <a:latin typeface="Colby StBlk" pitchFamily="2" charset="77"/>
                <a:ea typeface="Colby StBlk" pitchFamily="2" charset="77"/>
                <a:cs typeface="Rubik" panose="00000500000000000000" pitchFamily="2" charset="-79"/>
              </a:rPr>
              <a:t>world, in accordance with </a:t>
            </a:r>
            <a:r>
              <a:rPr lang="en-GB" sz="2000" b="1" dirty="0" smtClean="0">
                <a:solidFill>
                  <a:srgbClr val="A1CA5E"/>
                </a:solidFill>
                <a:latin typeface="Colby StBlk" pitchFamily="2" charset="77"/>
                <a:ea typeface="Colby StBlk" pitchFamily="2" charset="77"/>
                <a:cs typeface="Rubik" panose="00000500000000000000" pitchFamily="2" charset="-79"/>
              </a:rPr>
              <a:t>His words</a:t>
            </a:r>
            <a:r>
              <a:rPr lang="en-GB" sz="2000" b="1" dirty="0">
                <a:solidFill>
                  <a:srgbClr val="A1CA5E"/>
                </a:solidFill>
                <a:latin typeface="Colby StBlk" pitchFamily="2" charset="77"/>
                <a:ea typeface="Colby StBlk" pitchFamily="2" charset="77"/>
                <a:cs typeface="Rubik" panose="00000500000000000000" pitchFamily="2" charset="-79"/>
              </a:rPr>
              <a:t>: </a:t>
            </a:r>
            <a:r>
              <a:rPr lang="en-GB" sz="2000" b="1" i="1" dirty="0">
                <a:solidFill>
                  <a:srgbClr val="12375A"/>
                </a:solidFill>
                <a:latin typeface="Colby StBlk" pitchFamily="2" charset="77"/>
                <a:ea typeface="Colby StBlk" pitchFamily="2" charset="77"/>
                <a:cs typeface="Rubik" panose="00000500000000000000" pitchFamily="2" charset="-79"/>
              </a:rPr>
              <a:t>“No one </a:t>
            </a:r>
            <a:r>
              <a:rPr lang="en-GB" sz="2000" b="1" i="1" dirty="0" smtClean="0">
                <a:solidFill>
                  <a:srgbClr val="12375A"/>
                </a:solidFill>
                <a:latin typeface="Colby StBlk" pitchFamily="2" charset="77"/>
                <a:ea typeface="Colby StBlk" pitchFamily="2" charset="77"/>
                <a:cs typeface="Rubik" panose="00000500000000000000" pitchFamily="2" charset="-79"/>
              </a:rPr>
              <a:t>has greater love than </a:t>
            </a:r>
            <a:r>
              <a:rPr lang="en-GB" sz="2000" b="1" i="1" dirty="0">
                <a:solidFill>
                  <a:srgbClr val="12375A"/>
                </a:solidFill>
                <a:latin typeface="Colby StBlk" pitchFamily="2" charset="77"/>
                <a:ea typeface="Colby StBlk" pitchFamily="2" charset="77"/>
                <a:cs typeface="Rubik" panose="00000500000000000000" pitchFamily="2" charset="-79"/>
              </a:rPr>
              <a:t>this, to lay down one’s life </a:t>
            </a:r>
            <a:r>
              <a:rPr lang="en-GB" sz="2000" b="1" i="1" dirty="0" smtClean="0">
                <a:solidFill>
                  <a:srgbClr val="12375A"/>
                </a:solidFill>
                <a:latin typeface="Colby StBlk" pitchFamily="2" charset="77"/>
                <a:ea typeface="Colby StBlk" pitchFamily="2" charset="77"/>
                <a:cs typeface="Rubik" panose="00000500000000000000" pitchFamily="2" charset="-79"/>
              </a:rPr>
              <a:t>for one’s </a:t>
            </a:r>
            <a:r>
              <a:rPr lang="en-GB" sz="2000" b="1" i="1" dirty="0">
                <a:solidFill>
                  <a:srgbClr val="12375A"/>
                </a:solidFill>
                <a:latin typeface="Colby StBlk" pitchFamily="2" charset="77"/>
                <a:ea typeface="Colby StBlk" pitchFamily="2" charset="77"/>
                <a:cs typeface="Rubik" panose="00000500000000000000" pitchFamily="2" charset="-79"/>
              </a:rPr>
              <a:t>friends.” (John 15:13)</a:t>
            </a:r>
          </a:p>
          <a:p>
            <a:pPr lvl="0" fontAlgn="base"/>
            <a:endParaRPr lang="en-GB" sz="2000" b="1" dirty="0" smtClean="0">
              <a:solidFill>
                <a:srgbClr val="A1CA5E"/>
              </a:solidFill>
              <a:latin typeface="Colby StBlk" pitchFamily="2" charset="77"/>
              <a:ea typeface="Colby StBlk" pitchFamily="2" charset="77"/>
              <a:cs typeface="Rubik" panose="00000500000000000000" pitchFamily="2" charset="-79"/>
            </a:endParaRPr>
          </a:p>
          <a:p>
            <a:pPr lvl="0" fontAlgn="base"/>
            <a:r>
              <a:rPr lang="en-GB" sz="2000" b="1" dirty="0" smtClean="0">
                <a:solidFill>
                  <a:srgbClr val="A1CA5E"/>
                </a:solidFill>
                <a:latin typeface="Colby StBlk" pitchFamily="2" charset="77"/>
                <a:ea typeface="Colby StBlk" pitchFamily="2" charset="77"/>
                <a:cs typeface="Rubik" panose="00000500000000000000" pitchFamily="2" charset="-79"/>
              </a:rPr>
              <a:t>O </a:t>
            </a:r>
            <a:r>
              <a:rPr lang="en-GB" sz="2000" b="1" dirty="0">
                <a:solidFill>
                  <a:srgbClr val="A1CA5E"/>
                </a:solidFill>
                <a:latin typeface="Colby StBlk" pitchFamily="2" charset="77"/>
                <a:ea typeface="Colby StBlk" pitchFamily="2" charset="77"/>
                <a:cs typeface="Rubik" panose="00000500000000000000" pitchFamily="2" charset="-79"/>
              </a:rPr>
              <a:t>Jesus, we want to make this </a:t>
            </a:r>
            <a:r>
              <a:rPr lang="en-GB" sz="2000" b="1" dirty="0" smtClean="0">
                <a:solidFill>
                  <a:srgbClr val="A1CA5E"/>
                </a:solidFill>
                <a:latin typeface="Colby StBlk" pitchFamily="2" charset="77"/>
                <a:ea typeface="Colby StBlk" pitchFamily="2" charset="77"/>
                <a:cs typeface="Rubik" panose="00000500000000000000" pitchFamily="2" charset="-79"/>
              </a:rPr>
              <a:t>Way of </a:t>
            </a:r>
            <a:r>
              <a:rPr lang="en-GB" sz="2000" b="1" dirty="0">
                <a:solidFill>
                  <a:srgbClr val="A1CA5E"/>
                </a:solidFill>
                <a:latin typeface="Colby StBlk" pitchFamily="2" charset="77"/>
                <a:ea typeface="Colby StBlk" pitchFamily="2" charset="77"/>
                <a:cs typeface="Rubik" panose="00000500000000000000" pitchFamily="2" charset="-79"/>
              </a:rPr>
              <a:t>the Cross to show how much </a:t>
            </a:r>
            <a:r>
              <a:rPr lang="en-GB" sz="2000" b="1" dirty="0" smtClean="0">
                <a:solidFill>
                  <a:srgbClr val="A1CA5E"/>
                </a:solidFill>
                <a:latin typeface="Colby StBlk" pitchFamily="2" charset="77"/>
                <a:ea typeface="Colby StBlk" pitchFamily="2" charset="77"/>
                <a:cs typeface="Rubik" panose="00000500000000000000" pitchFamily="2" charset="-79"/>
              </a:rPr>
              <a:t>we love </a:t>
            </a:r>
            <a:r>
              <a:rPr lang="en-GB" sz="2000" b="1" dirty="0">
                <a:solidFill>
                  <a:srgbClr val="A1CA5E"/>
                </a:solidFill>
                <a:latin typeface="Colby StBlk" pitchFamily="2" charset="77"/>
                <a:ea typeface="Colby StBlk" pitchFamily="2" charset="77"/>
                <a:cs typeface="Rubik" panose="00000500000000000000" pitchFamily="2" charset="-79"/>
              </a:rPr>
              <a:t>You and tell You how sorry </a:t>
            </a:r>
            <a:r>
              <a:rPr lang="en-GB" sz="2000" b="1" dirty="0" smtClean="0">
                <a:solidFill>
                  <a:srgbClr val="A1CA5E"/>
                </a:solidFill>
                <a:latin typeface="Colby StBlk" pitchFamily="2" charset="77"/>
                <a:ea typeface="Colby StBlk" pitchFamily="2" charset="77"/>
                <a:cs typeface="Rubik" panose="00000500000000000000" pitchFamily="2" charset="-79"/>
              </a:rPr>
              <a:t>we are </a:t>
            </a:r>
            <a:r>
              <a:rPr lang="en-GB" sz="2000" b="1" dirty="0">
                <a:solidFill>
                  <a:srgbClr val="A1CA5E"/>
                </a:solidFill>
                <a:latin typeface="Colby StBlk" pitchFamily="2" charset="77"/>
                <a:ea typeface="Colby StBlk" pitchFamily="2" charset="77"/>
                <a:cs typeface="Rubik" panose="00000500000000000000" pitchFamily="2" charset="-79"/>
              </a:rPr>
              <a:t>for having hurt You by our </a:t>
            </a:r>
            <a:r>
              <a:rPr lang="en-GB" sz="2000" b="1" dirty="0" smtClean="0">
                <a:solidFill>
                  <a:srgbClr val="A1CA5E"/>
                </a:solidFill>
                <a:latin typeface="Colby StBlk" pitchFamily="2" charset="77"/>
                <a:ea typeface="Colby StBlk" pitchFamily="2" charset="77"/>
                <a:cs typeface="Rubik" panose="00000500000000000000" pitchFamily="2" charset="-79"/>
              </a:rPr>
              <a:t>sins. We </a:t>
            </a:r>
            <a:r>
              <a:rPr lang="en-GB" sz="2000" b="1" dirty="0">
                <a:solidFill>
                  <a:srgbClr val="A1CA5E"/>
                </a:solidFill>
                <a:latin typeface="Colby StBlk" pitchFamily="2" charset="77"/>
                <a:ea typeface="Colby StBlk" pitchFamily="2" charset="77"/>
                <a:cs typeface="Rubik" panose="00000500000000000000" pitchFamily="2" charset="-79"/>
              </a:rPr>
              <a:t>wish to gain all the </a:t>
            </a:r>
            <a:r>
              <a:rPr lang="en-GB" sz="2000" b="1" dirty="0" smtClean="0">
                <a:solidFill>
                  <a:srgbClr val="A1CA5E"/>
                </a:solidFill>
                <a:latin typeface="Colby StBlk" pitchFamily="2" charset="77"/>
                <a:ea typeface="Colby StBlk" pitchFamily="2" charset="77"/>
                <a:cs typeface="Rubik" panose="00000500000000000000" pitchFamily="2" charset="-79"/>
              </a:rPr>
              <a:t>indulgences that </a:t>
            </a:r>
            <a:r>
              <a:rPr lang="en-GB" sz="2000" b="1" dirty="0">
                <a:solidFill>
                  <a:srgbClr val="A1CA5E"/>
                </a:solidFill>
                <a:latin typeface="Colby StBlk" pitchFamily="2" charset="77"/>
                <a:ea typeface="Colby StBlk" pitchFamily="2" charset="77"/>
                <a:cs typeface="Rubik" panose="00000500000000000000" pitchFamily="2" charset="-79"/>
              </a:rPr>
              <a:t>we can, and offer them for </a:t>
            </a:r>
            <a:r>
              <a:rPr lang="en-GB" sz="2000" b="1" dirty="0" smtClean="0">
                <a:solidFill>
                  <a:srgbClr val="A1CA5E"/>
                </a:solidFill>
                <a:latin typeface="Colby StBlk" pitchFamily="2" charset="77"/>
                <a:ea typeface="Colby StBlk" pitchFamily="2" charset="77"/>
                <a:cs typeface="Rubik" panose="00000500000000000000" pitchFamily="2" charset="-79"/>
              </a:rPr>
              <a:t>the poor </a:t>
            </a:r>
            <a:r>
              <a:rPr lang="en-GB" sz="2000" b="1" dirty="0">
                <a:solidFill>
                  <a:srgbClr val="A1CA5E"/>
                </a:solidFill>
                <a:latin typeface="Colby StBlk" pitchFamily="2" charset="77"/>
                <a:ea typeface="Colby StBlk" pitchFamily="2" charset="77"/>
                <a:cs typeface="Rubik" panose="00000500000000000000" pitchFamily="2" charset="-79"/>
              </a:rPr>
              <a:t>souls of purgatory, </a:t>
            </a:r>
            <a:r>
              <a:rPr lang="en-GB" sz="2000" b="1" dirty="0" smtClean="0">
                <a:solidFill>
                  <a:srgbClr val="A1CA5E"/>
                </a:solidFill>
                <a:latin typeface="Colby StBlk" pitchFamily="2" charset="77"/>
                <a:ea typeface="Colby StBlk" pitchFamily="2" charset="77"/>
                <a:cs typeface="Rubik" panose="00000500000000000000" pitchFamily="2" charset="-79"/>
              </a:rPr>
              <a:t>especially our </a:t>
            </a:r>
            <a:r>
              <a:rPr lang="en-GB" sz="2000" b="1" dirty="0">
                <a:solidFill>
                  <a:srgbClr val="A1CA5E"/>
                </a:solidFill>
                <a:latin typeface="Colby StBlk" pitchFamily="2" charset="77"/>
                <a:ea typeface="Colby StBlk" pitchFamily="2" charset="77"/>
                <a:cs typeface="Rubik" panose="00000500000000000000" pitchFamily="2" charset="-79"/>
              </a:rPr>
              <a:t>family and friends.</a:t>
            </a:r>
          </a:p>
          <a:p>
            <a:pPr lvl="0" fontAlgn="base"/>
            <a:endParaRPr lang="en-GB" sz="2000" b="1" dirty="0" smtClean="0">
              <a:solidFill>
                <a:srgbClr val="A1CA5E"/>
              </a:solidFill>
              <a:latin typeface="Colby StBlk" pitchFamily="2" charset="77"/>
              <a:ea typeface="Colby StBlk" pitchFamily="2" charset="77"/>
              <a:cs typeface="Rubik" panose="00000500000000000000" pitchFamily="2" charset="-79"/>
            </a:endParaRPr>
          </a:p>
          <a:p>
            <a:pPr lvl="0" fontAlgn="base"/>
            <a:r>
              <a:rPr lang="en-GB" sz="2000" b="1" dirty="0" smtClean="0">
                <a:solidFill>
                  <a:srgbClr val="A1CA5E"/>
                </a:solidFill>
                <a:latin typeface="Colby StBlk" pitchFamily="2" charset="77"/>
                <a:ea typeface="Colby StBlk" pitchFamily="2" charset="77"/>
                <a:cs typeface="Rubik" panose="00000500000000000000" pitchFamily="2" charset="-79"/>
              </a:rPr>
              <a:t>Mary</a:t>
            </a:r>
            <a:r>
              <a:rPr lang="en-GB" sz="2000" b="1" dirty="0">
                <a:solidFill>
                  <a:srgbClr val="A1CA5E"/>
                </a:solidFill>
                <a:latin typeface="Colby StBlk" pitchFamily="2" charset="77"/>
                <a:ea typeface="Colby StBlk" pitchFamily="2" charset="77"/>
                <a:cs typeface="Rubik" panose="00000500000000000000" pitchFamily="2" charset="-79"/>
              </a:rPr>
              <a:t>, Our Lady and Mother </a:t>
            </a:r>
            <a:r>
              <a:rPr lang="en-GB" sz="2000" b="1" dirty="0" smtClean="0">
                <a:solidFill>
                  <a:srgbClr val="A1CA5E"/>
                </a:solidFill>
                <a:latin typeface="Colby StBlk" pitchFamily="2" charset="77"/>
                <a:ea typeface="Colby StBlk" pitchFamily="2" charset="77"/>
                <a:cs typeface="Rubik" panose="00000500000000000000" pitchFamily="2" charset="-79"/>
              </a:rPr>
              <a:t>of Sorrows</a:t>
            </a:r>
            <a:r>
              <a:rPr lang="en-GB" sz="2000" b="1" dirty="0">
                <a:solidFill>
                  <a:srgbClr val="A1CA5E"/>
                </a:solidFill>
                <a:latin typeface="Colby StBlk" pitchFamily="2" charset="77"/>
                <a:ea typeface="Colby StBlk" pitchFamily="2" charset="77"/>
                <a:cs typeface="Rubik" panose="00000500000000000000" pitchFamily="2" charset="-79"/>
              </a:rPr>
              <a:t>, be with us</a:t>
            </a:r>
            <a:r>
              <a:rPr lang="en-GB" sz="2000" b="1" dirty="0" smtClean="0">
                <a:solidFill>
                  <a:srgbClr val="A1CA5E"/>
                </a:solidFill>
                <a:latin typeface="Colby StBlk" pitchFamily="2" charset="77"/>
                <a:ea typeface="Colby StBlk" pitchFamily="2" charset="77"/>
                <a:cs typeface="Rubik" panose="00000500000000000000" pitchFamily="2" charset="-79"/>
              </a:rPr>
              <a:t>,</a:t>
            </a:r>
          </a:p>
          <a:p>
            <a:pPr lvl="0" fontAlgn="base"/>
            <a:r>
              <a:rPr lang="en-GB" sz="2000" b="1" dirty="0" smtClean="0">
                <a:solidFill>
                  <a:srgbClr val="A1CA5E"/>
                </a:solidFill>
                <a:latin typeface="Colby StBlk" pitchFamily="2" charset="77"/>
                <a:ea typeface="Colby StBlk" pitchFamily="2" charset="77"/>
                <a:cs typeface="Rubik" panose="00000500000000000000" pitchFamily="2" charset="-79"/>
              </a:rPr>
              <a:t>and </a:t>
            </a:r>
            <a:r>
              <a:rPr lang="en-GB" sz="2000" b="1" dirty="0">
                <a:solidFill>
                  <a:srgbClr val="A1CA5E"/>
                </a:solidFill>
                <a:latin typeface="Colby StBlk" pitchFamily="2" charset="77"/>
                <a:ea typeface="Colby StBlk" pitchFamily="2" charset="77"/>
                <a:cs typeface="Rubik" panose="00000500000000000000" pitchFamily="2" charset="-79"/>
              </a:rPr>
              <a:t>help us </a:t>
            </a:r>
            <a:r>
              <a:rPr lang="en-GB" sz="2000" b="1" dirty="0" smtClean="0">
                <a:solidFill>
                  <a:srgbClr val="A1CA5E"/>
                </a:solidFill>
                <a:latin typeface="Colby StBlk" pitchFamily="2" charset="77"/>
                <a:ea typeface="Colby StBlk" pitchFamily="2" charset="77"/>
                <a:cs typeface="Rubik" panose="00000500000000000000" pitchFamily="2" charset="-79"/>
              </a:rPr>
              <a:t>to pray </a:t>
            </a:r>
            <a:r>
              <a:rPr lang="en-GB" sz="2000" b="1" dirty="0">
                <a:solidFill>
                  <a:srgbClr val="A1CA5E"/>
                </a:solidFill>
                <a:latin typeface="Colby StBlk" pitchFamily="2" charset="77"/>
                <a:ea typeface="Colby StBlk" pitchFamily="2" charset="77"/>
                <a:cs typeface="Rubik" panose="00000500000000000000" pitchFamily="2" charset="-79"/>
              </a:rPr>
              <a:t>well.</a:t>
            </a:r>
          </a:p>
          <a:p>
            <a:pPr lvl="0" fontAlgn="base"/>
            <a:endParaRPr lang="en-GB" sz="2000" b="1" dirty="0" smtClean="0">
              <a:solidFill>
                <a:srgbClr val="A1CA5E"/>
              </a:solidFill>
              <a:latin typeface="Colby StBlk" pitchFamily="2" charset="77"/>
              <a:ea typeface="Colby StBlk" pitchFamily="2" charset="77"/>
              <a:cs typeface="Rubik" panose="00000500000000000000" pitchFamily="2" charset="-79"/>
            </a:endParaRPr>
          </a:p>
          <a:p>
            <a:pPr lvl="0" fontAlgn="base"/>
            <a:r>
              <a:rPr lang="en-GB" sz="2000" b="1" dirty="0" smtClean="0">
                <a:solidFill>
                  <a:srgbClr val="A1CA5E"/>
                </a:solidFill>
                <a:latin typeface="Colby StBlk" pitchFamily="2" charset="77"/>
                <a:ea typeface="Colby StBlk" pitchFamily="2" charset="77"/>
                <a:cs typeface="Rubik" panose="00000500000000000000" pitchFamily="2" charset="-79"/>
              </a:rPr>
              <a:t>Amen</a:t>
            </a:r>
            <a:r>
              <a:rPr lang="en-GB" sz="2000" b="1" dirty="0">
                <a:solidFill>
                  <a:srgbClr val="A1CA5E"/>
                </a:solidFill>
                <a:latin typeface="Colby StBlk" pitchFamily="2" charset="77"/>
                <a:ea typeface="Colby StBlk" pitchFamily="2" charset="77"/>
                <a:cs typeface="Rubik" panose="00000500000000000000" pitchFamily="2" charset="-79"/>
              </a:rPr>
              <a:t>.</a:t>
            </a:r>
            <a:endParaRPr kumimoji="0" lang="en-GB" sz="20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smtClean="0">
                <a:solidFill>
                  <a:srgbClr val="12375A"/>
                </a:solidFill>
                <a:latin typeface="Colby StBlk" pitchFamily="2" charset="77"/>
                <a:ea typeface="Colby StBlk" pitchFamily="2" charset="77"/>
              </a:rPr>
              <a:t>Opening prayer</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1246846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7766563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10. Jesus is stripped of his clothing</a:t>
            </a:r>
          </a:p>
        </p:txBody>
      </p:sp>
    </p:spTree>
    <p:extLst>
      <p:ext uri="{BB962C8B-B14F-4D97-AF65-F5344CB8AC3E}">
        <p14:creationId xmlns:p14="http://schemas.microsoft.com/office/powerpoint/2010/main" val="35212164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hild walking on a path in a field&#10;&#10;Description automatically generated">
            <a:extLst>
              <a:ext uri="{FF2B5EF4-FFF2-40B4-BE49-F238E27FC236}">
                <a16:creationId xmlns:a16="http://schemas.microsoft.com/office/drawing/2014/main" id="{962F39EB-A655-6C60-4F14-C9527DF284E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079971"/>
            <a:ext cx="9143999" cy="577802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10. Jesus is stripped of his clothing</a:t>
            </a:r>
          </a:p>
        </p:txBody>
      </p:sp>
      <p:sp>
        <p:nvSpPr>
          <p:cNvPr id="8" name="TextBox 7">
            <a:extLst>
              <a:ext uri="{FF2B5EF4-FFF2-40B4-BE49-F238E27FC236}">
                <a16:creationId xmlns:a16="http://schemas.microsoft.com/office/drawing/2014/main" id="{873E85AD-0660-3605-81EC-58EDC84D703B}"/>
              </a:ext>
            </a:extLst>
          </p:cNvPr>
          <p:cNvSpPr txBox="1"/>
          <p:nvPr/>
        </p:nvSpPr>
        <p:spPr>
          <a:xfrm>
            <a:off x="320274" y="1492807"/>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Rural surrounds, </a:t>
            </a:r>
          </a:p>
          <a:p>
            <a:r>
              <a:rPr lang="en-US" sz="1000" dirty="0">
                <a:solidFill>
                  <a:schemeClr val="bg1"/>
                </a:solidFill>
                <a:latin typeface="Rubik" pitchFamily="2" charset="-79"/>
                <a:cs typeface="Rubik" pitchFamily="2" charset="-79"/>
              </a:rPr>
              <a:t>Rwanda</a:t>
            </a:r>
          </a:p>
        </p:txBody>
      </p:sp>
    </p:spTree>
    <p:extLst>
      <p:ext uri="{BB962C8B-B14F-4D97-AF65-F5344CB8AC3E}">
        <p14:creationId xmlns:p14="http://schemas.microsoft.com/office/powerpoint/2010/main" val="2025414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30345897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11. Jesus is </a:t>
            </a:r>
            <a:r>
              <a:rPr lang="en-GB" sz="2700" b="1" dirty="0" smtClean="0">
                <a:solidFill>
                  <a:srgbClr val="12375A"/>
                </a:solidFill>
                <a:latin typeface="Colby StBlk" pitchFamily="2" charset="77"/>
                <a:ea typeface="Colby StBlk" pitchFamily="2" charset="77"/>
              </a:rPr>
              <a:t>crucified</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125716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praying in front of a brick wall&#10;&#10;Description automatically generated">
            <a:extLst>
              <a:ext uri="{FF2B5EF4-FFF2-40B4-BE49-F238E27FC236}">
                <a16:creationId xmlns:a16="http://schemas.microsoft.com/office/drawing/2014/main" id="{7519C6BA-A052-588C-C977-D8818D0250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1012372"/>
            <a:ext cx="9143999" cy="609599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11. Jesus is </a:t>
            </a:r>
            <a:r>
              <a:rPr lang="en-GB" sz="2700" b="1" dirty="0" smtClean="0">
                <a:solidFill>
                  <a:srgbClr val="12375A"/>
                </a:solidFill>
                <a:latin typeface="Colby StBlk" pitchFamily="2" charset="77"/>
                <a:ea typeface="Colby StBlk" pitchFamily="2" charset="77"/>
              </a:rPr>
              <a:t>crucified</a:t>
            </a:r>
            <a:endParaRPr lang="en-GB" sz="2700" b="1" dirty="0">
              <a:solidFill>
                <a:srgbClr val="12375A"/>
              </a:solidFill>
              <a:latin typeface="Colby StBlk" pitchFamily="2" charset="77"/>
              <a:ea typeface="Colby StBlk" pitchFamily="2" charset="77"/>
            </a:endParaRPr>
          </a:p>
        </p:txBody>
      </p:sp>
      <p:sp>
        <p:nvSpPr>
          <p:cNvPr id="8" name="TextBox 7">
            <a:extLst>
              <a:ext uri="{FF2B5EF4-FFF2-40B4-BE49-F238E27FC236}">
                <a16:creationId xmlns:a16="http://schemas.microsoft.com/office/drawing/2014/main" id="{0E89A078-0F60-BFE6-ED19-E18ED86F5629}"/>
              </a:ext>
            </a:extLst>
          </p:cNvPr>
          <p:cNvSpPr txBox="1"/>
          <p:nvPr/>
        </p:nvSpPr>
        <p:spPr>
          <a:xfrm>
            <a:off x="7078882" y="4302268"/>
            <a:ext cx="1853083" cy="468452"/>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Stations of the Cross, Kigali </a:t>
            </a:r>
          </a:p>
          <a:p>
            <a:pPr algn="r"/>
            <a:r>
              <a:rPr lang="en-US" sz="1000" dirty="0">
                <a:solidFill>
                  <a:schemeClr val="bg1"/>
                </a:solidFill>
                <a:latin typeface="Rubik" pitchFamily="2" charset="-79"/>
                <a:cs typeface="Rubik" pitchFamily="2" charset="-79"/>
              </a:rPr>
              <a:t>Cathedral, Rwanda</a:t>
            </a:r>
          </a:p>
        </p:txBody>
      </p:sp>
    </p:spTree>
    <p:extLst>
      <p:ext uri="{BB962C8B-B14F-4D97-AF65-F5344CB8AC3E}">
        <p14:creationId xmlns:p14="http://schemas.microsoft.com/office/powerpoint/2010/main" val="2975281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831453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12. Jesus dies on the </a:t>
            </a:r>
            <a:r>
              <a:rPr lang="en-GB" sz="2700" b="1" dirty="0" smtClean="0">
                <a:solidFill>
                  <a:srgbClr val="12375A"/>
                </a:solidFill>
                <a:latin typeface="Colby StBlk" pitchFamily="2" charset="77"/>
                <a:ea typeface="Colby StBlk" pitchFamily="2" charset="77"/>
              </a:rPr>
              <a:t>Cross</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4290644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unset over a body of water&#10;&#10;Description automatically generated">
            <a:extLst>
              <a:ext uri="{FF2B5EF4-FFF2-40B4-BE49-F238E27FC236}">
                <a16:creationId xmlns:a16="http://schemas.microsoft.com/office/drawing/2014/main" id="{D1759A20-65E9-48A2-6D1E-E97E75B53EE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65453"/>
            <a:ext cx="9143950" cy="609254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12. Jesus dies on the </a:t>
            </a:r>
            <a:r>
              <a:rPr lang="en-GB" sz="2700" b="1" dirty="0" smtClean="0">
                <a:solidFill>
                  <a:srgbClr val="12375A"/>
                </a:solidFill>
                <a:latin typeface="Colby StBlk" pitchFamily="2" charset="77"/>
                <a:ea typeface="Colby StBlk" pitchFamily="2" charset="77"/>
              </a:rPr>
              <a:t>Cross</a:t>
            </a:r>
            <a:endParaRPr lang="en-GB" sz="2700" b="1" dirty="0">
              <a:solidFill>
                <a:srgbClr val="12375A"/>
              </a:solidFill>
              <a:latin typeface="Colby StBlk" pitchFamily="2" charset="77"/>
              <a:ea typeface="Colby StBlk" pitchFamily="2" charset="77"/>
            </a:endParaRPr>
          </a:p>
        </p:txBody>
      </p:sp>
      <p:sp>
        <p:nvSpPr>
          <p:cNvPr id="8" name="TextBox 7">
            <a:extLst>
              <a:ext uri="{FF2B5EF4-FFF2-40B4-BE49-F238E27FC236}">
                <a16:creationId xmlns:a16="http://schemas.microsoft.com/office/drawing/2014/main" id="{62059D55-7685-B217-7442-05FEDD838E77}"/>
              </a:ext>
            </a:extLst>
          </p:cNvPr>
          <p:cNvSpPr txBox="1"/>
          <p:nvPr/>
        </p:nvSpPr>
        <p:spPr>
          <a:xfrm>
            <a:off x="228602" y="1651407"/>
            <a:ext cx="1853083"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Sunset on the Rwandan border</a:t>
            </a:r>
          </a:p>
        </p:txBody>
      </p:sp>
    </p:spTree>
    <p:extLst>
      <p:ext uri="{BB962C8B-B14F-4D97-AF65-F5344CB8AC3E}">
        <p14:creationId xmlns:p14="http://schemas.microsoft.com/office/powerpoint/2010/main" val="2872304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041297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 Jesus is </a:t>
            </a:r>
            <a:r>
              <a:rPr lang="en-GB" sz="2700" b="1" dirty="0" smtClean="0">
                <a:solidFill>
                  <a:srgbClr val="12375A"/>
                </a:solidFill>
                <a:latin typeface="Colby StBlk" pitchFamily="2" charset="77"/>
                <a:ea typeface="Colby StBlk" pitchFamily="2" charset="77"/>
              </a:rPr>
              <a:t>condemned </a:t>
            </a:r>
            <a:r>
              <a:rPr lang="en-GB" sz="2700" b="1" dirty="0">
                <a:solidFill>
                  <a:srgbClr val="12375A"/>
                </a:solidFill>
                <a:latin typeface="Colby StBlk" pitchFamily="2" charset="77"/>
                <a:ea typeface="Colby StBlk" pitchFamily="2" charset="77"/>
              </a:rPr>
              <a:t>to death</a:t>
            </a:r>
          </a:p>
        </p:txBody>
      </p:sp>
    </p:spTree>
    <p:extLst>
      <p:ext uri="{BB962C8B-B14F-4D97-AF65-F5344CB8AC3E}">
        <p14:creationId xmlns:p14="http://schemas.microsoft.com/office/powerpoint/2010/main" val="3705790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1" y="211943"/>
            <a:ext cx="5011994"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13. Jesus is taken down from the </a:t>
            </a:r>
            <a:r>
              <a:rPr lang="en-GB" sz="2700" b="1" dirty="0" smtClean="0">
                <a:solidFill>
                  <a:srgbClr val="12375A"/>
                </a:solidFill>
                <a:latin typeface="Colby StBlk" pitchFamily="2" charset="77"/>
                <a:ea typeface="Colby StBlk" pitchFamily="2" charset="77"/>
              </a:rPr>
              <a:t>Cross</a:t>
            </a:r>
            <a:endParaRPr lang="en-GB" sz="2700" b="1" dirty="0">
              <a:solidFill>
                <a:srgbClr val="12375A"/>
              </a:solidFill>
              <a:latin typeface="Colby StBlk" pitchFamily="2" charset="77"/>
              <a:ea typeface="Colby StBlk" pitchFamily="2" charset="77"/>
            </a:endParaRPr>
          </a:p>
        </p:txBody>
      </p:sp>
    </p:spTree>
    <p:extLst>
      <p:ext uri="{BB962C8B-B14F-4D97-AF65-F5344CB8AC3E}">
        <p14:creationId xmlns:p14="http://schemas.microsoft.com/office/powerpoint/2010/main" val="33894316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in a church&#10;&#10;Description automatically generated">
            <a:extLst>
              <a:ext uri="{FF2B5EF4-FFF2-40B4-BE49-F238E27FC236}">
                <a16:creationId xmlns:a16="http://schemas.microsoft.com/office/drawing/2014/main" id="{B31BAA84-3120-7862-EC92-56182CAF1C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1198221"/>
            <a:ext cx="9135713" cy="565977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1" y="211943"/>
            <a:ext cx="5011994" cy="923330"/>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13. Jesus is taken down from the </a:t>
            </a:r>
            <a:r>
              <a:rPr lang="en-GB" sz="2700" b="1" dirty="0" smtClean="0">
                <a:solidFill>
                  <a:srgbClr val="12375A"/>
                </a:solidFill>
                <a:latin typeface="Colby StBlk" pitchFamily="2" charset="77"/>
                <a:ea typeface="Colby StBlk" pitchFamily="2" charset="77"/>
              </a:rPr>
              <a:t>Cross</a:t>
            </a:r>
            <a:endParaRPr lang="en-GB" sz="2700" b="1" dirty="0">
              <a:solidFill>
                <a:srgbClr val="12375A"/>
              </a:solidFill>
              <a:latin typeface="Colby StBlk" pitchFamily="2" charset="77"/>
              <a:ea typeface="Colby StBlk" pitchFamily="2" charset="77"/>
            </a:endParaRPr>
          </a:p>
        </p:txBody>
      </p:sp>
      <p:sp>
        <p:nvSpPr>
          <p:cNvPr id="11" name="TextBox 10">
            <a:extLst>
              <a:ext uri="{FF2B5EF4-FFF2-40B4-BE49-F238E27FC236}">
                <a16:creationId xmlns:a16="http://schemas.microsoft.com/office/drawing/2014/main" id="{8EC62E48-0E93-7FA2-D815-B397BE417828}"/>
              </a:ext>
            </a:extLst>
          </p:cNvPr>
          <p:cNvSpPr txBox="1"/>
          <p:nvPr/>
        </p:nvSpPr>
        <p:spPr>
          <a:xfrm>
            <a:off x="320274" y="1865041"/>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Sunday mass at</a:t>
            </a:r>
          </a:p>
          <a:p>
            <a:r>
              <a:rPr lang="en-US" sz="1000" dirty="0">
                <a:solidFill>
                  <a:schemeClr val="bg1"/>
                </a:solidFill>
                <a:latin typeface="Rubik" pitchFamily="2" charset="-79"/>
                <a:cs typeface="Rubik" pitchFamily="2" charset="-79"/>
              </a:rPr>
              <a:t>Cathedrale St Michele, Kigali</a:t>
            </a:r>
          </a:p>
        </p:txBody>
      </p:sp>
    </p:spTree>
    <p:extLst>
      <p:ext uri="{BB962C8B-B14F-4D97-AF65-F5344CB8AC3E}">
        <p14:creationId xmlns:p14="http://schemas.microsoft.com/office/powerpoint/2010/main" val="2032982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37172151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lvl="0" fontAlgn="base"/>
            <a:r>
              <a:rPr lang="en-GB" sz="3200" b="1" dirty="0">
                <a:solidFill>
                  <a:srgbClr val="12375A"/>
                </a:solidFill>
                <a:latin typeface="Colby StBlk" pitchFamily="2" charset="77"/>
                <a:ea typeface="Colby StBlk" pitchFamily="2" charset="77"/>
                <a:cs typeface="Rubik" panose="00000500000000000000" pitchFamily="2" charset="-79"/>
              </a:rPr>
              <a:t>Leader:</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We adore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 O Christ and </a:t>
            </a:r>
            <a:r>
              <a:rPr lang="en-GB" sz="3200" b="1" dirty="0" smtClean="0">
                <a:solidFill>
                  <a:srgbClr val="A1CA5E"/>
                </a:solidFill>
                <a:latin typeface="Colby StBlk" pitchFamily="2" charset="77"/>
                <a:ea typeface="Colby StBlk" pitchFamily="2" charset="77"/>
                <a:cs typeface="Rubik" panose="00000500000000000000" pitchFamily="2" charset="-79"/>
              </a:rPr>
              <a:t>we praise </a:t>
            </a:r>
            <a:r>
              <a:rPr lang="en-GB" sz="3200" b="1" dirty="0" smtClean="0">
                <a:solidFill>
                  <a:srgbClr val="A1CA5E"/>
                </a:solidFill>
                <a:latin typeface="Colby StBlk" pitchFamily="2" charset="77"/>
                <a:ea typeface="Colby StBlk" pitchFamily="2" charset="77"/>
                <a:cs typeface="Rubik" panose="00000500000000000000" pitchFamily="2" charset="-79"/>
              </a:rPr>
              <a:t>You</a:t>
            </a:r>
            <a:r>
              <a:rPr lang="en-GB" sz="3200" b="1" dirty="0">
                <a:solidFill>
                  <a:srgbClr val="A1CA5E"/>
                </a:solidFill>
                <a:latin typeface="Colby StBlk" pitchFamily="2" charset="77"/>
                <a:ea typeface="Colby StBlk" pitchFamily="2" charset="77"/>
                <a:cs typeface="Rubik" panose="00000500000000000000" pitchFamily="2" charset="-79"/>
              </a:rPr>
              <a:t>.</a:t>
            </a:r>
          </a:p>
          <a:p>
            <a:pPr lvl="0" fontAlgn="base"/>
            <a:endParaRPr lang="en-GB" sz="3200" b="1" dirty="0" smtClean="0">
              <a:solidFill>
                <a:srgbClr val="12375A"/>
              </a:solidFill>
              <a:latin typeface="Colby StBlk" pitchFamily="2" charset="77"/>
              <a:ea typeface="Colby StBlk" pitchFamily="2" charset="77"/>
              <a:cs typeface="Rubik" panose="00000500000000000000" pitchFamily="2" charset="-79"/>
            </a:endParaRPr>
          </a:p>
          <a:p>
            <a:pPr lvl="0" fontAlgn="base"/>
            <a:r>
              <a:rPr lang="en-GB" sz="3200" b="1" dirty="0" smtClean="0">
                <a:solidFill>
                  <a:srgbClr val="12375A"/>
                </a:solidFill>
                <a:latin typeface="Colby StBlk" pitchFamily="2" charset="77"/>
                <a:ea typeface="Colby StBlk" pitchFamily="2" charset="77"/>
                <a:cs typeface="Rubik" panose="00000500000000000000" pitchFamily="2" charset="-79"/>
              </a:rPr>
              <a:t>All</a:t>
            </a:r>
            <a:r>
              <a:rPr lang="en-GB" sz="3200" b="1" dirty="0">
                <a:solidFill>
                  <a:srgbClr val="12375A"/>
                </a:solidFill>
                <a:latin typeface="Colby StBlk" pitchFamily="2" charset="77"/>
                <a:ea typeface="Colby StBlk" pitchFamily="2" charset="77"/>
                <a:cs typeface="Rubik" panose="00000500000000000000" pitchFamily="2" charset="-79"/>
              </a:rPr>
              <a:t>: </a:t>
            </a:r>
            <a:r>
              <a:rPr lang="en-GB" sz="2400" b="1" i="1" dirty="0">
                <a:solidFill>
                  <a:srgbClr val="12375A"/>
                </a:solidFill>
                <a:latin typeface="Colby StBlk" pitchFamily="2" charset="77"/>
                <a:ea typeface="Colby StBlk" pitchFamily="2" charset="77"/>
                <a:cs typeface="Rubik" panose="00000500000000000000" pitchFamily="2" charset="-79"/>
              </a:rPr>
              <a:t>(genuflecting)</a:t>
            </a:r>
          </a:p>
          <a:p>
            <a:pPr lvl="0" fontAlgn="base"/>
            <a:r>
              <a:rPr lang="en-GB" sz="3200" b="1" dirty="0">
                <a:solidFill>
                  <a:srgbClr val="A1CA5E"/>
                </a:solidFill>
                <a:latin typeface="Colby StBlk" pitchFamily="2" charset="77"/>
                <a:ea typeface="Colby StBlk" pitchFamily="2" charset="77"/>
                <a:cs typeface="Rubik" panose="00000500000000000000" pitchFamily="2" charset="-79"/>
              </a:rPr>
              <a:t>Because by </a:t>
            </a:r>
            <a:r>
              <a:rPr lang="en-GB" sz="3200" b="1" dirty="0" smtClean="0">
                <a:solidFill>
                  <a:srgbClr val="A1CA5E"/>
                </a:solidFill>
                <a:latin typeface="Colby StBlk" pitchFamily="2" charset="77"/>
                <a:ea typeface="Colby StBlk" pitchFamily="2" charset="77"/>
                <a:cs typeface="Rubik" panose="00000500000000000000" pitchFamily="2" charset="-79"/>
              </a:rPr>
              <a:t>Your </a:t>
            </a:r>
            <a:r>
              <a:rPr lang="en-GB" sz="3200" b="1" dirty="0">
                <a:solidFill>
                  <a:srgbClr val="A1CA5E"/>
                </a:solidFill>
                <a:latin typeface="Colby StBlk" pitchFamily="2" charset="77"/>
                <a:ea typeface="Colby StBlk" pitchFamily="2" charset="77"/>
                <a:cs typeface="Rubik" panose="00000500000000000000" pitchFamily="2" charset="-79"/>
              </a:rPr>
              <a:t>holy cross </a:t>
            </a:r>
            <a:r>
              <a:rPr lang="en-GB" sz="3200" b="1" dirty="0" smtClean="0">
                <a:solidFill>
                  <a:srgbClr val="A1CA5E"/>
                </a:solidFill>
                <a:latin typeface="Colby StBlk" pitchFamily="2" charset="77"/>
                <a:ea typeface="Colby StBlk" pitchFamily="2" charset="77"/>
                <a:cs typeface="Rubik" panose="00000500000000000000" pitchFamily="2" charset="-79"/>
              </a:rPr>
              <a:t>You</a:t>
            </a:r>
            <a:endParaRPr lang="en-GB" sz="3200" b="1" dirty="0">
              <a:solidFill>
                <a:srgbClr val="A1CA5E"/>
              </a:solidFill>
              <a:latin typeface="Colby StBlk" pitchFamily="2" charset="77"/>
              <a:ea typeface="Colby StBlk" pitchFamily="2" charset="77"/>
              <a:cs typeface="Rubik" panose="00000500000000000000" pitchFamily="2" charset="-79"/>
            </a:endParaRPr>
          </a:p>
          <a:p>
            <a:pPr lvl="0" fontAlgn="base"/>
            <a:r>
              <a:rPr lang="en-GB" sz="3200" b="1" dirty="0">
                <a:solidFill>
                  <a:srgbClr val="A1CA5E"/>
                </a:solidFill>
                <a:latin typeface="Colby StBlk" pitchFamily="2" charset="77"/>
                <a:ea typeface="Colby StBlk" pitchFamily="2" charset="77"/>
                <a:cs typeface="Rubik" panose="00000500000000000000" pitchFamily="2" charset="-79"/>
              </a:rPr>
              <a:t>have redeemed the world.</a:t>
            </a:r>
            <a:endPar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endParaRP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TextBox 8">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14. Jesus is laid in the tomb</a:t>
            </a:r>
          </a:p>
        </p:txBody>
      </p:sp>
    </p:spTree>
    <p:extLst>
      <p:ext uri="{BB962C8B-B14F-4D97-AF65-F5344CB8AC3E}">
        <p14:creationId xmlns:p14="http://schemas.microsoft.com/office/powerpoint/2010/main" val="5357096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in a white robe walking&#10;&#10;Description automatically generated">
            <a:extLst>
              <a:ext uri="{FF2B5EF4-FFF2-40B4-BE49-F238E27FC236}">
                <a16:creationId xmlns:a16="http://schemas.microsoft.com/office/drawing/2014/main" id="{2A7216EC-D7EC-C94E-89E8-F2FBC27D521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94"/>
          <a:stretch/>
        </p:blipFill>
        <p:spPr>
          <a:xfrm>
            <a:off x="0" y="756358"/>
            <a:ext cx="9144000" cy="610164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14. Jesus is laid in the tomb</a:t>
            </a:r>
          </a:p>
        </p:txBody>
      </p:sp>
      <p:sp>
        <p:nvSpPr>
          <p:cNvPr id="8" name="TextBox 7">
            <a:extLst>
              <a:ext uri="{FF2B5EF4-FFF2-40B4-BE49-F238E27FC236}">
                <a16:creationId xmlns:a16="http://schemas.microsoft.com/office/drawing/2014/main" id="{5BEC9FFF-FD0B-FCA6-4A9A-16AEEF9997AB}"/>
              </a:ext>
            </a:extLst>
          </p:cNvPr>
          <p:cNvSpPr txBox="1"/>
          <p:nvPr/>
        </p:nvSpPr>
        <p:spPr>
          <a:xfrm>
            <a:off x="320274" y="1865041"/>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Father </a:t>
            </a:r>
            <a:r>
              <a:rPr lang="en-US" sz="1000" dirty="0" err="1">
                <a:solidFill>
                  <a:schemeClr val="bg1"/>
                </a:solidFill>
                <a:latin typeface="Rubik" pitchFamily="2" charset="-79"/>
                <a:cs typeface="Rubik" pitchFamily="2" charset="-79"/>
              </a:rPr>
              <a:t>Fidele</a:t>
            </a:r>
            <a:r>
              <a:rPr lang="en-US" sz="1000" dirty="0">
                <a:solidFill>
                  <a:schemeClr val="bg1"/>
                </a:solidFill>
                <a:latin typeface="Rubik" pitchFamily="2" charset="-79"/>
                <a:cs typeface="Rubik" pitchFamily="2" charset="-79"/>
              </a:rPr>
              <a:t> </a:t>
            </a:r>
            <a:r>
              <a:rPr lang="en-US" sz="1000" dirty="0" err="1">
                <a:solidFill>
                  <a:schemeClr val="bg1"/>
                </a:solidFill>
                <a:latin typeface="Rubik" pitchFamily="2" charset="-79"/>
                <a:cs typeface="Rubik" pitchFamily="2" charset="-79"/>
              </a:rPr>
              <a:t>Mutabazi</a:t>
            </a:r>
            <a:endParaRPr lang="en-US" sz="1000" dirty="0">
              <a:solidFill>
                <a:schemeClr val="bg1"/>
              </a:solidFill>
              <a:latin typeface="Rubik" pitchFamily="2" charset="-79"/>
              <a:cs typeface="Rubik" pitchFamily="2" charset="-79"/>
            </a:endParaRPr>
          </a:p>
          <a:p>
            <a:r>
              <a:rPr lang="en-US" sz="1000" dirty="0">
                <a:solidFill>
                  <a:schemeClr val="bg1"/>
                </a:solidFill>
                <a:latin typeface="Rubik" pitchFamily="2" charset="-79"/>
                <a:cs typeface="Rubik" pitchFamily="2" charset="-79"/>
              </a:rPr>
              <a:t>of CEJP, Rwanda</a:t>
            </a:r>
          </a:p>
        </p:txBody>
      </p:sp>
    </p:spTree>
    <p:extLst>
      <p:ext uri="{BB962C8B-B14F-4D97-AF65-F5344CB8AC3E}">
        <p14:creationId xmlns:p14="http://schemas.microsoft.com/office/powerpoint/2010/main" val="38039357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4171387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88CB0664-0E82-58C2-D906-D68AD4D1C02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Concluding prayer</a:t>
            </a:r>
          </a:p>
        </p:txBody>
      </p:sp>
      <p:pic>
        <p:nvPicPr>
          <p:cNvPr id="8" name="Picture 7" descr="A green and white sign with a long shadow&#10;&#10;Description automatically generated">
            <a:extLst>
              <a:ext uri="{FF2B5EF4-FFF2-40B4-BE49-F238E27FC236}">
                <a16:creationId xmlns:a16="http://schemas.microsoft.com/office/drawing/2014/main" id="{653CF25F-8347-70E3-29D5-540C28D610E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Rectangle 8"/>
          <p:cNvSpPr/>
          <p:nvPr/>
        </p:nvSpPr>
        <p:spPr>
          <a:xfrm>
            <a:off x="459717" y="1704989"/>
            <a:ext cx="7663865" cy="4893647"/>
          </a:xfrm>
          <a:prstGeom prst="rect">
            <a:avLst/>
          </a:prstGeom>
        </p:spPr>
        <p:txBody>
          <a:bodyPr wrap="square">
            <a:spAutoFit/>
          </a:bodyPr>
          <a:lstStyle/>
          <a:p>
            <a:pPr fontAlgn="base"/>
            <a:r>
              <a:rPr lang="en-GB" sz="2400" b="1" dirty="0" smtClean="0">
                <a:solidFill>
                  <a:srgbClr val="A1CA5E"/>
                </a:solidFill>
                <a:latin typeface="Colby StBlk" pitchFamily="2" charset="77"/>
                <a:ea typeface="Colby StBlk" pitchFamily="2" charset="77"/>
                <a:cs typeface="Rubik" panose="00000500000000000000" pitchFamily="2" charset="-79"/>
              </a:rPr>
              <a:t>Almighty </a:t>
            </a:r>
            <a:r>
              <a:rPr lang="en-GB" sz="2400" b="1" dirty="0">
                <a:solidFill>
                  <a:srgbClr val="A1CA5E"/>
                </a:solidFill>
                <a:latin typeface="Colby StBlk" pitchFamily="2" charset="77"/>
                <a:ea typeface="Colby StBlk" pitchFamily="2" charset="77"/>
                <a:cs typeface="Rubik" panose="00000500000000000000" pitchFamily="2" charset="-79"/>
              </a:rPr>
              <a:t>Father,</a:t>
            </a:r>
          </a:p>
          <a:p>
            <a:pPr fontAlgn="base"/>
            <a:r>
              <a:rPr lang="en-GB" sz="2400" b="1" dirty="0">
                <a:solidFill>
                  <a:srgbClr val="A1CA5E"/>
                </a:solidFill>
                <a:latin typeface="Colby StBlk" pitchFamily="2" charset="77"/>
                <a:ea typeface="Colby StBlk" pitchFamily="2" charset="77"/>
                <a:cs typeface="Rubik" panose="00000500000000000000" pitchFamily="2" charset="-79"/>
              </a:rPr>
              <a:t>Your son Jesus was buried in the tomb amidst sorrow and grief by people who did not yet fully understand the joy and celebration of resurrection.</a:t>
            </a:r>
          </a:p>
          <a:p>
            <a:pPr fontAlgn="base"/>
            <a:r>
              <a:rPr lang="en-GB" sz="2400" b="1" dirty="0">
                <a:solidFill>
                  <a:srgbClr val="A1CA5E"/>
                </a:solidFill>
                <a:latin typeface="Colby StBlk" pitchFamily="2" charset="77"/>
                <a:ea typeface="Colby StBlk" pitchFamily="2" charset="77"/>
                <a:cs typeface="Rubik" panose="00000500000000000000" pitchFamily="2" charset="-79"/>
              </a:rPr>
              <a:t>May we who have known the Risen Christ never again tire or grow weary in our proclamation of the great Kingdom of God. </a:t>
            </a:r>
          </a:p>
          <a:p>
            <a:pPr fontAlgn="base"/>
            <a:r>
              <a:rPr lang="en-GB" sz="2400" b="1" dirty="0">
                <a:solidFill>
                  <a:srgbClr val="A1CA5E"/>
                </a:solidFill>
                <a:latin typeface="Colby StBlk" pitchFamily="2" charset="77"/>
                <a:ea typeface="Colby StBlk" pitchFamily="2" charset="77"/>
                <a:cs typeface="Rubik" panose="00000500000000000000" pitchFamily="2" charset="-79"/>
              </a:rPr>
              <a:t>May we be restored by these prayers and may this way of sorrow lead us to everlasting Easter joy. </a:t>
            </a:r>
          </a:p>
          <a:p>
            <a:pPr fontAlgn="base"/>
            <a:r>
              <a:rPr lang="en-GB" sz="2400" b="1" dirty="0">
                <a:solidFill>
                  <a:srgbClr val="A1CA5E"/>
                </a:solidFill>
                <a:latin typeface="Colby StBlk" pitchFamily="2" charset="77"/>
                <a:ea typeface="Colby StBlk" pitchFamily="2" charset="77"/>
                <a:cs typeface="Rubik" panose="00000500000000000000" pitchFamily="2" charset="-79"/>
              </a:rPr>
              <a:t>Through Christ our Lord, </a:t>
            </a:r>
          </a:p>
          <a:p>
            <a:pPr fontAlgn="base"/>
            <a:r>
              <a:rPr lang="en-GB" sz="2400" b="1" dirty="0">
                <a:solidFill>
                  <a:srgbClr val="A1CA5E"/>
                </a:solidFill>
                <a:latin typeface="Colby StBlk" pitchFamily="2" charset="77"/>
                <a:ea typeface="Colby StBlk" pitchFamily="2" charset="77"/>
                <a:cs typeface="Rubik" panose="00000500000000000000" pitchFamily="2" charset="-79"/>
              </a:rPr>
              <a:t>Amen</a:t>
            </a:r>
            <a:r>
              <a:rPr lang="en-GB" sz="2400" b="1" dirty="0" smtClean="0">
                <a:solidFill>
                  <a:srgbClr val="A1CA5E"/>
                </a:solidFill>
                <a:latin typeface="Colby StBlk" pitchFamily="2" charset="77"/>
                <a:ea typeface="Colby StBlk" pitchFamily="2" charset="77"/>
                <a:cs typeface="Rubik" panose="00000500000000000000" pitchFamily="2" charset="-79"/>
              </a:rPr>
              <a:t>.</a:t>
            </a:r>
            <a:endParaRPr lang="en-GB" sz="2400" b="1" dirty="0">
              <a:solidFill>
                <a:srgbClr val="A1CA5E"/>
              </a:solidFill>
              <a:latin typeface="Colby StBlk" pitchFamily="2" charset="77"/>
              <a:ea typeface="Colby StBlk" pitchFamily="2" charset="77"/>
              <a:cs typeface="Rubik" panose="00000500000000000000" pitchFamily="2" charset="-79"/>
            </a:endParaRPr>
          </a:p>
        </p:txBody>
      </p:sp>
    </p:spTree>
    <p:extLst>
      <p:ext uri="{BB962C8B-B14F-4D97-AF65-F5344CB8AC3E}">
        <p14:creationId xmlns:p14="http://schemas.microsoft.com/office/powerpoint/2010/main" val="20652415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88CB0664-0E82-58C2-D906-D68AD4D1C02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7070003"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Concluding prayer</a:t>
            </a:r>
          </a:p>
        </p:txBody>
      </p:sp>
      <p:pic>
        <p:nvPicPr>
          <p:cNvPr id="8" name="Picture 7" descr="A green and white sign with a long shadow&#10;&#10;Description automatically generated">
            <a:extLst>
              <a:ext uri="{FF2B5EF4-FFF2-40B4-BE49-F238E27FC236}">
                <a16:creationId xmlns:a16="http://schemas.microsoft.com/office/drawing/2014/main" id="{653CF25F-8347-70E3-29D5-540C28D610E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9" name="Rectangle 8"/>
          <p:cNvSpPr/>
          <p:nvPr/>
        </p:nvSpPr>
        <p:spPr>
          <a:xfrm>
            <a:off x="459717" y="1704989"/>
            <a:ext cx="6838888" cy="2308324"/>
          </a:xfrm>
          <a:prstGeom prst="rect">
            <a:avLst/>
          </a:prstGeom>
        </p:spPr>
        <p:txBody>
          <a:bodyPr wrap="square">
            <a:spAutoFit/>
          </a:bodyPr>
          <a:lstStyle/>
          <a:p>
            <a:pPr fontAlgn="base"/>
            <a:r>
              <a:rPr lang="en-GB" sz="2400" b="1" dirty="0">
                <a:solidFill>
                  <a:srgbClr val="A1CA5E"/>
                </a:solidFill>
                <a:latin typeface="Colby StBlk" pitchFamily="2" charset="77"/>
                <a:ea typeface="Colby StBlk" pitchFamily="2" charset="77"/>
                <a:cs typeface="Rubik" panose="00000500000000000000" pitchFamily="2" charset="-79"/>
              </a:rPr>
              <a:t>For the intentions of our Holy </a:t>
            </a:r>
            <a:r>
              <a:rPr lang="en-GB" sz="2400" b="1" dirty="0" smtClean="0">
                <a:solidFill>
                  <a:srgbClr val="A1CA5E"/>
                </a:solidFill>
                <a:latin typeface="Colby StBlk" pitchFamily="2" charset="77"/>
                <a:ea typeface="Colby StBlk" pitchFamily="2" charset="77"/>
                <a:cs typeface="Rubik" panose="00000500000000000000" pitchFamily="2" charset="-79"/>
              </a:rPr>
              <a:t>Father Pope </a:t>
            </a:r>
            <a:r>
              <a:rPr lang="en-GB" sz="2400" b="1" dirty="0">
                <a:solidFill>
                  <a:srgbClr val="A1CA5E"/>
                </a:solidFill>
                <a:latin typeface="Colby StBlk" pitchFamily="2" charset="77"/>
                <a:ea typeface="Colby StBlk" pitchFamily="2" charset="77"/>
                <a:cs typeface="Rubik" panose="00000500000000000000" pitchFamily="2" charset="-79"/>
              </a:rPr>
              <a:t>Francis:</a:t>
            </a:r>
          </a:p>
          <a:p>
            <a:pPr fontAlgn="base"/>
            <a:endParaRPr lang="en-GB" sz="24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2400" b="1" dirty="0" smtClean="0">
                <a:solidFill>
                  <a:srgbClr val="12375A"/>
                </a:solidFill>
                <a:latin typeface="Colby StBlk" pitchFamily="2" charset="77"/>
                <a:ea typeface="Colby StBlk" pitchFamily="2" charset="77"/>
                <a:cs typeface="Rubik" panose="00000500000000000000" pitchFamily="2" charset="-79"/>
              </a:rPr>
              <a:t>Our </a:t>
            </a:r>
            <a:r>
              <a:rPr lang="en-GB" sz="2400" b="1" dirty="0">
                <a:solidFill>
                  <a:srgbClr val="12375A"/>
                </a:solidFill>
                <a:latin typeface="Colby StBlk" pitchFamily="2" charset="77"/>
                <a:ea typeface="Colby StBlk" pitchFamily="2" charset="77"/>
                <a:cs typeface="Rubik" panose="00000500000000000000" pitchFamily="2" charset="-79"/>
              </a:rPr>
              <a:t>Father</a:t>
            </a:r>
          </a:p>
          <a:p>
            <a:pPr fontAlgn="base"/>
            <a:r>
              <a:rPr lang="en-GB" sz="2400" b="1" dirty="0">
                <a:solidFill>
                  <a:srgbClr val="12375A"/>
                </a:solidFill>
                <a:latin typeface="Colby StBlk" pitchFamily="2" charset="77"/>
                <a:ea typeface="Colby StBlk" pitchFamily="2" charset="77"/>
                <a:cs typeface="Rubik" panose="00000500000000000000" pitchFamily="2" charset="-79"/>
              </a:rPr>
              <a:t>Hail Mary</a:t>
            </a:r>
          </a:p>
          <a:p>
            <a:pPr fontAlgn="base"/>
            <a:r>
              <a:rPr lang="en-GB" sz="2400" b="1" dirty="0">
                <a:solidFill>
                  <a:srgbClr val="12375A"/>
                </a:solidFill>
                <a:latin typeface="Colby StBlk" pitchFamily="2" charset="77"/>
                <a:ea typeface="Colby StBlk" pitchFamily="2" charset="77"/>
                <a:cs typeface="Rubik" panose="00000500000000000000" pitchFamily="2" charset="-79"/>
              </a:rPr>
              <a:t>Glory Be</a:t>
            </a:r>
          </a:p>
        </p:txBody>
      </p:sp>
    </p:spTree>
    <p:extLst>
      <p:ext uri="{BB962C8B-B14F-4D97-AF65-F5344CB8AC3E}">
        <p14:creationId xmlns:p14="http://schemas.microsoft.com/office/powerpoint/2010/main" val="303372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5" name="TextBox 14">
            <a:extLst>
              <a:ext uri="{FF2B5EF4-FFF2-40B4-BE49-F238E27FC236}">
                <a16:creationId xmlns:a16="http://schemas.microsoft.com/office/drawing/2014/main" id="{7A4DE433-A200-6448-946B-E4805F88A11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pic>
        <p:nvPicPr>
          <p:cNvPr id="2" name="Picture 1" descr="A yellow and black background&#10;&#10;Description automatically generated">
            <a:extLst>
              <a:ext uri="{FF2B5EF4-FFF2-40B4-BE49-F238E27FC236}">
                <a16:creationId xmlns:a16="http://schemas.microsoft.com/office/drawing/2014/main" id="{406FFD0A-0A4A-B469-AF3E-9707891F8BE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08" y="5311478"/>
            <a:ext cx="1585428" cy="1546522"/>
          </a:xfrm>
          <a:prstGeom prst="rect">
            <a:avLst/>
          </a:prstGeom>
        </p:spPr>
      </p:pic>
      <p:sp>
        <p:nvSpPr>
          <p:cNvPr id="4" name="TextBox 3">
            <a:extLst>
              <a:ext uri="{FF2B5EF4-FFF2-40B4-BE49-F238E27FC236}">
                <a16:creationId xmlns:a16="http://schemas.microsoft.com/office/drawing/2014/main" id="{C44A921F-B3ED-EB98-90DE-927FCDC6D55F}"/>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in harmony with each other and all creation.</a:t>
            </a:r>
            <a:endParaRPr lang="en-GB" sz="2700" b="1" dirty="0">
              <a:solidFill>
                <a:srgbClr val="709749"/>
              </a:solidFill>
              <a:latin typeface="Colby StBlk" pitchFamily="2" charset="77"/>
              <a:ea typeface="Colby StBlk" pitchFamily="2" charset="77"/>
              <a:cs typeface="Rubik" pitchFamily="2" charset="-79"/>
            </a:endParaRPr>
          </a:p>
        </p:txBody>
      </p:sp>
      <p:sp>
        <p:nvSpPr>
          <p:cNvPr id="5" name="TextBox 4">
            <a:extLst>
              <a:ext uri="{FF2B5EF4-FFF2-40B4-BE49-F238E27FC236}">
                <a16:creationId xmlns:a16="http://schemas.microsoft.com/office/drawing/2014/main" id="{D4BB6121-D318-1E0D-5EB4-21E88B2BD6C2}"/>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a:solidFill>
                <a:srgbClr val="12375A"/>
              </a:solidFill>
              <a:latin typeface="Rubik" pitchFamily="2" charset="-79"/>
              <a:ea typeface="Colby StBlk" pitchFamily="2" charset="77"/>
              <a:cs typeface="Rubik" pitchFamily="2" charset="-79"/>
            </a:endParaRPr>
          </a:p>
          <a:p>
            <a:pPr>
              <a:spcBef>
                <a:spcPct val="0"/>
              </a:spcBef>
              <a:buFontTx/>
              <a:buNone/>
            </a:pPr>
            <a:r>
              <a:rPr lang="en-GB" sz="1600" err="1">
                <a:solidFill>
                  <a:srgbClr val="12375A"/>
                </a:solidFill>
                <a:latin typeface="Rubik" pitchFamily="2" charset="-79"/>
                <a:ea typeface="Colby StBlk" pitchFamily="2" charset="77"/>
                <a:cs typeface="Rubik" pitchFamily="2" charset="-79"/>
              </a:rPr>
              <a:t>sciaf@sciaf.org.uk</a:t>
            </a:r>
            <a:endParaRPr lang="en-GB" sz="1600">
              <a:solidFill>
                <a:srgbClr val="12375A"/>
              </a:solidFill>
              <a:latin typeface="Rubik" pitchFamily="2" charset="-79"/>
              <a:ea typeface="Colby StBlk" pitchFamily="2" charset="77"/>
              <a:cs typeface="Rubik" pitchFamily="2" charset="-79"/>
            </a:endParaRPr>
          </a:p>
        </p:txBody>
      </p:sp>
      <p:pic>
        <p:nvPicPr>
          <p:cNvPr id="6" name="Picture 5" descr="A green and white sign with a long shadow&#10;&#10;Description automatically generated">
            <a:extLst>
              <a:ext uri="{FF2B5EF4-FFF2-40B4-BE49-F238E27FC236}">
                <a16:creationId xmlns:a16="http://schemas.microsoft.com/office/drawing/2014/main" id="{6B7BF581-B279-61A4-788D-AA0B8365331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3776448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group of people praying in a auditorium&#10;&#10;Description automatically generated">
            <a:extLst>
              <a:ext uri="{FF2B5EF4-FFF2-40B4-BE49-F238E27FC236}">
                <a16:creationId xmlns:a16="http://schemas.microsoft.com/office/drawing/2014/main" id="{46334DFF-B7DC-BBBA-1694-4DAF678A586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117433"/>
            <a:ext cx="9143999" cy="574056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1. Jesus is </a:t>
            </a:r>
            <a:r>
              <a:rPr lang="en-GB" sz="2700" b="1" dirty="0" smtClean="0">
                <a:solidFill>
                  <a:srgbClr val="12375A"/>
                </a:solidFill>
                <a:latin typeface="Colby StBlk" pitchFamily="2" charset="77"/>
                <a:ea typeface="Colby StBlk" pitchFamily="2" charset="77"/>
              </a:rPr>
              <a:t>condemned </a:t>
            </a:r>
            <a:r>
              <a:rPr lang="en-GB" sz="2700" b="1" dirty="0">
                <a:solidFill>
                  <a:srgbClr val="12375A"/>
                </a:solidFill>
                <a:latin typeface="Colby StBlk" pitchFamily="2" charset="77"/>
                <a:ea typeface="Colby StBlk" pitchFamily="2" charset="77"/>
              </a:rPr>
              <a:t>to death</a:t>
            </a:r>
          </a:p>
        </p:txBody>
      </p:sp>
      <p:sp>
        <p:nvSpPr>
          <p:cNvPr id="12" name="TextBox 11">
            <a:extLst>
              <a:ext uri="{FF2B5EF4-FFF2-40B4-BE49-F238E27FC236}">
                <a16:creationId xmlns:a16="http://schemas.microsoft.com/office/drawing/2014/main" id="{810325E8-CCAE-0A98-0A23-C6A22964B990}"/>
              </a:ext>
            </a:extLst>
          </p:cNvPr>
          <p:cNvSpPr txBox="1"/>
          <p:nvPr/>
        </p:nvSpPr>
        <p:spPr>
          <a:xfrm>
            <a:off x="320274" y="6248399"/>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Sunday mass at</a:t>
            </a:r>
          </a:p>
          <a:p>
            <a:r>
              <a:rPr lang="en-US" sz="1000" dirty="0">
                <a:solidFill>
                  <a:schemeClr val="bg1"/>
                </a:solidFill>
                <a:latin typeface="Rubik" pitchFamily="2" charset="-79"/>
                <a:cs typeface="Rubik" pitchFamily="2" charset="-79"/>
              </a:rPr>
              <a:t>Cathedrale St Michele, Kigali</a:t>
            </a:r>
          </a:p>
        </p:txBody>
      </p:sp>
    </p:spTree>
    <p:extLst>
      <p:ext uri="{BB962C8B-B14F-4D97-AF65-F5344CB8AC3E}">
        <p14:creationId xmlns:p14="http://schemas.microsoft.com/office/powerpoint/2010/main" val="2112917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227551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2" name="Rectangle 1"/>
          <p:cNvSpPr/>
          <p:nvPr/>
        </p:nvSpPr>
        <p:spPr>
          <a:xfrm>
            <a:off x="642255" y="2291333"/>
            <a:ext cx="7859490" cy="3539430"/>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anose="00000500000000000000" pitchFamily="2" charset="-79"/>
              </a:rPr>
              <a:t>Leader:</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rPr>
              <a:t>We adore you, O Christ and </a:t>
            </a:r>
            <a:r>
              <a:rPr kumimoji="0" lang="en-GB" sz="3200" b="1" i="0" u="none" strike="noStrike" kern="1200" cap="none" spc="0" normalizeH="0" baseline="0" noProof="0" dirty="0" smtClean="0">
                <a:ln>
                  <a:noFill/>
                </a:ln>
                <a:solidFill>
                  <a:srgbClr val="A1CA5E"/>
                </a:solidFill>
                <a:effectLst/>
                <a:uLnTx/>
                <a:uFillTx/>
                <a:latin typeface="Colby StBlk" pitchFamily="2" charset="77"/>
                <a:ea typeface="Colby StBlk" pitchFamily="2" charset="77"/>
                <a:cs typeface="Rubik" panose="00000500000000000000" pitchFamily="2" charset="-79"/>
              </a:rPr>
              <a:t>we praise you</a:t>
            </a: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rPr>
              <a:t>.</a:t>
            </a: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GB" sz="3200" b="1" i="0" u="none" strike="noStrike" kern="1200" cap="none" spc="0" normalizeH="0" baseline="0" noProof="0" dirty="0" smtClean="0">
              <a:ln>
                <a:noFill/>
              </a:ln>
              <a:solidFill>
                <a:srgbClr val="12375A"/>
              </a:solidFill>
              <a:effectLst/>
              <a:uLnTx/>
              <a:uFillTx/>
              <a:latin typeface="Colby StBlk" pitchFamily="2" charset="77"/>
              <a:ea typeface="Colby StBlk" pitchFamily="2" charset="77"/>
              <a:cs typeface="Rubik" panose="00000500000000000000" pitchFamily="2" charset="-79"/>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srgbClr val="12375A"/>
                </a:solidFill>
                <a:effectLst/>
                <a:uLnTx/>
                <a:uFillTx/>
                <a:latin typeface="Colby StBlk" pitchFamily="2" charset="77"/>
                <a:ea typeface="Colby StBlk" pitchFamily="2" charset="77"/>
                <a:cs typeface="Rubik" panose="00000500000000000000" pitchFamily="2" charset="-79"/>
              </a:rPr>
              <a:t>All</a:t>
            </a:r>
            <a:r>
              <a:rPr kumimoji="0" lang="en-GB" sz="32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anose="00000500000000000000" pitchFamily="2" charset="-79"/>
              </a:rPr>
              <a:t>: </a:t>
            </a:r>
            <a:r>
              <a:rPr kumimoji="0" lang="en-GB" sz="2400" b="1" i="1"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anose="00000500000000000000" pitchFamily="2" charset="-79"/>
              </a:rPr>
              <a:t>(genuflecting)</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rPr>
              <a:t>Because by your holy cross you</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anose="00000500000000000000" pitchFamily="2" charset="-79"/>
              </a:rPr>
              <a:t>have redeemed the world.</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
        <p:nvSpPr>
          <p:cNvPr id="11" name="TextBox 10">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2. Jesus </a:t>
            </a:r>
            <a:r>
              <a:rPr lang="en-GB" sz="2700" b="1" dirty="0" smtClean="0">
                <a:solidFill>
                  <a:srgbClr val="12375A"/>
                </a:solidFill>
                <a:latin typeface="Colby StBlk" pitchFamily="2" charset="77"/>
                <a:ea typeface="Colby StBlk" pitchFamily="2" charset="77"/>
              </a:rPr>
              <a:t>accepts </a:t>
            </a:r>
            <a:r>
              <a:rPr lang="en-GB" sz="2700" b="1" dirty="0">
                <a:solidFill>
                  <a:srgbClr val="12375A"/>
                </a:solidFill>
                <a:latin typeface="Colby StBlk" pitchFamily="2" charset="77"/>
                <a:ea typeface="Colby StBlk" pitchFamily="2" charset="77"/>
              </a:rPr>
              <a:t>his cross</a:t>
            </a:r>
          </a:p>
        </p:txBody>
      </p:sp>
    </p:spTree>
    <p:extLst>
      <p:ext uri="{BB962C8B-B14F-4D97-AF65-F5344CB8AC3E}">
        <p14:creationId xmlns:p14="http://schemas.microsoft.com/office/powerpoint/2010/main" val="1653164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sitting in chairs in a church&#10;&#10;Description automatically generated">
            <a:extLst>
              <a:ext uri="{FF2B5EF4-FFF2-40B4-BE49-F238E27FC236}">
                <a16:creationId xmlns:a16="http://schemas.microsoft.com/office/drawing/2014/main" id="{D20CB619-FE4F-D51E-9CE1-3F286A378B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177565"/>
            <a:ext cx="9144000" cy="5680435"/>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621849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2. Jesus </a:t>
            </a:r>
            <a:r>
              <a:rPr lang="en-GB" sz="2700" b="1" dirty="0" smtClean="0">
                <a:solidFill>
                  <a:srgbClr val="12375A"/>
                </a:solidFill>
                <a:latin typeface="Colby StBlk" pitchFamily="2" charset="77"/>
                <a:ea typeface="Colby StBlk" pitchFamily="2" charset="77"/>
              </a:rPr>
              <a:t>accepts </a:t>
            </a:r>
            <a:r>
              <a:rPr lang="en-GB" sz="2700" b="1" dirty="0">
                <a:solidFill>
                  <a:srgbClr val="12375A"/>
                </a:solidFill>
                <a:latin typeface="Colby StBlk" pitchFamily="2" charset="77"/>
                <a:ea typeface="Colby StBlk" pitchFamily="2" charset="77"/>
              </a:rPr>
              <a:t>his cross</a:t>
            </a:r>
          </a:p>
        </p:txBody>
      </p:sp>
      <p:sp>
        <p:nvSpPr>
          <p:cNvPr id="6" name="TextBox 5">
            <a:extLst>
              <a:ext uri="{FF2B5EF4-FFF2-40B4-BE49-F238E27FC236}">
                <a16:creationId xmlns:a16="http://schemas.microsoft.com/office/drawing/2014/main" id="{32B100B8-E810-1607-8428-E0040C62A695}"/>
              </a:ext>
            </a:extLst>
          </p:cNvPr>
          <p:cNvSpPr txBox="1"/>
          <p:nvPr/>
        </p:nvSpPr>
        <p:spPr>
          <a:xfrm>
            <a:off x="320274" y="5995386"/>
            <a:ext cx="2727725" cy="468452"/>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Sunday mass at</a:t>
            </a:r>
          </a:p>
          <a:p>
            <a:r>
              <a:rPr lang="en-US" sz="1000" dirty="0">
                <a:solidFill>
                  <a:schemeClr val="bg1"/>
                </a:solidFill>
                <a:latin typeface="Rubik" pitchFamily="2" charset="-79"/>
                <a:cs typeface="Rubik" pitchFamily="2" charset="-79"/>
              </a:rPr>
              <a:t>Cathedrale St Michele, Kigali</a:t>
            </a:r>
          </a:p>
        </p:txBody>
      </p:sp>
    </p:spTree>
    <p:extLst>
      <p:ext uri="{BB962C8B-B14F-4D97-AF65-F5344CB8AC3E}">
        <p14:creationId xmlns:p14="http://schemas.microsoft.com/office/powerpoint/2010/main" val="2609796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white x on a black background&#10;&#10;Description automatically generated">
            <a:extLst>
              <a:ext uri="{FF2B5EF4-FFF2-40B4-BE49-F238E27FC236}">
                <a16:creationId xmlns:a16="http://schemas.microsoft.com/office/drawing/2014/main" id="{48EC93AA-7C42-46D4-F706-0FC5D1BF1E1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012373"/>
            <a:ext cx="7476523" cy="584562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5354131" cy="507831"/>
          </a:xfrm>
          <a:prstGeom prst="rect">
            <a:avLst/>
          </a:prstGeom>
          <a:noFill/>
        </p:spPr>
        <p:txBody>
          <a:bodyPr wrap="square" lIns="91440" tIns="45720" rIns="91440" bIns="45720" rtlCol="0" anchor="t">
            <a:spAutoFit/>
          </a:bodyPr>
          <a:lstStyle/>
          <a:p>
            <a:r>
              <a:rPr lang="en-GB" sz="2700" b="1" dirty="0" smtClean="0">
                <a:solidFill>
                  <a:srgbClr val="12375A"/>
                </a:solidFill>
                <a:latin typeface="Colby StBlk"/>
                <a:ea typeface="Colby StBlk"/>
              </a:rPr>
              <a:t>All:</a:t>
            </a:r>
            <a:endParaRPr lang="en-GB" sz="2700" b="1" dirty="0">
              <a:solidFill>
                <a:srgbClr val="12375A"/>
              </a:solidFill>
              <a:latin typeface="Colby StBlk" pitchFamily="2" charset="77"/>
              <a:ea typeface="Colby StBlk" pitchFamily="2" charset="77"/>
            </a:endParaRPr>
          </a:p>
        </p:txBody>
      </p:sp>
      <p:sp>
        <p:nvSpPr>
          <p:cNvPr id="2" name="Rectangle 1"/>
          <p:cNvSpPr/>
          <p:nvPr/>
        </p:nvSpPr>
        <p:spPr>
          <a:xfrm>
            <a:off x="459718" y="1785240"/>
            <a:ext cx="7451830" cy="4524315"/>
          </a:xfrm>
          <a:prstGeom prst="rect">
            <a:avLst/>
          </a:prstGeom>
        </p:spPr>
        <p:txBody>
          <a:bodyPr wrap="square">
            <a:spAutoFit/>
          </a:bodyPr>
          <a:lstStyle/>
          <a:p>
            <a:pPr fontAlgn="base"/>
            <a:r>
              <a:rPr lang="en-GB" sz="3200" b="1" dirty="0">
                <a:solidFill>
                  <a:srgbClr val="A1CA5E"/>
                </a:solidFill>
                <a:latin typeface="Colby StBlk" pitchFamily="2" charset="77"/>
                <a:ea typeface="Colby StBlk" pitchFamily="2" charset="77"/>
                <a:cs typeface="Rubik" panose="00000500000000000000" pitchFamily="2" charset="-79"/>
              </a:rPr>
              <a:t>I love </a:t>
            </a:r>
            <a:r>
              <a:rPr lang="en-GB" sz="3200" b="1" dirty="0" smtClean="0">
                <a:solidFill>
                  <a:srgbClr val="A1CA5E"/>
                </a:solidFill>
                <a:latin typeface="Colby StBlk" pitchFamily="2" charset="77"/>
                <a:ea typeface="Colby StBlk" pitchFamily="2" charset="77"/>
                <a:cs typeface="Rubik" panose="00000500000000000000" pitchFamily="2" charset="-79"/>
              </a:rPr>
              <a:t>You </a:t>
            </a:r>
            <a:r>
              <a:rPr lang="en-GB" sz="3200" b="1" dirty="0">
                <a:solidFill>
                  <a:srgbClr val="A1CA5E"/>
                </a:solidFill>
                <a:latin typeface="Colby StBlk" pitchFamily="2" charset="77"/>
                <a:ea typeface="Colby StBlk" pitchFamily="2" charset="77"/>
                <a:cs typeface="Rubik" panose="00000500000000000000" pitchFamily="2" charset="-79"/>
              </a:rPr>
              <a:t>Jesus, my love above</a:t>
            </a:r>
          </a:p>
          <a:p>
            <a:pPr fontAlgn="base"/>
            <a:r>
              <a:rPr lang="en-GB" sz="3200" b="1" dirty="0">
                <a:solidFill>
                  <a:srgbClr val="A1CA5E"/>
                </a:solidFill>
                <a:latin typeface="Colby StBlk" pitchFamily="2" charset="77"/>
                <a:ea typeface="Colby StBlk" pitchFamily="2" charset="77"/>
                <a:cs typeface="Rubik" panose="00000500000000000000" pitchFamily="2" charset="-79"/>
              </a:rPr>
              <a:t>all things; I repent with my </a:t>
            </a:r>
            <a:r>
              <a:rPr lang="en-GB" sz="3200" b="1" dirty="0" smtClean="0">
                <a:solidFill>
                  <a:srgbClr val="A1CA5E"/>
                </a:solidFill>
                <a:latin typeface="Colby StBlk" pitchFamily="2" charset="77"/>
                <a:ea typeface="Colby StBlk" pitchFamily="2" charset="77"/>
                <a:cs typeface="Rubik" panose="00000500000000000000" pitchFamily="2" charset="-79"/>
              </a:rPr>
              <a:t>whole heart </a:t>
            </a:r>
            <a:r>
              <a:rPr lang="en-GB" sz="3200" b="1" dirty="0">
                <a:solidFill>
                  <a:srgbClr val="A1CA5E"/>
                </a:solidFill>
                <a:latin typeface="Colby StBlk" pitchFamily="2" charset="77"/>
                <a:ea typeface="Colby StBlk" pitchFamily="2" charset="77"/>
                <a:cs typeface="Rubik" panose="00000500000000000000" pitchFamily="2" charset="-79"/>
              </a:rPr>
              <a:t>for </a:t>
            </a:r>
            <a:r>
              <a:rPr lang="en-GB" sz="3200" b="1" dirty="0" smtClean="0">
                <a:solidFill>
                  <a:srgbClr val="A1CA5E"/>
                </a:solidFill>
                <a:latin typeface="Colby StBlk" pitchFamily="2" charset="77"/>
                <a:ea typeface="Colby StBlk" pitchFamily="2" charset="77"/>
                <a:cs typeface="Rubik" panose="00000500000000000000" pitchFamily="2" charset="-79"/>
              </a:rPr>
              <a:t>having offended You</a:t>
            </a:r>
            <a:r>
              <a:rPr lang="en-GB" sz="3200" b="1" dirty="0">
                <a:solidFill>
                  <a:srgbClr val="A1CA5E"/>
                </a:solidFill>
                <a:latin typeface="Colby StBlk" pitchFamily="2" charset="77"/>
                <a:ea typeface="Colby StBlk" pitchFamily="2" charset="77"/>
                <a:cs typeface="Rubik" panose="00000500000000000000" pitchFamily="2" charset="-79"/>
              </a:rPr>
              <a:t>.</a:t>
            </a:r>
          </a:p>
          <a:p>
            <a:pPr fontAlgn="base"/>
            <a:endParaRPr lang="en-GB" sz="3200" b="1" dirty="0" smtClean="0">
              <a:solidFill>
                <a:srgbClr val="A1CA5E"/>
              </a:solidFill>
              <a:latin typeface="Colby StBlk" pitchFamily="2" charset="77"/>
              <a:ea typeface="Colby StBlk" pitchFamily="2" charset="77"/>
              <a:cs typeface="Rubik" panose="00000500000000000000" pitchFamily="2" charset="-79"/>
            </a:endParaRPr>
          </a:p>
          <a:p>
            <a:pPr fontAlgn="base"/>
            <a:r>
              <a:rPr lang="en-GB" sz="3200" b="1" dirty="0" smtClean="0">
                <a:solidFill>
                  <a:srgbClr val="A1CA5E"/>
                </a:solidFill>
                <a:latin typeface="Colby StBlk" pitchFamily="2" charset="77"/>
                <a:ea typeface="Colby StBlk" pitchFamily="2" charset="77"/>
                <a:cs typeface="Rubik" panose="00000500000000000000" pitchFamily="2" charset="-79"/>
              </a:rPr>
              <a:t>Never </a:t>
            </a:r>
            <a:r>
              <a:rPr lang="en-GB" sz="3200" b="1" dirty="0">
                <a:solidFill>
                  <a:srgbClr val="A1CA5E"/>
                </a:solidFill>
                <a:latin typeface="Colby StBlk" pitchFamily="2" charset="77"/>
                <a:ea typeface="Colby StBlk" pitchFamily="2" charset="77"/>
                <a:cs typeface="Rubik" panose="00000500000000000000" pitchFamily="2" charset="-79"/>
              </a:rPr>
              <a:t>permit me to separate </a:t>
            </a:r>
            <a:r>
              <a:rPr lang="en-GB" sz="3200" b="1" dirty="0" smtClean="0">
                <a:solidFill>
                  <a:srgbClr val="A1CA5E"/>
                </a:solidFill>
                <a:latin typeface="Colby StBlk" pitchFamily="2" charset="77"/>
                <a:ea typeface="Colby StBlk" pitchFamily="2" charset="77"/>
                <a:cs typeface="Rubik" panose="00000500000000000000" pitchFamily="2" charset="-79"/>
              </a:rPr>
              <a:t>myself from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again. Grant that I </a:t>
            </a:r>
            <a:r>
              <a:rPr lang="en-GB" sz="3200" b="1" dirty="0" smtClean="0">
                <a:solidFill>
                  <a:srgbClr val="A1CA5E"/>
                </a:solidFill>
                <a:latin typeface="Colby StBlk" pitchFamily="2" charset="77"/>
                <a:ea typeface="Colby StBlk" pitchFamily="2" charset="77"/>
                <a:cs typeface="Rubik" panose="00000500000000000000" pitchFamily="2" charset="-79"/>
              </a:rPr>
              <a:t>may love </a:t>
            </a:r>
            <a:r>
              <a:rPr lang="en-GB" sz="3200" b="1" dirty="0">
                <a:solidFill>
                  <a:srgbClr val="A1CA5E"/>
                </a:solidFill>
                <a:latin typeface="Colby StBlk" pitchFamily="2" charset="77"/>
                <a:ea typeface="Colby StBlk" pitchFamily="2" charset="77"/>
                <a:cs typeface="Rubik" panose="00000500000000000000" pitchFamily="2" charset="-79"/>
              </a:rPr>
              <a:t>Y</a:t>
            </a:r>
            <a:r>
              <a:rPr lang="en-GB" sz="3200" b="1" dirty="0" smtClean="0">
                <a:solidFill>
                  <a:srgbClr val="A1CA5E"/>
                </a:solidFill>
                <a:latin typeface="Colby StBlk" pitchFamily="2" charset="77"/>
                <a:ea typeface="Colby StBlk" pitchFamily="2" charset="77"/>
                <a:cs typeface="Rubik" panose="00000500000000000000" pitchFamily="2" charset="-79"/>
              </a:rPr>
              <a:t>ou </a:t>
            </a:r>
            <a:r>
              <a:rPr lang="en-GB" sz="3200" b="1" dirty="0">
                <a:solidFill>
                  <a:srgbClr val="A1CA5E"/>
                </a:solidFill>
                <a:latin typeface="Colby StBlk" pitchFamily="2" charset="77"/>
                <a:ea typeface="Colby StBlk" pitchFamily="2" charset="77"/>
                <a:cs typeface="Rubik" panose="00000500000000000000" pitchFamily="2" charset="-79"/>
              </a:rPr>
              <a:t>always, and then do </a:t>
            </a:r>
            <a:r>
              <a:rPr lang="en-GB" sz="3200" b="1" dirty="0" smtClean="0">
                <a:solidFill>
                  <a:srgbClr val="A1CA5E"/>
                </a:solidFill>
                <a:latin typeface="Colby StBlk" pitchFamily="2" charset="77"/>
                <a:ea typeface="Colby StBlk" pitchFamily="2" charset="77"/>
                <a:cs typeface="Rubik" panose="00000500000000000000" pitchFamily="2" charset="-79"/>
              </a:rPr>
              <a:t>with me </a:t>
            </a:r>
            <a:r>
              <a:rPr lang="en-GB" sz="3200" b="1" dirty="0">
                <a:solidFill>
                  <a:srgbClr val="A1CA5E"/>
                </a:solidFill>
                <a:latin typeface="Colby StBlk" pitchFamily="2" charset="77"/>
                <a:ea typeface="Colby StBlk" pitchFamily="2" charset="77"/>
                <a:cs typeface="Rubik" panose="00000500000000000000" pitchFamily="2" charset="-79"/>
              </a:rPr>
              <a:t>what you will.</a:t>
            </a:r>
          </a:p>
        </p:txBody>
      </p:sp>
      <p:pic>
        <p:nvPicPr>
          <p:cNvPr id="8" name="Picture 7" descr="A green and white sign with a long shadow&#10;&#10;Description automatically generated">
            <a:extLst>
              <a:ext uri="{FF2B5EF4-FFF2-40B4-BE49-F238E27FC236}">
                <a16:creationId xmlns:a16="http://schemas.microsoft.com/office/drawing/2014/main" id="{A785A6CC-A8F1-8D67-2A4A-838C3B6A4FB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751865" y="5159677"/>
            <a:ext cx="1392135" cy="1698323"/>
          </a:xfrm>
          <a:prstGeom prst="rect">
            <a:avLst/>
          </a:prstGeom>
        </p:spPr>
      </p:pic>
    </p:spTree>
    <p:extLst>
      <p:ext uri="{BB962C8B-B14F-4D97-AF65-F5344CB8AC3E}">
        <p14:creationId xmlns:p14="http://schemas.microsoft.com/office/powerpoint/2010/main" val="6659147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857A12-42B5-4146-8246-B337B3C86FB2}">
  <ds:schemaRefs>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terms/"/>
    <ds:schemaRef ds:uri="4fdb592e-eed0-45ab-8ab1-beea036d36b1"/>
    <ds:schemaRef ds:uri="3aeeed41-e4f7-4dc0-b6a5-f015b25a839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5C040ED7-8FC7-4253-A9EF-E25095A7D1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129853-C9F5-48F9-AE27-D4B830AAFF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2095</TotalTime>
  <Words>3822</Words>
  <Application>Microsoft Office PowerPoint</Application>
  <PresentationFormat>On-screen Show (4:3)</PresentationFormat>
  <Paragraphs>402</Paragraphs>
  <Slides>48</Slides>
  <Notes>48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Rubik</vt:lpstr>
      <vt:lpstr>Arial Black</vt:lpstr>
      <vt:lpstr>Colby StBlk</vt:lpstr>
      <vt:lpstr>Calibri Light</vt:lpstr>
      <vt:lpstr>Arial</vt:lpstr>
      <vt:lpstr>Colby StLt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Elaine McGinlay</cp:lastModifiedBy>
  <cp:revision>112</cp:revision>
  <dcterms:created xsi:type="dcterms:W3CDTF">2021-07-26T14:29:33Z</dcterms:created>
  <dcterms:modified xsi:type="dcterms:W3CDTF">2023-12-20T15:17:41Z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0x0101006FE33557131E0F4E9C559E7985A5D466</vt:lpwstr>
  </property>
  <property fmtid="{D5CDD505-2E9C-101B-9397-08002B2CF9AE}" pid="3" name="MediaServiceImageTags">
    <vt:lpwstr/>
  </property>
</Properties>
</file>