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62" r:id="rId5"/>
  </p:sldMasterIdLst>
  <p:notesMasterIdLst>
    <p:notesMasterId r:id="rId34"/>
  </p:notesMasterIdLst>
  <p:sldIdLst>
    <p:sldId id="336" r:id="rId6"/>
    <p:sldId id="257" r:id="rId7"/>
    <p:sldId id="355" r:id="rId8"/>
    <p:sldId id="272" r:id="rId9"/>
    <p:sldId id="331" r:id="rId10"/>
    <p:sldId id="324" r:id="rId11"/>
    <p:sldId id="332" r:id="rId12"/>
    <p:sldId id="326" r:id="rId13"/>
    <p:sldId id="333" r:id="rId14"/>
    <p:sldId id="327" r:id="rId15"/>
    <p:sldId id="323" r:id="rId16"/>
    <p:sldId id="328" r:id="rId17"/>
    <p:sldId id="334" r:id="rId18"/>
    <p:sldId id="329" r:id="rId19"/>
    <p:sldId id="320" r:id="rId20"/>
    <p:sldId id="330" r:id="rId21"/>
    <p:sldId id="325" r:id="rId22"/>
    <p:sldId id="345" r:id="rId23"/>
    <p:sldId id="346" r:id="rId24"/>
    <p:sldId id="347" r:id="rId25"/>
    <p:sldId id="348" r:id="rId26"/>
    <p:sldId id="354" r:id="rId27"/>
    <p:sldId id="349" r:id="rId28"/>
    <p:sldId id="350" r:id="rId29"/>
    <p:sldId id="351" r:id="rId30"/>
    <p:sldId id="352" r:id="rId31"/>
    <p:sldId id="353" r:id="rId32"/>
    <p:sldId id="335" r:id="rId33"/>
  </p:sldIdLst>
  <p:sldSz cx="9144000" cy="6858000" type="screen4x3"/>
  <p:notesSz cx="6858000" cy="9144000"/>
  <p:embeddedFontLst>
    <p:embeddedFont>
      <p:font typeface="Rubik" panose="020B0604020202020204" charset="-79"/>
      <p:regular r:id="rId35"/>
      <p:bold r:id="rId36"/>
      <p:italic r:id="rId37"/>
      <p:boldItalic r:id="rId38"/>
    </p:embeddedFont>
    <p:embeddedFont>
      <p:font typeface="Calibri Light" panose="020F0302020204030204" pitchFamily="34" charset="0"/>
      <p:regular r:id="rId39"/>
      <p:italic r:id="rId40"/>
    </p:embeddedFont>
    <p:embeddedFont>
      <p:font typeface="Colby StBlk" panose="00000A00000000000000" charset="0"/>
      <p:bold r:id="rId41"/>
    </p:embeddedFont>
    <p:embeddedFont>
      <p:font typeface="Calibri" panose="020F0502020204030204" pitchFamily="34" charset="0"/>
      <p:regular r:id="rId42"/>
      <p:bold r:id="rId43"/>
      <p:italic r:id="rId44"/>
      <p:boldItalic r:id="rId45"/>
    </p:embeddedFont>
    <p:embeddedFont>
      <p:font typeface="Rubik Medium" panose="020B0604020202020204" charset="-79"/>
      <p:regular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709749"/>
    <a:srgbClr val="E9E8DD"/>
    <a:srgbClr val="A1CA5E"/>
    <a:srgbClr val="EAE8DD"/>
    <a:srgbClr val="ED9838"/>
    <a:srgbClr val="00B1C2"/>
    <a:srgbClr val="7373B6"/>
    <a:srgbClr val="E43B31"/>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1F4F11-B9B2-2CEF-3A16-32426A6D6D4A}" v="2" dt="2023-11-29T10:40:18.125"/>
    <p1510:client id="{9274C52A-0E79-3BE6-BA5D-986358A02E8B}" v="1" dt="2023-12-06T14:31:09.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89" autoAdjust="0"/>
    <p:restoredTop sz="77755" autoAdjust="0"/>
  </p:normalViewPr>
  <p:slideViewPr>
    <p:cSldViewPr snapToGrid="0">
      <p:cViewPr varScale="1">
        <p:scale>
          <a:sx n="51" d="100"/>
          <a:sy n="51" d="100"/>
        </p:scale>
        <p:origin x="130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2.fntdata"/><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0.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viewProps" Target="viewProps.xml"/><Relationship Id="rId8" Type="http://schemas.openxmlformats.org/officeDocument/2006/relationships/slide" Target="slides/slide3.xml"/><Relationship Id="rId51"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12/20/2023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smtClean="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smtClean="0">
                <a:solidFill>
                  <a:schemeClr val="tx1"/>
                </a:solidFill>
                <a:effectLst/>
                <a:latin typeface="+mn-lt"/>
                <a:ea typeface="+mn-ea"/>
                <a:cs typeface="+mn-cs"/>
              </a:rPr>
              <a:t>2 Corinthians 1: 3-5</a:t>
            </a:r>
            <a:r>
              <a:rPr lang="en-GB" sz="1200" b="0" i="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1280381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1700642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992683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1894519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1787672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3232930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3213555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4006595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300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8186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646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0465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2434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969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4529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6281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38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2801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28</a:t>
            </a:fld>
            <a:endParaRPr lang="en-US"/>
          </a:p>
        </p:txBody>
      </p:sp>
    </p:spTree>
    <p:extLst>
      <p:ext uri="{BB962C8B-B14F-4D97-AF65-F5344CB8AC3E}">
        <p14:creationId xmlns:p14="http://schemas.microsoft.com/office/powerpoint/2010/main" val="3373879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4</a:t>
            </a:fld>
            <a:endParaRPr lang="en-US"/>
          </a:p>
        </p:txBody>
      </p:sp>
    </p:spTree>
    <p:extLst>
      <p:ext uri="{BB962C8B-B14F-4D97-AF65-F5344CB8AC3E}">
        <p14:creationId xmlns:p14="http://schemas.microsoft.com/office/powerpoint/2010/main" val="3990633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171536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2820255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2416771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3628849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1387721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3076982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772764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482359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193640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00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726344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547373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225787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806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26882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696594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89108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877160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12/20/2023</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52924934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36.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8.emf"/><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0.sv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11.emf"/><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11.emf"/><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11.emf"/><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11.emf"/><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11.emf"/><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BB77A-6A87-B7D6-AEB8-735EC22737F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 y="0"/>
            <a:ext cx="9143998" cy="6095998"/>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4650479" cy="427143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185671" y="5295155"/>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Name, Location</a:t>
            </a:r>
          </a:p>
        </p:txBody>
      </p:sp>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1169551"/>
          </a:xfrm>
          <a:prstGeom prst="rect">
            <a:avLst/>
          </a:prstGeom>
          <a:noFill/>
        </p:spPr>
        <p:txBody>
          <a:bodyPr wrap="square" rtlCol="0">
            <a:spAutoFit/>
          </a:bodyPr>
          <a:lstStyle/>
          <a:p>
            <a:r>
              <a:rPr lang="en-GB" sz="2700" b="1" dirty="0" smtClean="0">
                <a:solidFill>
                  <a:schemeClr val="bg1"/>
                </a:solidFill>
                <a:latin typeface="Colby StBlk" pitchFamily="2" charset="77"/>
                <a:ea typeface="Colby StBlk" pitchFamily="2" charset="77"/>
              </a:rPr>
              <a:t>WEE BOX</a:t>
            </a:r>
          </a:p>
          <a:p>
            <a:r>
              <a:rPr lang="en-GB" sz="2700" b="1" dirty="0" smtClean="0">
                <a:solidFill>
                  <a:schemeClr val="bg1"/>
                </a:solidFill>
                <a:latin typeface="Colby StBlk" pitchFamily="2" charset="77"/>
                <a:ea typeface="Colby StBlk" pitchFamily="2" charset="77"/>
              </a:rPr>
              <a:t>Day of Prayer</a:t>
            </a:r>
            <a:endParaRPr lang="en-GB" sz="2700" b="1" dirty="0">
              <a:solidFill>
                <a:schemeClr val="bg1"/>
              </a:solidFill>
              <a:latin typeface="Colby StBlk" pitchFamily="2" charset="77"/>
              <a:ea typeface="Colby StBlk" pitchFamily="2" charset="77"/>
            </a:endParaRPr>
          </a:p>
          <a:p>
            <a:r>
              <a:rPr lang="en-GB" sz="1600" dirty="0" smtClean="0">
                <a:solidFill>
                  <a:schemeClr val="bg1"/>
                </a:solidFill>
                <a:latin typeface="Rubik" pitchFamily="2" charset="-79"/>
                <a:ea typeface="Colby StBlk" pitchFamily="2" charset="77"/>
                <a:cs typeface="Rubik" pitchFamily="2" charset="-79"/>
              </a:rPr>
              <a:t>8</a:t>
            </a:r>
            <a:r>
              <a:rPr lang="en-GB" sz="1600" baseline="30000" dirty="0" smtClean="0">
                <a:solidFill>
                  <a:schemeClr val="bg1"/>
                </a:solidFill>
                <a:latin typeface="Rubik" pitchFamily="2" charset="-79"/>
                <a:ea typeface="Colby StBlk" pitchFamily="2" charset="77"/>
                <a:cs typeface="Rubik" pitchFamily="2" charset="-79"/>
              </a:rPr>
              <a:t>th</a:t>
            </a:r>
            <a:r>
              <a:rPr lang="en-GB" sz="1600" dirty="0" smtClean="0">
                <a:solidFill>
                  <a:schemeClr val="bg1"/>
                </a:solidFill>
                <a:latin typeface="Rubik" pitchFamily="2" charset="-79"/>
                <a:ea typeface="Colby StBlk" pitchFamily="2" charset="77"/>
                <a:cs typeface="Rubik" pitchFamily="2" charset="-79"/>
              </a:rPr>
              <a:t> March 2024</a:t>
            </a:r>
            <a:endParaRPr lang="en-GB" sz="1600" dirty="0">
              <a:solidFill>
                <a:schemeClr val="bg1"/>
              </a:solidFill>
              <a:latin typeface="Rubik" pitchFamily="2" charset="-79"/>
              <a:ea typeface="Colby StBlk" pitchFamily="2" charset="77"/>
              <a:cs typeface="Rubik" pitchFamily="2" charset="-79"/>
            </a:endParaRP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1"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5311478"/>
              <a:ext cx="1585428" cy="1546522"/>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72141" y="5944292"/>
              <a:ext cx="1600200" cy="571500"/>
            </a:xfrm>
            <a:prstGeom prst="rect">
              <a:avLst/>
            </a:prstGeom>
          </p:spPr>
        </p:pic>
      </p:grpSp>
    </p:spTree>
    <p:extLst>
      <p:ext uri="{BB962C8B-B14F-4D97-AF65-F5344CB8AC3E}">
        <p14:creationId xmlns:p14="http://schemas.microsoft.com/office/powerpoint/2010/main" val="2202327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3" y="1243111"/>
            <a:ext cx="9144000" cy="6098977"/>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43" y="1447898"/>
            <a:ext cx="5206188" cy="209716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62298" y="1570168"/>
            <a:ext cx="4532072" cy="1754326"/>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a:t>
            </a:r>
            <a:r>
              <a:rPr lang="en-GB" sz="2700" b="1" dirty="0" smtClean="0">
                <a:solidFill>
                  <a:schemeClr val="bg1"/>
                </a:solidFill>
                <a:latin typeface="Colby StBlk" pitchFamily="2" charset="77"/>
                <a:ea typeface="Colby StBlk" pitchFamily="2" charset="77"/>
              </a:rPr>
              <a:t>“...</a:t>
            </a:r>
            <a:r>
              <a:rPr lang="en-GB" sz="2700" b="1" dirty="0">
                <a:solidFill>
                  <a:schemeClr val="bg1"/>
                </a:solidFill>
                <a:latin typeface="Colby StBlk" pitchFamily="2" charset="77"/>
                <a:ea typeface="Colby StBlk" pitchFamily="2" charset="77"/>
              </a:rPr>
              <a:t>so that we are able to come to the support of others, in every hardship of theirs</a:t>
            </a:r>
            <a:r>
              <a:rPr lang="en-GB" sz="2700" b="1" dirty="0" smtClean="0">
                <a:solidFill>
                  <a:schemeClr val="bg1"/>
                </a:solidFill>
                <a:latin typeface="Colby StBlk" pitchFamily="2" charset="77"/>
                <a:ea typeface="Colby StBlk" pitchFamily="2" charset="77"/>
              </a:rPr>
              <a:t>...”</a:t>
            </a:r>
            <a:endParaRPr lang="en-GB" sz="2700" b="1" dirty="0">
              <a:solidFill>
                <a:schemeClr val="bg1"/>
              </a:solidFill>
              <a:latin typeface="Colby StBlk" pitchFamily="2" charset="77"/>
              <a:ea typeface="Colby StBlk" pitchFamily="2" charset="77"/>
            </a:endParaRPr>
          </a:p>
        </p:txBody>
      </p:sp>
      <p:sp>
        <p:nvSpPr>
          <p:cNvPr id="2" name="TextBox 1">
            <a:extLst>
              <a:ext uri="{FF2B5EF4-FFF2-40B4-BE49-F238E27FC236}">
                <a16:creationId xmlns:a16="http://schemas.microsoft.com/office/drawing/2014/main" id="{B5B78318-1740-2F95-F484-E6B186121505}"/>
              </a:ext>
            </a:extLst>
          </p:cNvPr>
          <p:cNvSpPr txBox="1"/>
          <p:nvPr/>
        </p:nvSpPr>
        <p:spPr>
          <a:xfrm>
            <a:off x="185671" y="690889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4254323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44" y="5113363"/>
            <a:ext cx="8329218" cy="1287437"/>
          </a:xfrm>
          <a:prstGeom prst="rect">
            <a:avLst/>
          </a:prstGeom>
        </p:spPr>
      </p:pic>
      <p:sp>
        <p:nvSpPr>
          <p:cNvPr id="4" name="Rectangle 3"/>
          <p:cNvSpPr/>
          <p:nvPr/>
        </p:nvSpPr>
        <p:spPr>
          <a:xfrm>
            <a:off x="659481" y="5295416"/>
            <a:ext cx="8117466" cy="923330"/>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This verse calls us to a mission of compassion and empathy for our brothers and sisters. We are called to be vessels of God's comfort, extending His love and consolation to others – locally and globally. </a:t>
            </a:r>
          </a:p>
        </p:txBody>
      </p:sp>
      <p:sp>
        <p:nvSpPr>
          <p:cNvPr id="2" name="TextBox 1">
            <a:extLst>
              <a:ext uri="{FF2B5EF4-FFF2-40B4-BE49-F238E27FC236}">
                <a16:creationId xmlns:a16="http://schemas.microsoft.com/office/drawing/2014/main" id="{1D7D2FDF-F32B-E8F3-2CD1-F92A340EA00E}"/>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Lilian, Rwanda</a:t>
            </a:r>
          </a:p>
        </p:txBody>
      </p:sp>
    </p:spTree>
    <p:extLst>
      <p:ext uri="{BB962C8B-B14F-4D97-AF65-F5344CB8AC3E}">
        <p14:creationId xmlns:p14="http://schemas.microsoft.com/office/powerpoint/2010/main" val="1004480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82" y="1262524"/>
            <a:ext cx="9144000" cy="5595476"/>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82" y="1447897"/>
            <a:ext cx="4791097" cy="2083093"/>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32115" y="1612280"/>
            <a:ext cx="4532072" cy="1754326"/>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a:t>
            </a:r>
            <a:r>
              <a:rPr lang="en-GB" sz="2700" b="1" dirty="0" smtClean="0">
                <a:solidFill>
                  <a:schemeClr val="bg1"/>
                </a:solidFill>
                <a:latin typeface="Colby StBlk" pitchFamily="2" charset="77"/>
                <a:ea typeface="Colby StBlk" pitchFamily="2" charset="77"/>
              </a:rPr>
              <a:t>“…</a:t>
            </a:r>
            <a:r>
              <a:rPr lang="en-GB" sz="2700" b="1" dirty="0">
                <a:solidFill>
                  <a:schemeClr val="bg1"/>
                </a:solidFill>
                <a:latin typeface="Colby StBlk" pitchFamily="2" charset="77"/>
                <a:ea typeface="Colby StBlk" pitchFamily="2" charset="77"/>
              </a:rPr>
              <a:t>because of the encouragement that we ourselves receive from God</a:t>
            </a:r>
            <a:r>
              <a:rPr lang="en-GB" sz="2700" b="1" dirty="0" smtClean="0">
                <a:solidFill>
                  <a:schemeClr val="bg1"/>
                </a:solidFill>
                <a:latin typeface="Colby StBlk" pitchFamily="2" charset="77"/>
                <a:ea typeface="Colby StBlk" pitchFamily="2" charset="77"/>
              </a:rPr>
              <a:t>.”</a:t>
            </a:r>
            <a:endParaRPr lang="en-GB" sz="2700" b="1" dirty="0">
              <a:solidFill>
                <a:schemeClr val="bg1"/>
              </a:solidFill>
              <a:latin typeface="Colby StBlk" pitchFamily="2" charset="77"/>
              <a:ea typeface="Colby StBlk" pitchFamily="2" charset="77"/>
            </a:endParaRPr>
          </a:p>
        </p:txBody>
      </p:sp>
      <p:sp>
        <p:nvSpPr>
          <p:cNvPr id="5" name="TextBox 4">
            <a:extLst>
              <a:ext uri="{FF2B5EF4-FFF2-40B4-BE49-F238E27FC236}">
                <a16:creationId xmlns:a16="http://schemas.microsoft.com/office/drawing/2014/main" id="{44E6EF7C-A5D7-32B8-3FFE-B43E024B4377}"/>
              </a:ext>
            </a:extLst>
          </p:cNvPr>
          <p:cNvSpPr txBox="1"/>
          <p:nvPr/>
        </p:nvSpPr>
        <p:spPr>
          <a:xfrm>
            <a:off x="185671" y="649044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646029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41523"/>
            <a:ext cx="9144000" cy="57912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1524000"/>
            <a:ext cx="4783015" cy="1460500"/>
          </a:xfrm>
          <a:prstGeom prst="rect">
            <a:avLst/>
          </a:prstGeom>
        </p:spPr>
      </p:pic>
      <p:sp>
        <p:nvSpPr>
          <p:cNvPr id="4" name="Rectangle 3"/>
          <p:cNvSpPr/>
          <p:nvPr/>
        </p:nvSpPr>
        <p:spPr>
          <a:xfrm>
            <a:off x="385328" y="1654085"/>
            <a:ext cx="4093732" cy="1200329"/>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Our own experiences of God's comfort strengthens us to support those who suffer, helping them find peace and healing.</a:t>
            </a:r>
          </a:p>
        </p:txBody>
      </p:sp>
      <p:sp>
        <p:nvSpPr>
          <p:cNvPr id="2" name="TextBox 1">
            <a:extLst>
              <a:ext uri="{FF2B5EF4-FFF2-40B4-BE49-F238E27FC236}">
                <a16:creationId xmlns:a16="http://schemas.microsoft.com/office/drawing/2014/main" id="{C937A66C-B12F-8BC8-8168-0DD1B4CDE650}"/>
              </a:ext>
            </a:extLst>
          </p:cNvPr>
          <p:cNvSpPr txBox="1"/>
          <p:nvPr/>
        </p:nvSpPr>
        <p:spPr>
          <a:xfrm>
            <a:off x="185671" y="664838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2014456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43111"/>
            <a:ext cx="9144000" cy="5614889"/>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1447897"/>
            <a:ext cx="4895558" cy="2085609"/>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62298" y="1570168"/>
            <a:ext cx="4532072" cy="1754326"/>
          </a:xfrm>
          <a:prstGeom prst="rect">
            <a:avLst/>
          </a:prstGeom>
          <a:noFill/>
        </p:spPr>
        <p:txBody>
          <a:bodyPr wrap="square" rtlCol="0">
            <a:spAutoFit/>
          </a:bodyPr>
          <a:lstStyle/>
          <a:p>
            <a:r>
              <a:rPr lang="en-GB" sz="2700" b="1" dirty="0" smtClean="0">
                <a:solidFill>
                  <a:schemeClr val="bg1"/>
                </a:solidFill>
                <a:latin typeface="Colby StBlk" pitchFamily="2" charset="77"/>
                <a:ea typeface="Colby StBlk" pitchFamily="2" charset="77"/>
              </a:rPr>
              <a:t>“For </a:t>
            </a:r>
            <a:r>
              <a:rPr lang="en-GB" sz="2700" b="1" dirty="0">
                <a:solidFill>
                  <a:schemeClr val="bg1"/>
                </a:solidFill>
                <a:latin typeface="Colby StBlk" pitchFamily="2" charset="77"/>
                <a:ea typeface="Colby StBlk" pitchFamily="2" charset="77"/>
              </a:rPr>
              <a:t>just as the sufferings of Christ overflow into our lives</a:t>
            </a:r>
            <a:r>
              <a:rPr lang="en-GB" sz="2700" b="1" dirty="0" smtClean="0">
                <a:solidFill>
                  <a:schemeClr val="bg1"/>
                </a:solidFill>
                <a:latin typeface="Colby StBlk" pitchFamily="2" charset="77"/>
                <a:ea typeface="Colby StBlk" pitchFamily="2" charset="77"/>
              </a:rPr>
              <a:t>....”</a:t>
            </a:r>
            <a:endParaRPr lang="en-GB" sz="2700" b="1" dirty="0">
              <a:solidFill>
                <a:schemeClr val="bg1"/>
              </a:solidFill>
              <a:latin typeface="Colby StBlk" pitchFamily="2" charset="77"/>
              <a:ea typeface="Colby StBlk" pitchFamily="2" charset="77"/>
            </a:endParaRPr>
          </a:p>
        </p:txBody>
      </p:sp>
      <p:sp>
        <p:nvSpPr>
          <p:cNvPr id="2" name="TextBox 1">
            <a:extLst>
              <a:ext uri="{FF2B5EF4-FFF2-40B4-BE49-F238E27FC236}">
                <a16:creationId xmlns:a16="http://schemas.microsoft.com/office/drawing/2014/main" id="{56C08CE0-9FA3-B7E7-E02C-DC910D84D3C3}"/>
              </a:ext>
            </a:extLst>
          </p:cNvPr>
          <p:cNvSpPr txBox="1"/>
          <p:nvPr/>
        </p:nvSpPr>
        <p:spPr>
          <a:xfrm>
            <a:off x="185671" y="649044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320255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06500"/>
            <a:ext cx="9144000" cy="56515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99352" y="1321822"/>
            <a:ext cx="3686848" cy="4474068"/>
          </a:xfrm>
          <a:prstGeom prst="rect">
            <a:avLst/>
          </a:prstGeom>
        </p:spPr>
      </p:pic>
      <p:sp>
        <p:nvSpPr>
          <p:cNvPr id="4" name="Rectangle 3"/>
          <p:cNvSpPr/>
          <p:nvPr/>
        </p:nvSpPr>
        <p:spPr>
          <a:xfrm>
            <a:off x="383503" y="1565861"/>
            <a:ext cx="3261398" cy="3970318"/>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Our Catholic faith teaches us about the redemptive power of suffering.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Just as Christ bore the weight of our sins on the cross, we, too, share in His sufferings.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Our trials are not without purpose; they unite us with Christ and offer us the opportunity to participate in His transformative power. </a:t>
            </a:r>
          </a:p>
        </p:txBody>
      </p:sp>
      <p:sp>
        <p:nvSpPr>
          <p:cNvPr id="2" name="TextBox 1">
            <a:extLst>
              <a:ext uri="{FF2B5EF4-FFF2-40B4-BE49-F238E27FC236}">
                <a16:creationId xmlns:a16="http://schemas.microsoft.com/office/drawing/2014/main" id="{DD7B42C8-DF52-37F8-01C6-2A0D1DD2BA15}"/>
              </a:ext>
            </a:extLst>
          </p:cNvPr>
          <p:cNvSpPr txBox="1"/>
          <p:nvPr/>
        </p:nvSpPr>
        <p:spPr>
          <a:xfrm>
            <a:off x="6403591" y="633003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Fr Narcisse </a:t>
            </a:r>
            <a:r>
              <a:rPr lang="en-US" sz="1000" dirty="0" err="1">
                <a:solidFill>
                  <a:schemeClr val="bg1"/>
                </a:solidFill>
                <a:latin typeface="Rubik" pitchFamily="2" charset="-79"/>
                <a:cs typeface="Rubik" pitchFamily="2" charset="-79"/>
              </a:rPr>
              <a:t>Rurenga</a:t>
            </a:r>
            <a:r>
              <a:rPr lang="en-US" sz="1000" dirty="0">
                <a:solidFill>
                  <a:schemeClr val="bg1"/>
                </a:solidFill>
                <a:latin typeface="Rubik" pitchFamily="2" charset="-79"/>
                <a:cs typeface="Rubik" pitchFamily="2" charset="-79"/>
              </a:rPr>
              <a:t>, Rwanda</a:t>
            </a:r>
          </a:p>
        </p:txBody>
      </p:sp>
    </p:spTree>
    <p:extLst>
      <p:ext uri="{BB962C8B-B14F-4D97-AF65-F5344CB8AC3E}">
        <p14:creationId xmlns:p14="http://schemas.microsoft.com/office/powerpoint/2010/main" val="2397892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82" y="1262524"/>
            <a:ext cx="9144000" cy="5595476"/>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82" y="1447898"/>
            <a:ext cx="5211032" cy="194300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382877" y="1640710"/>
            <a:ext cx="4730543" cy="1338828"/>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a:t>
            </a:r>
            <a:r>
              <a:rPr lang="en-GB" sz="2700" b="1" dirty="0" smtClean="0">
                <a:solidFill>
                  <a:schemeClr val="bg1"/>
                </a:solidFill>
                <a:latin typeface="Colby StBlk" pitchFamily="2" charset="77"/>
                <a:ea typeface="Colby StBlk" pitchFamily="2" charset="77"/>
              </a:rPr>
              <a:t>“…</a:t>
            </a:r>
            <a:r>
              <a:rPr lang="en-GB" sz="2700" b="1" dirty="0">
                <a:solidFill>
                  <a:schemeClr val="bg1"/>
                </a:solidFill>
                <a:latin typeface="Colby StBlk" pitchFamily="2" charset="77"/>
                <a:ea typeface="Colby StBlk" pitchFamily="2" charset="77"/>
              </a:rPr>
              <a:t>so too does the encouragement we receive through </a:t>
            </a:r>
            <a:r>
              <a:rPr lang="en-GB" sz="2700" b="1" dirty="0" smtClean="0">
                <a:solidFill>
                  <a:schemeClr val="bg1"/>
                </a:solidFill>
                <a:latin typeface="Colby StBlk" pitchFamily="2" charset="77"/>
                <a:ea typeface="Colby StBlk" pitchFamily="2" charset="77"/>
              </a:rPr>
              <a:t>Christ.” </a:t>
            </a:r>
            <a:endParaRPr lang="en-GB" sz="2700" b="1" dirty="0">
              <a:solidFill>
                <a:schemeClr val="bg1"/>
              </a:solidFill>
              <a:latin typeface="Colby StBlk" pitchFamily="2" charset="77"/>
              <a:ea typeface="Colby StBlk" pitchFamily="2" charset="77"/>
            </a:endParaRPr>
          </a:p>
        </p:txBody>
      </p:sp>
      <p:sp>
        <p:nvSpPr>
          <p:cNvPr id="2" name="TextBox 1">
            <a:extLst>
              <a:ext uri="{FF2B5EF4-FFF2-40B4-BE49-F238E27FC236}">
                <a16:creationId xmlns:a16="http://schemas.microsoft.com/office/drawing/2014/main" id="{0EF75998-7184-5876-12FB-C9EE3171B6A2}"/>
              </a:ext>
            </a:extLst>
          </p:cNvPr>
          <p:cNvSpPr txBox="1"/>
          <p:nvPr/>
        </p:nvSpPr>
        <p:spPr>
          <a:xfrm>
            <a:off x="185671" y="654717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1510332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701" y="1206501"/>
            <a:ext cx="9169401" cy="56515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4073235" y="474345"/>
            <a:ext cx="17706108" cy="1200329"/>
          </a:xfrm>
          <a:prstGeom prst="rect">
            <a:avLst/>
          </a:prstGeom>
        </p:spPr>
        <p:txBody>
          <a:bodyPr wrap="square">
            <a:spAutoFit/>
          </a:bodyPr>
          <a:lstStyle/>
          <a:p>
            <a:r>
              <a:rPr lang="en-GB" dirty="0"/>
              <a:t>.  </a:t>
            </a:r>
          </a:p>
          <a:p>
            <a:r>
              <a:rPr lang="en-GB" dirty="0"/>
              <a:t> </a:t>
            </a:r>
          </a:p>
          <a:p>
            <a:r>
              <a:rPr lang="en-GB" dirty="0"/>
              <a:t> </a:t>
            </a:r>
          </a:p>
          <a:p>
            <a:endParaRPr lang="en-GB" dirty="0"/>
          </a:p>
        </p:txBody>
      </p:sp>
      <p:pic>
        <p:nvPicPr>
          <p:cNvPr id="5" name="Picture 4">
            <a:extLst>
              <a:ext uri="{FF2B5EF4-FFF2-40B4-BE49-F238E27FC236}">
                <a16:creationId xmlns:a16="http://schemas.microsoft.com/office/drawing/2014/main" id="{87C7D8E4-80F8-6F4D-95C6-A0CCE9EF42F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97502" y="1406770"/>
            <a:ext cx="3758910" cy="4976885"/>
          </a:xfrm>
          <a:prstGeom prst="rect">
            <a:avLst/>
          </a:prstGeom>
        </p:spPr>
      </p:pic>
      <p:sp>
        <p:nvSpPr>
          <p:cNvPr id="6" name="Rectangle 5"/>
          <p:cNvSpPr/>
          <p:nvPr/>
        </p:nvSpPr>
        <p:spPr>
          <a:xfrm>
            <a:off x="488879" y="1771552"/>
            <a:ext cx="3467533" cy="4247317"/>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Christ not only understands our pain but invites us to partake in the abundant comfort that He offers.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Through our faith in Him, we discover a wellspring of hope that overflows into the lives of others.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May we, in turn, extend His comfort to those who are in need, sharing abundantly and offering support to those most in need.  </a:t>
            </a:r>
          </a:p>
        </p:txBody>
      </p:sp>
      <p:sp>
        <p:nvSpPr>
          <p:cNvPr id="8" name="TextBox 7"/>
          <p:cNvSpPr txBox="1"/>
          <p:nvPr/>
        </p:nvSpPr>
        <p:spPr>
          <a:xfrm>
            <a:off x="-405566" y="6427548"/>
            <a:ext cx="2628211" cy="276999"/>
          </a:xfrm>
          <a:prstGeom prst="rect">
            <a:avLst/>
          </a:prstGeom>
          <a:noFill/>
        </p:spPr>
        <p:txBody>
          <a:bodyPr wrap="square" rtlCol="0">
            <a:spAutoFit/>
          </a:bodyPr>
          <a:lstStyle/>
          <a:p>
            <a:pPr algn="r"/>
            <a:r>
              <a:rPr lang="en-GB" sz="1200" dirty="0">
                <a:solidFill>
                  <a:schemeClr val="bg1"/>
                </a:solidFill>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2994889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BB77A-6A87-B7D6-AEB8-735EC22737F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9152608" cy="6095998"/>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4650479" cy="427143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185671" y="5295155"/>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Name, Location</a:t>
            </a:r>
          </a:p>
        </p:txBody>
      </p:sp>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754053"/>
          </a:xfrm>
          <a:prstGeom prst="rect">
            <a:avLst/>
          </a:prstGeom>
          <a:noFill/>
        </p:spPr>
        <p:txBody>
          <a:bodyPr wrap="square" rtlCol="0">
            <a:spAutoFit/>
          </a:bodyPr>
          <a:lstStyle/>
          <a:p>
            <a:r>
              <a:rPr lang="en-GB" sz="2700" b="1" dirty="0" err="1" smtClean="0">
                <a:solidFill>
                  <a:schemeClr val="bg1"/>
                </a:solidFill>
                <a:latin typeface="Colby StBlk" pitchFamily="2" charset="77"/>
                <a:ea typeface="Colby StBlk" pitchFamily="2" charset="77"/>
              </a:rPr>
              <a:t>Sr</a:t>
            </a:r>
            <a:r>
              <a:rPr lang="en-GB" sz="2700" b="1" dirty="0" smtClean="0">
                <a:solidFill>
                  <a:schemeClr val="bg1"/>
                </a:solidFill>
                <a:latin typeface="Colby StBlk" pitchFamily="2" charset="77"/>
                <a:ea typeface="Colby StBlk" pitchFamily="2" charset="77"/>
              </a:rPr>
              <a:t> </a:t>
            </a:r>
            <a:r>
              <a:rPr lang="en-GB" sz="2700" b="1" dirty="0" err="1" smtClean="0">
                <a:solidFill>
                  <a:schemeClr val="bg1"/>
                </a:solidFill>
                <a:latin typeface="Colby StBlk" pitchFamily="2" charset="77"/>
                <a:ea typeface="Colby StBlk" pitchFamily="2" charset="77"/>
              </a:rPr>
              <a:t>Epiphanie</a:t>
            </a:r>
            <a:endParaRPr lang="en-GB" sz="2700" b="1" dirty="0">
              <a:solidFill>
                <a:schemeClr val="bg1"/>
              </a:solidFill>
              <a:latin typeface="Colby StBlk" pitchFamily="2" charset="77"/>
              <a:ea typeface="Colby StBlk" pitchFamily="2" charset="77"/>
            </a:endParaRPr>
          </a:p>
          <a:p>
            <a:r>
              <a:rPr lang="en-GB" sz="1600" dirty="0" smtClean="0">
                <a:solidFill>
                  <a:schemeClr val="bg1"/>
                </a:solidFill>
                <a:latin typeface="Rubik" pitchFamily="2" charset="-79"/>
                <a:ea typeface="Colby StBlk" pitchFamily="2" charset="77"/>
                <a:cs typeface="Rubik" pitchFamily="2" charset="-79"/>
              </a:rPr>
              <a:t>WEE BOX Day of Prayer</a:t>
            </a:r>
            <a:endParaRPr lang="en-GB" sz="1600" dirty="0">
              <a:solidFill>
                <a:schemeClr val="bg1"/>
              </a:solidFill>
              <a:latin typeface="Rubik" pitchFamily="2" charset="-79"/>
              <a:ea typeface="Colby StBlk" pitchFamily="2" charset="77"/>
              <a:cs typeface="Rubik" pitchFamily="2" charset="-79"/>
            </a:endParaRP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1"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5311478"/>
              <a:ext cx="1585428" cy="1546522"/>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72141" y="5944292"/>
              <a:ext cx="1600200" cy="571500"/>
            </a:xfrm>
            <a:prstGeom prst="rect">
              <a:avLst/>
            </a:prstGeom>
          </p:spPr>
        </p:pic>
      </p:grpSp>
    </p:spTree>
    <p:extLst>
      <p:ext uri="{BB962C8B-B14F-4D97-AF65-F5344CB8AC3E}">
        <p14:creationId xmlns:p14="http://schemas.microsoft.com/office/powerpoint/2010/main" val="1915259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3" y="1273380"/>
            <a:ext cx="9144000" cy="6095999"/>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5B97F391-CC50-CFA2-5179-931E79A35C21}"/>
              </a:ext>
            </a:extLst>
          </p:cNvPr>
          <p:cNvSpPr txBox="1"/>
          <p:nvPr/>
        </p:nvSpPr>
        <p:spPr>
          <a:xfrm>
            <a:off x="293929" y="366846"/>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Sister Epiphanie</a:t>
            </a:r>
          </a:p>
        </p:txBody>
      </p:sp>
      <p:pic>
        <p:nvPicPr>
          <p:cNvPr id="6" name="Picture 5">
            <a:extLst>
              <a:ext uri="{FF2B5EF4-FFF2-40B4-BE49-F238E27FC236}">
                <a16:creationId xmlns:a16="http://schemas.microsoft.com/office/drawing/2014/main" id="{87C7D8E4-80F8-6F4D-95C6-A0CCE9EF42FC}"/>
              </a:ext>
            </a:extLst>
          </p:cNvPr>
          <p:cNvPicPr>
            <a:picLocks noChangeAspect="1"/>
          </p:cNvPicPr>
          <p:nvPr/>
        </p:nvPicPr>
        <p:blipFill>
          <a:blip r:embed="rId5"/>
          <a:stretch>
            <a:fillRect/>
          </a:stretch>
        </p:blipFill>
        <p:spPr>
          <a:xfrm>
            <a:off x="268358" y="1507306"/>
            <a:ext cx="3443184" cy="5320372"/>
          </a:xfrm>
          <a:prstGeom prst="rect">
            <a:avLst/>
          </a:prstGeom>
        </p:spPr>
      </p:pic>
      <p:sp>
        <p:nvSpPr>
          <p:cNvPr id="4" name="Rectangle 3"/>
          <p:cNvSpPr/>
          <p:nvPr/>
        </p:nvSpPr>
        <p:spPr>
          <a:xfrm>
            <a:off x="444362" y="1828390"/>
            <a:ext cx="3034334" cy="467820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anose="020B0604020202020204" charset="-79"/>
              </a:rPr>
              <a:t>Sr Epiphanie is part of the Daughters of the Heart of Mary religious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The Sisters don’t wear a religious habit and they live within the communities they serve, like our Mother Mary, in the midst of the world. They unite with communities in prayer and fellowship.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olby StBlk" panose="00000A00000000000000" charset="0"/>
                <a:ea typeface="Colby StBlk" panose="00000A00000000000000" charset="0"/>
                <a:cs typeface="+mn-cs"/>
              </a:rPr>
              <a:t>   </a:t>
            </a:r>
          </a:p>
        </p:txBody>
      </p:sp>
      <p:sp>
        <p:nvSpPr>
          <p:cNvPr id="7" name="TextBox 6"/>
          <p:cNvSpPr txBox="1"/>
          <p:nvPr/>
        </p:nvSpPr>
        <p:spPr>
          <a:xfrm>
            <a:off x="6247431" y="1537628"/>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err="1">
                <a:ln>
                  <a:noFill/>
                </a:ln>
                <a:solidFill>
                  <a:prstClr val="white"/>
                </a:solidFill>
                <a:effectLst/>
                <a:uLnTx/>
                <a:uFillTx/>
                <a:latin typeface="Rubik" panose="020B0604020202020204" charset="-79"/>
                <a:ea typeface="Colby StBlk" panose="00000A00000000000000" charset="0"/>
                <a:cs typeface="Rubik" panose="020B0604020202020204" charset="-79"/>
              </a:rPr>
              <a:t>Sr</a:t>
            </a: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 Epiphanie, Rwanda</a:t>
            </a:r>
          </a:p>
        </p:txBody>
      </p:sp>
    </p:spTree>
    <p:extLst>
      <p:ext uri="{BB962C8B-B14F-4D97-AF65-F5344CB8AC3E}">
        <p14:creationId xmlns:p14="http://schemas.microsoft.com/office/powerpoint/2010/main" val="1514442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BB77A-6A87-B7D6-AEB8-735EC22737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52608" cy="6096000"/>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 y="-1"/>
            <a:ext cx="4650479" cy="4271432"/>
          </a:xfrm>
          <a:prstGeom prst="rect">
            <a:avLst/>
          </a:prstGeom>
        </p:spPr>
      </p:pic>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754053"/>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God of Comfort</a:t>
            </a:r>
          </a:p>
          <a:p>
            <a:r>
              <a:rPr lang="en-GB" sz="1600" dirty="0" smtClean="0">
                <a:solidFill>
                  <a:schemeClr val="bg1"/>
                </a:solidFill>
                <a:latin typeface="Rubik" panose="020B0604020202020204" charset="-79"/>
                <a:ea typeface="Colby StBlk" panose="00000A00000000000000" charset="0"/>
                <a:cs typeface="Rubik" panose="020B0604020202020204" charset="-79"/>
              </a:rPr>
              <a:t>WEE BOX Day of Prayer</a:t>
            </a:r>
            <a:endParaRPr lang="en-GB" sz="1600" dirty="0">
              <a:solidFill>
                <a:schemeClr val="bg1"/>
              </a:solidFill>
              <a:latin typeface="Rubik" panose="020B0604020202020204" charset="-79"/>
              <a:cs typeface="Rubik" panose="020B0604020202020204" charset="-79"/>
            </a:endParaRP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1"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0" y="5790324"/>
              <a:ext cx="1585428" cy="1067675"/>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272141" y="5944292"/>
              <a:ext cx="1600200" cy="571500"/>
            </a:xfrm>
            <a:prstGeom prst="rect">
              <a:avLst/>
            </a:prstGeom>
          </p:spPr>
        </p:pic>
      </p:grpSp>
      <p:sp>
        <p:nvSpPr>
          <p:cNvPr id="12" name="TextBox 11"/>
          <p:cNvSpPr txBox="1"/>
          <p:nvPr/>
        </p:nvSpPr>
        <p:spPr>
          <a:xfrm>
            <a:off x="-521392" y="5158568"/>
            <a:ext cx="2628211" cy="276999"/>
          </a:xfrm>
          <a:prstGeom prst="rect">
            <a:avLst/>
          </a:prstGeom>
          <a:noFill/>
        </p:spPr>
        <p:txBody>
          <a:bodyPr wrap="square" rtlCol="0">
            <a:spAutoFit/>
          </a:bodyPr>
          <a:lstStyle/>
          <a:p>
            <a:pPr algn="r"/>
            <a:r>
              <a:rPr lang="en-GB" sz="1200" dirty="0">
                <a:solidFill>
                  <a:schemeClr val="bg1"/>
                </a:solidFill>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906475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l="-12"/>
          <a:stretch/>
        </p:blipFill>
        <p:spPr>
          <a:xfrm>
            <a:off x="0" y="1073427"/>
            <a:ext cx="9274819" cy="582433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5B97F391-CC50-CFA2-5179-931E79A35C21}"/>
              </a:ext>
            </a:extLst>
          </p:cNvPr>
          <p:cNvSpPr txBox="1"/>
          <p:nvPr/>
        </p:nvSpPr>
        <p:spPr>
          <a:xfrm>
            <a:off x="293929" y="366846"/>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Sr Epiphanie</a:t>
            </a:r>
          </a:p>
        </p:txBody>
      </p:sp>
      <p:pic>
        <p:nvPicPr>
          <p:cNvPr id="6" name="Picture 5">
            <a:extLst>
              <a:ext uri="{FF2B5EF4-FFF2-40B4-BE49-F238E27FC236}">
                <a16:creationId xmlns:a16="http://schemas.microsoft.com/office/drawing/2014/main" id="{87C7D8E4-80F8-6F4D-95C6-A0CCE9EF42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1201766"/>
            <a:ext cx="5420397" cy="746338"/>
          </a:xfrm>
          <a:prstGeom prst="rect">
            <a:avLst/>
          </a:prstGeom>
        </p:spPr>
      </p:pic>
      <p:sp>
        <p:nvSpPr>
          <p:cNvPr id="3" name="Rectangle 2"/>
          <p:cNvSpPr/>
          <p:nvPr/>
        </p:nvSpPr>
        <p:spPr>
          <a:xfrm>
            <a:off x="293928" y="1241523"/>
            <a:ext cx="6206263" cy="92333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ubik" pitchFamily="2" charset="-79"/>
                <a:ea typeface="Colby StBlk" panose="00000A00000000000000" charset="0"/>
                <a:cs typeface="Rubik" pitchFamily="2" charset="-79"/>
              </a:rPr>
              <a:t>“I love what I'm doing.  I don’t consider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ubik" pitchFamily="2" charset="-79"/>
                <a:ea typeface="Colby StBlk" panose="00000A00000000000000" charset="0"/>
                <a:cs typeface="Rubik" pitchFamily="2" charset="-79"/>
              </a:rPr>
              <a:t>it a job; it's a vocation.” </a:t>
            </a:r>
            <a:r>
              <a:rPr kumimoji="0" lang="en-GB" sz="1500" b="0" i="0" u="none" strike="noStrike" kern="1200" cap="none" spc="0" normalizeH="0" baseline="0" noProof="0" dirty="0">
                <a:ln>
                  <a:noFill/>
                </a:ln>
                <a:solidFill>
                  <a:prstClr val="white"/>
                </a:solidFill>
                <a:effectLst/>
                <a:uLnTx/>
                <a:uFillTx/>
                <a:latin typeface="Colby StBlk" panose="00000A00000000000000" charset="0"/>
                <a:ea typeface="Colby StBlk" panose="00000A00000000000000" charset="0"/>
                <a:cs typeface="Rubik" panose="020B0604020202020204" charset="-79"/>
              </a:rPr>
              <a:t>Sr </a:t>
            </a:r>
            <a:r>
              <a:rPr kumimoji="0" lang="en-GB" sz="1500" b="0" i="0" u="none" strike="noStrike" kern="1200" cap="none" spc="0" normalizeH="0" baseline="0" noProof="0" dirty="0" err="1">
                <a:ln>
                  <a:noFill/>
                </a:ln>
                <a:solidFill>
                  <a:prstClr val="white"/>
                </a:solidFill>
                <a:effectLst/>
                <a:uLnTx/>
                <a:uFillTx/>
                <a:latin typeface="Colby StBlk" panose="00000A00000000000000" charset="0"/>
                <a:ea typeface="Colby StBlk" panose="00000A00000000000000" charset="0"/>
                <a:cs typeface="Rubik" panose="020B0604020202020204" charset="-79"/>
              </a:rPr>
              <a:t>Epiphanie</a:t>
            </a:r>
            <a:r>
              <a:rPr kumimoji="0" lang="en-GB" sz="1500" b="0" i="0" u="none" strike="noStrike" kern="1200" cap="none" spc="0" normalizeH="0" baseline="0" noProof="0" dirty="0">
                <a:ln>
                  <a:noFill/>
                </a:ln>
                <a:solidFill>
                  <a:prstClr val="white"/>
                </a:solidFill>
                <a:effectLst/>
                <a:uLnTx/>
                <a:uFillTx/>
                <a:latin typeface="Colby StBlk" panose="00000A00000000000000" charset="0"/>
                <a:ea typeface="Colby StBlk" panose="00000A00000000000000" charset="0"/>
                <a:cs typeface="Rubik" panose="020B0604020202020204" charset="-79"/>
              </a:rPr>
              <a:t>, Rwanda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Rubik" pitchFamily="2" charset="-79"/>
              <a:ea typeface="Colby StBlk" panose="00000A00000000000000" charset="0"/>
              <a:cs typeface="Rubik" pitchFamily="2" charset="-79"/>
            </a:endParaRPr>
          </a:p>
        </p:txBody>
      </p:sp>
      <p:sp>
        <p:nvSpPr>
          <p:cNvPr id="8" name="TextBox 7"/>
          <p:cNvSpPr txBox="1"/>
          <p:nvPr/>
        </p:nvSpPr>
        <p:spPr>
          <a:xfrm>
            <a:off x="6336331" y="1201766"/>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err="1">
                <a:ln>
                  <a:noFill/>
                </a:ln>
                <a:solidFill>
                  <a:prstClr val="white"/>
                </a:solidFill>
                <a:effectLst/>
                <a:uLnTx/>
                <a:uFillTx/>
                <a:latin typeface="Rubik" panose="020B0604020202020204" charset="-79"/>
                <a:ea typeface="Colby StBlk" panose="00000A00000000000000" charset="0"/>
                <a:cs typeface="Rubik" panose="020B0604020202020204" charset="-79"/>
              </a:rPr>
              <a:t>Sr</a:t>
            </a: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 Epiphanie (right)</a:t>
            </a:r>
          </a:p>
        </p:txBody>
      </p:sp>
    </p:spTree>
    <p:extLst>
      <p:ext uri="{BB962C8B-B14F-4D97-AF65-F5344CB8AC3E}">
        <p14:creationId xmlns:p14="http://schemas.microsoft.com/office/powerpoint/2010/main" val="3628830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white x on a black background&#10;&#10;Description automatically generated">
            <a:extLst>
              <a:ext uri="{FF2B5EF4-FFF2-40B4-BE49-F238E27FC236}">
                <a16:creationId xmlns:a16="http://schemas.microsoft.com/office/drawing/2014/main" id="{A496D3A9-FB1F-BEA0-E6D4-48A7BC38A887}"/>
              </a:ext>
            </a:extLst>
          </p:cNvPr>
          <p:cNvPicPr>
            <a:picLocks noChangeAspect="1"/>
          </p:cNvPicPr>
          <p:nvPr/>
        </p:nvPicPr>
        <p:blipFill rotWithShape="1">
          <a:blip r:embed="rId4" cstate="email">
            <a:alphaModFix amt="53000"/>
            <a:extLst>
              <a:ext uri="{28A0092B-C50C-407E-A947-70E740481C1C}">
                <a14:useLocalDpi xmlns:a14="http://schemas.microsoft.com/office/drawing/2010/main"/>
              </a:ext>
            </a:extLst>
          </a:blip>
          <a:srcRect t="-1021"/>
          <a:stretch/>
        </p:blipFill>
        <p:spPr>
          <a:xfrm>
            <a:off x="0" y="1080655"/>
            <a:ext cx="6588675" cy="577734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5B97F391-CC50-CFA2-5179-931E79A35C21}"/>
              </a:ext>
            </a:extLst>
          </p:cNvPr>
          <p:cNvSpPr txBox="1"/>
          <p:nvPr/>
        </p:nvSpPr>
        <p:spPr>
          <a:xfrm>
            <a:off x="293929" y="366846"/>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Sr Epiphanie</a:t>
            </a:r>
          </a:p>
        </p:txBody>
      </p:sp>
      <p:sp>
        <p:nvSpPr>
          <p:cNvPr id="5" name="Rectangle 4">
            <a:extLst>
              <a:ext uri="{FF2B5EF4-FFF2-40B4-BE49-F238E27FC236}">
                <a16:creationId xmlns:a16="http://schemas.microsoft.com/office/drawing/2014/main" id="{11B46920-AFDE-3032-90F0-5FC25470FA5C}"/>
              </a:ext>
            </a:extLst>
          </p:cNvPr>
          <p:cNvSpPr/>
          <p:nvPr/>
        </p:nvSpPr>
        <p:spPr>
          <a:xfrm>
            <a:off x="602074" y="1905155"/>
            <a:ext cx="4460588" cy="397031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mn-cs"/>
              </a:rPr>
              <a:t>“I like SCIAF’s holistic approach to helping people; to support them fully.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mn-cs"/>
              </a:rPr>
              <a:t>“I think about the Gospel, John 10: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mn-cs"/>
              </a:rPr>
              <a:t>‘I have come to them to give life, and for them to have it abundantly.’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mn-cs"/>
              </a:rPr>
              <a:t>“That is, for me, what I do. I am always inspired by that Gospel, to give life fully, the way Jesus came to give life.”    </a:t>
            </a:r>
          </a:p>
        </p:txBody>
      </p:sp>
      <p:sp>
        <p:nvSpPr>
          <p:cNvPr id="9" name="TextBox 8">
            <a:extLst>
              <a:ext uri="{FF2B5EF4-FFF2-40B4-BE49-F238E27FC236}">
                <a16:creationId xmlns:a16="http://schemas.microsoft.com/office/drawing/2014/main" id="{8D4ADCB3-A724-EF8C-1E0A-E6726A0E661E}"/>
              </a:ext>
            </a:extLst>
          </p:cNvPr>
          <p:cNvSpPr txBox="1"/>
          <p:nvPr/>
        </p:nvSpPr>
        <p:spPr>
          <a:xfrm>
            <a:off x="650771" y="5875473"/>
            <a:ext cx="340151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a:ln>
                  <a:noFill/>
                </a:ln>
                <a:solidFill>
                  <a:srgbClr val="12375A"/>
                </a:solidFill>
                <a:effectLst/>
                <a:uLnTx/>
                <a:uFillTx/>
                <a:latin typeface="Colby StBlk" panose="00000A00000000000000" charset="0"/>
                <a:ea typeface="Colby StBlk" panose="00000A00000000000000" charset="0"/>
                <a:cs typeface="Rubik" panose="020B0604020202020204" charset="-79"/>
              </a:rPr>
              <a:t>Sr</a:t>
            </a:r>
            <a:r>
              <a:rPr kumimoji="0" lang="en-GB" sz="14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anose="020B0604020202020204" charset="-79"/>
              </a:rPr>
              <a:t> Epiphanie, Rwanda</a:t>
            </a:r>
          </a:p>
        </p:txBody>
      </p:sp>
      <p:pic>
        <p:nvPicPr>
          <p:cNvPr id="11" name="Picture 10" descr="A person in a yellow shirt&#10;&#10;Description automatically generated">
            <a:extLst>
              <a:ext uri="{FF2B5EF4-FFF2-40B4-BE49-F238E27FC236}">
                <a16:creationId xmlns:a16="http://schemas.microsoft.com/office/drawing/2014/main" id="{591D5564-8A56-B92E-2A89-76B40829D1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44967" y="1478765"/>
            <a:ext cx="3362037" cy="5043055"/>
          </a:xfrm>
          <a:prstGeom prst="rect">
            <a:avLst/>
          </a:prstGeom>
        </p:spPr>
      </p:pic>
      <p:sp>
        <p:nvSpPr>
          <p:cNvPr id="8" name="TextBox 7"/>
          <p:cNvSpPr txBox="1"/>
          <p:nvPr/>
        </p:nvSpPr>
        <p:spPr>
          <a:xfrm>
            <a:off x="5779756" y="6044750"/>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Sr </a:t>
            </a:r>
            <a:r>
              <a:rPr kumimoji="0" lang="en-GB" sz="1200" b="0" i="0" u="none" strike="noStrike" kern="1200" cap="none" spc="0" normalizeH="0" baseline="0" noProof="0" dirty="0" err="1">
                <a:ln>
                  <a:noFill/>
                </a:ln>
                <a:solidFill>
                  <a:prstClr val="white"/>
                </a:solidFill>
                <a:effectLst/>
                <a:uLnTx/>
                <a:uFillTx/>
                <a:latin typeface="Rubik" panose="020B0604020202020204" charset="-79"/>
                <a:ea typeface="Colby StBlk" panose="00000A00000000000000" charset="0"/>
                <a:cs typeface="Rubik" panose="020B0604020202020204" charset="-79"/>
              </a:rPr>
              <a:t>Epiphanie</a:t>
            </a: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 Rwanda</a:t>
            </a:r>
          </a:p>
        </p:txBody>
      </p:sp>
    </p:spTree>
    <p:extLst>
      <p:ext uri="{BB962C8B-B14F-4D97-AF65-F5344CB8AC3E}">
        <p14:creationId xmlns:p14="http://schemas.microsoft.com/office/powerpoint/2010/main" val="1887420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white x on a black background&#10;&#10;Description automatically generated">
            <a:extLst>
              <a:ext uri="{FF2B5EF4-FFF2-40B4-BE49-F238E27FC236}">
                <a16:creationId xmlns:a16="http://schemas.microsoft.com/office/drawing/2014/main" id="{4102F6A7-29C5-D2E7-9A4C-A77B199D1CB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501802" y="1108364"/>
            <a:ext cx="7641055" cy="573837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1CDB2F2F-2017-B44C-A23F-AEF7C1EA7B5F}"/>
              </a:ext>
            </a:extLst>
          </p:cNvPr>
          <p:cNvSpPr txBox="1"/>
          <p:nvPr/>
        </p:nvSpPr>
        <p:spPr>
          <a:xfrm>
            <a:off x="3243677" y="2337211"/>
            <a:ext cx="5326231"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Rubik" pitchFamily="2" charset="-79"/>
              </a:rPr>
              <a:t>Gracious God,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We pray for women around the world.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We thank you for their resilience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in the face of challenges.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For their care of others,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and our common home,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and for their service and leadership.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A1CA5E"/>
                </a:solidFill>
                <a:effectLst/>
                <a:uLnTx/>
                <a:uFillTx/>
                <a:latin typeface="Colby StBlk" panose="00000A00000000000000" charset="0"/>
                <a:ea typeface="Colby StBlk" panose="00000A00000000000000" charset="0"/>
                <a:cs typeface="Rubik" pitchFamily="2" charset="-79"/>
              </a:rPr>
              <a:t>Amen</a:t>
            </a:r>
            <a:r>
              <a:rPr kumimoji="0" lang="en-GB" sz="20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Rubik" pitchFamily="2" charset="-79"/>
              </a:rPr>
              <a:t> </a:t>
            </a:r>
          </a:p>
        </p:txBody>
      </p:sp>
      <p:sp>
        <p:nvSpPr>
          <p:cNvPr id="2" name="TextBox 1">
            <a:extLst>
              <a:ext uri="{FF2B5EF4-FFF2-40B4-BE49-F238E27FC236}">
                <a16:creationId xmlns:a16="http://schemas.microsoft.com/office/drawing/2014/main" id="{5B97F391-CC50-CFA2-5179-931E79A35C21}"/>
              </a:ext>
            </a:extLst>
          </p:cNvPr>
          <p:cNvSpPr txBox="1"/>
          <p:nvPr/>
        </p:nvSpPr>
        <p:spPr>
          <a:xfrm>
            <a:off x="293929" y="366846"/>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Prayer</a:t>
            </a:r>
          </a:p>
        </p:txBody>
      </p:sp>
      <p:pic>
        <p:nvPicPr>
          <p:cNvPr id="9" name="Picture 8">
            <a:extLst>
              <a:ext uri="{FF2B5EF4-FFF2-40B4-BE49-F238E27FC236}">
                <a16:creationId xmlns:a16="http://schemas.microsoft.com/office/drawing/2014/main" id="{D6FE6795-4A74-AF36-EB10-3DD437DC2BD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86796" y="840879"/>
            <a:ext cx="4499142" cy="6005855"/>
          </a:xfrm>
          <a:prstGeom prst="rect">
            <a:avLst/>
          </a:prstGeom>
          <a:ln>
            <a:noFill/>
          </a:ln>
        </p:spPr>
      </p:pic>
      <p:sp>
        <p:nvSpPr>
          <p:cNvPr id="5" name="TextBox 4"/>
          <p:cNvSpPr txBox="1"/>
          <p:nvPr/>
        </p:nvSpPr>
        <p:spPr>
          <a:xfrm>
            <a:off x="3243677" y="6238932"/>
            <a:ext cx="171575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12375A"/>
                </a:solidFill>
                <a:effectLst/>
                <a:uLnTx/>
                <a:uFillTx/>
                <a:latin typeface="Rubik" pitchFamily="2" charset="-79"/>
                <a:ea typeface="Colby StBlk" panose="00000A00000000000000" charset="0"/>
                <a:cs typeface="Rubik" pitchFamily="2" charset="-79"/>
              </a:rPr>
              <a:t>Julien, Rwanda</a:t>
            </a:r>
          </a:p>
        </p:txBody>
      </p:sp>
    </p:spTree>
    <p:extLst>
      <p:ext uri="{BB962C8B-B14F-4D97-AF65-F5344CB8AC3E}">
        <p14:creationId xmlns:p14="http://schemas.microsoft.com/office/powerpoint/2010/main" val="1383509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508" y="1192696"/>
            <a:ext cx="9163879" cy="655719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1" name="TextBox 10">
            <a:extLst>
              <a:ext uri="{FF2B5EF4-FFF2-40B4-BE49-F238E27FC236}">
                <a16:creationId xmlns:a16="http://schemas.microsoft.com/office/drawing/2014/main" id="{3788F1DF-9531-1949-8581-02DF24C5971A}"/>
              </a:ext>
            </a:extLst>
          </p:cNvPr>
          <p:cNvSpPr txBox="1"/>
          <p:nvPr/>
        </p:nvSpPr>
        <p:spPr>
          <a:xfrm>
            <a:off x="293929" y="419692"/>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 with us</a:t>
            </a:r>
          </a:p>
        </p:txBody>
      </p:sp>
      <p:pic>
        <p:nvPicPr>
          <p:cNvPr id="13" name="Picture 12">
            <a:extLst>
              <a:ext uri="{FF2B5EF4-FFF2-40B4-BE49-F238E27FC236}">
                <a16:creationId xmlns:a16="http://schemas.microsoft.com/office/drawing/2014/main" id="{87C7D8E4-80F8-6F4D-95C6-A0CCE9EF42FC}"/>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97769" y="1421542"/>
            <a:ext cx="8748461" cy="1347216"/>
          </a:xfrm>
          <a:prstGeom prst="rect">
            <a:avLst/>
          </a:prstGeom>
        </p:spPr>
      </p:pic>
      <p:sp>
        <p:nvSpPr>
          <p:cNvPr id="9" name="Rectangle 8"/>
          <p:cNvSpPr/>
          <p:nvPr/>
        </p:nvSpPr>
        <p:spPr>
          <a:xfrm>
            <a:off x="394716" y="1559270"/>
            <a:ext cx="8527006" cy="101566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Rubik" panose="020B0604020202020204" charset="-79"/>
                <a:ea typeface="Colby StBlk" pitchFamily="2" charset="77"/>
                <a:cs typeface="Rubik" panose="020B0604020202020204" charset="-79"/>
              </a:rPr>
              <a:t>This </a:t>
            </a:r>
            <a:r>
              <a:rPr kumimoji="0" lang="en-GB" sz="2000" b="1" i="0" u="none" strike="noStrike" kern="1200" cap="none" spc="0" normalizeH="0" baseline="0" noProof="0" dirty="0">
                <a:ln>
                  <a:noFill/>
                </a:ln>
                <a:solidFill>
                  <a:prstClr val="white"/>
                </a:solidFill>
                <a:effectLst/>
                <a:uLnTx/>
                <a:uFillTx/>
                <a:latin typeface="Rubik" panose="020B0604020202020204" charset="-79"/>
                <a:ea typeface="Colby StBlk" pitchFamily="2" charset="77"/>
                <a:cs typeface="Rubik" panose="020B0604020202020204" charset="-79"/>
              </a:rPr>
              <a:t>International Women’s Day </a:t>
            </a:r>
            <a:r>
              <a:rPr kumimoji="0" lang="en-GB" sz="2000" b="0" i="0" u="none" strike="noStrike" kern="1200" cap="none" spc="0" normalizeH="0" baseline="0" noProof="0" dirty="0">
                <a:ln>
                  <a:noFill/>
                </a:ln>
                <a:solidFill>
                  <a:prstClr val="white"/>
                </a:solidFill>
                <a:effectLst/>
                <a:uLnTx/>
                <a:uFillTx/>
                <a:latin typeface="Rubik" panose="020B0604020202020204" charset="-79"/>
                <a:ea typeface="Colby StBlk" pitchFamily="2" charset="77"/>
                <a:cs typeface="Rubik" panose="020B0604020202020204" charset="-79"/>
              </a:rPr>
              <a:t>we thank God for all women making a difference in the world and in the church and ask for Mary’s intercession as we ourselves seek to answer God’s call. </a:t>
            </a:r>
          </a:p>
        </p:txBody>
      </p:sp>
      <p:sp>
        <p:nvSpPr>
          <p:cNvPr id="12" name="TextBox 11"/>
          <p:cNvSpPr txBox="1"/>
          <p:nvPr/>
        </p:nvSpPr>
        <p:spPr>
          <a:xfrm>
            <a:off x="6192724" y="6396066"/>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SCIAF partners, Rwanda</a:t>
            </a:r>
          </a:p>
        </p:txBody>
      </p:sp>
    </p:spTree>
    <p:extLst>
      <p:ext uri="{BB962C8B-B14F-4D97-AF65-F5344CB8AC3E}">
        <p14:creationId xmlns:p14="http://schemas.microsoft.com/office/powerpoint/2010/main" val="360254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06501"/>
            <a:ext cx="9156700" cy="56388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5991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1" name="TextBox 10">
            <a:extLst>
              <a:ext uri="{FF2B5EF4-FFF2-40B4-BE49-F238E27FC236}">
                <a16:creationId xmlns:a16="http://schemas.microsoft.com/office/drawing/2014/main" id="{3788F1DF-9531-1949-8581-02DF24C5971A}"/>
              </a:ext>
            </a:extLst>
          </p:cNvPr>
          <p:cNvSpPr txBox="1"/>
          <p:nvPr/>
        </p:nvSpPr>
        <p:spPr>
          <a:xfrm>
            <a:off x="293929" y="419692"/>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 with us</a:t>
            </a:r>
          </a:p>
        </p:txBody>
      </p:sp>
      <p:pic>
        <p:nvPicPr>
          <p:cNvPr id="12" name="Picture 11">
            <a:extLst>
              <a:ext uri="{FF2B5EF4-FFF2-40B4-BE49-F238E27FC236}">
                <a16:creationId xmlns:a16="http://schemas.microsoft.com/office/drawing/2014/main" id="{87C7D8E4-80F8-6F4D-95C6-A0CCE9EF42FC}"/>
              </a:ext>
            </a:extLst>
          </p:cNvPr>
          <p:cNvPicPr>
            <a:picLocks noChangeAspect="1"/>
          </p:cNvPicPr>
          <p:nvPr/>
        </p:nvPicPr>
        <p:blipFill>
          <a:blip r:embed="rId6"/>
          <a:stretch>
            <a:fillRect/>
          </a:stretch>
        </p:blipFill>
        <p:spPr>
          <a:xfrm>
            <a:off x="443346" y="2313708"/>
            <a:ext cx="4458592" cy="3629891"/>
          </a:xfrm>
          <a:prstGeom prst="rect">
            <a:avLst/>
          </a:prstGeom>
        </p:spPr>
      </p:pic>
      <p:sp>
        <p:nvSpPr>
          <p:cNvPr id="2" name="Rectangle 1"/>
          <p:cNvSpPr/>
          <p:nvPr/>
        </p:nvSpPr>
        <p:spPr>
          <a:xfrm>
            <a:off x="610061" y="2619227"/>
            <a:ext cx="4125162" cy="304698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Mary, mother of God,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mother of compassion,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we ask for your prayers.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Mother of all who are poor, you said ‘yes’ to God’s call. </a:t>
            </a:r>
            <a:endPar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6332425" y="6436152"/>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722084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06501"/>
            <a:ext cx="9156700" cy="5638800"/>
          </a:xfrm>
          <a:prstGeom prst="rect">
            <a:avLst/>
          </a:prstGeom>
        </p:spPr>
      </p:pic>
      <p:pic>
        <p:nvPicPr>
          <p:cNvPr id="2" name="Picture 1" descr="Shape&#10;&#10;Description automatically generated">
            <a:extLst>
              <a:ext uri="{FF2B5EF4-FFF2-40B4-BE49-F238E27FC236}">
                <a16:creationId xmlns:a16="http://schemas.microsoft.com/office/drawing/2014/main" id="{29A87A96-4E08-4E92-7269-9591221566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5991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1" name="TextBox 10">
            <a:extLst>
              <a:ext uri="{FF2B5EF4-FFF2-40B4-BE49-F238E27FC236}">
                <a16:creationId xmlns:a16="http://schemas.microsoft.com/office/drawing/2014/main" id="{3788F1DF-9531-1949-8581-02DF24C5971A}"/>
              </a:ext>
            </a:extLst>
          </p:cNvPr>
          <p:cNvSpPr txBox="1"/>
          <p:nvPr/>
        </p:nvSpPr>
        <p:spPr>
          <a:xfrm>
            <a:off x="293929" y="419692"/>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 with us</a:t>
            </a:r>
          </a:p>
        </p:txBody>
      </p:sp>
      <p:pic>
        <p:nvPicPr>
          <p:cNvPr id="16" name="Picture 15">
            <a:extLst>
              <a:ext uri="{FF2B5EF4-FFF2-40B4-BE49-F238E27FC236}">
                <a16:creationId xmlns:a16="http://schemas.microsoft.com/office/drawing/2014/main" id="{87C7D8E4-80F8-6F4D-95C6-A0CCE9EF42FC}"/>
              </a:ext>
            </a:extLst>
          </p:cNvPr>
          <p:cNvPicPr>
            <a:picLocks noChangeAspect="1"/>
          </p:cNvPicPr>
          <p:nvPr/>
        </p:nvPicPr>
        <p:blipFill>
          <a:blip r:embed="rId6"/>
          <a:stretch>
            <a:fillRect/>
          </a:stretch>
        </p:blipFill>
        <p:spPr>
          <a:xfrm>
            <a:off x="292786" y="1643326"/>
            <a:ext cx="4608009" cy="4968966"/>
          </a:xfrm>
          <a:prstGeom prst="rect">
            <a:avLst/>
          </a:prstGeom>
        </p:spPr>
      </p:pic>
      <p:sp>
        <p:nvSpPr>
          <p:cNvPr id="9" name="Rectangle 8"/>
          <p:cNvSpPr/>
          <p:nvPr/>
        </p:nvSpPr>
        <p:spPr>
          <a:xfrm>
            <a:off x="278943" y="1973392"/>
            <a:ext cx="4608010" cy="446276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We give thanks for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the inspiration of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all the women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who have answered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God’s call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throughout time –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for those who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are known as saints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and for those whose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names are hidden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but whose work lives on.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mn-cs"/>
              </a:rPr>
              <a:t> </a:t>
            </a:r>
          </a:p>
        </p:txBody>
      </p:sp>
      <p:sp>
        <p:nvSpPr>
          <p:cNvPr id="4" name="TextBox 3">
            <a:extLst>
              <a:ext uri="{FF2B5EF4-FFF2-40B4-BE49-F238E27FC236}">
                <a16:creationId xmlns:a16="http://schemas.microsoft.com/office/drawing/2014/main" id="{A6825498-4C50-FD74-5793-D22839B5D714}"/>
              </a:ext>
            </a:extLst>
          </p:cNvPr>
          <p:cNvSpPr txBox="1"/>
          <p:nvPr/>
        </p:nvSpPr>
        <p:spPr>
          <a:xfrm>
            <a:off x="6332425" y="6436152"/>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10864310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06501"/>
            <a:ext cx="9156700" cy="5638800"/>
          </a:xfrm>
          <a:prstGeom prst="rect">
            <a:avLst/>
          </a:prstGeom>
        </p:spPr>
      </p:pic>
      <p:pic>
        <p:nvPicPr>
          <p:cNvPr id="6" name="Picture 5" descr="Shape&#10;&#10;Description automatically generated">
            <a:extLst>
              <a:ext uri="{FF2B5EF4-FFF2-40B4-BE49-F238E27FC236}">
                <a16:creationId xmlns:a16="http://schemas.microsoft.com/office/drawing/2014/main" id="{3DB6F7F7-3792-5A36-45A6-3278ED3B30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5991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1" name="TextBox 10">
            <a:extLst>
              <a:ext uri="{FF2B5EF4-FFF2-40B4-BE49-F238E27FC236}">
                <a16:creationId xmlns:a16="http://schemas.microsoft.com/office/drawing/2014/main" id="{3788F1DF-9531-1949-8581-02DF24C5971A}"/>
              </a:ext>
            </a:extLst>
          </p:cNvPr>
          <p:cNvSpPr txBox="1"/>
          <p:nvPr/>
        </p:nvSpPr>
        <p:spPr>
          <a:xfrm>
            <a:off x="293929" y="419692"/>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 with us</a:t>
            </a:r>
          </a:p>
        </p:txBody>
      </p:sp>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a:blip r:embed="rId6"/>
          <a:stretch>
            <a:fillRect/>
          </a:stretch>
        </p:blipFill>
        <p:spPr>
          <a:xfrm>
            <a:off x="292786" y="1911927"/>
            <a:ext cx="4608009" cy="4404276"/>
          </a:xfrm>
          <a:prstGeom prst="rect">
            <a:avLst/>
          </a:prstGeom>
        </p:spPr>
      </p:pic>
      <p:sp>
        <p:nvSpPr>
          <p:cNvPr id="13" name="TextBox 12"/>
          <p:cNvSpPr txBox="1"/>
          <p:nvPr/>
        </p:nvSpPr>
        <p:spPr>
          <a:xfrm>
            <a:off x="6332425" y="6436152"/>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Linda and her Grandson</a:t>
            </a:r>
          </a:p>
        </p:txBody>
      </p:sp>
      <p:sp>
        <p:nvSpPr>
          <p:cNvPr id="2" name="Rectangle 1"/>
          <p:cNvSpPr/>
          <p:nvPr/>
        </p:nvSpPr>
        <p:spPr>
          <a:xfrm>
            <a:off x="471047" y="2253551"/>
            <a:ext cx="4251485" cy="4062651"/>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We celebrate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the example of women who transform their own lives and the lives of others,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by answering Christ’s call to feed those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who are hungry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and give drink to those who thirst.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mn-cs"/>
              </a:rPr>
              <a:t> </a:t>
            </a:r>
          </a:p>
        </p:txBody>
      </p:sp>
    </p:spTree>
    <p:extLst>
      <p:ext uri="{BB962C8B-B14F-4D97-AF65-F5344CB8AC3E}">
        <p14:creationId xmlns:p14="http://schemas.microsoft.com/office/powerpoint/2010/main" val="27364740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701" y="1206501"/>
            <a:ext cx="9169401" cy="5638800"/>
          </a:xfrm>
          <a:prstGeom prst="rect">
            <a:avLst/>
          </a:prstGeom>
        </p:spPr>
      </p:pic>
      <p:pic>
        <p:nvPicPr>
          <p:cNvPr id="2" name="Picture 1" descr="Shape&#10;&#10;Description automatically generated">
            <a:extLst>
              <a:ext uri="{FF2B5EF4-FFF2-40B4-BE49-F238E27FC236}">
                <a16:creationId xmlns:a16="http://schemas.microsoft.com/office/drawing/2014/main" id="{8620BF0D-B46B-7E21-8535-B1A8421FD9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5991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1" name="TextBox 10">
            <a:extLst>
              <a:ext uri="{FF2B5EF4-FFF2-40B4-BE49-F238E27FC236}">
                <a16:creationId xmlns:a16="http://schemas.microsoft.com/office/drawing/2014/main" id="{3788F1DF-9531-1949-8581-02DF24C5971A}"/>
              </a:ext>
            </a:extLst>
          </p:cNvPr>
          <p:cNvSpPr txBox="1"/>
          <p:nvPr/>
        </p:nvSpPr>
        <p:spPr>
          <a:xfrm>
            <a:off x="293929" y="419692"/>
            <a:ext cx="460800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Pray with us</a:t>
            </a:r>
          </a:p>
        </p:txBody>
      </p:sp>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a:blip r:embed="rId6"/>
          <a:stretch>
            <a:fillRect/>
          </a:stretch>
        </p:blipFill>
        <p:spPr>
          <a:xfrm>
            <a:off x="292786" y="1643326"/>
            <a:ext cx="4608009" cy="4968966"/>
          </a:xfrm>
          <a:prstGeom prst="rect">
            <a:avLst/>
          </a:prstGeom>
        </p:spPr>
      </p:pic>
      <p:sp>
        <p:nvSpPr>
          <p:cNvPr id="13" name="TextBox 12"/>
          <p:cNvSpPr txBox="1"/>
          <p:nvPr/>
        </p:nvSpPr>
        <p:spPr>
          <a:xfrm>
            <a:off x="6332425" y="6436152"/>
            <a:ext cx="2628211" cy="276999"/>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Rubik" panose="020B0604020202020204" charset="-79"/>
                <a:ea typeface="Colby StBlk" panose="00000A00000000000000" charset="0"/>
                <a:cs typeface="Rubik" panose="020B0604020202020204" charset="-79"/>
              </a:rPr>
              <a:t>Linda and her Grandson</a:t>
            </a:r>
          </a:p>
        </p:txBody>
      </p:sp>
      <p:sp>
        <p:nvSpPr>
          <p:cNvPr id="4" name="Rectangle 3"/>
          <p:cNvSpPr/>
          <p:nvPr/>
        </p:nvSpPr>
        <p:spPr>
          <a:xfrm>
            <a:off x="406400" y="1834101"/>
            <a:ext cx="4425460" cy="452431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Mary, mother of us all,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the urgent cries of the hungry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can still be heard today –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call us to answer,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help us to hear.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Inspire us and move us,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as we strive to bring about a better world.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We ask in the name of Jesus, your Son, Amen. </a:t>
            </a:r>
          </a:p>
        </p:txBody>
      </p:sp>
    </p:spTree>
    <p:extLst>
      <p:ext uri="{BB962C8B-B14F-4D97-AF65-F5344CB8AC3E}">
        <p14:creationId xmlns:p14="http://schemas.microsoft.com/office/powerpoint/2010/main" val="3511184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yellow and black background&#10;&#10;Description automatically generated">
            <a:extLst>
              <a:ext uri="{FF2B5EF4-FFF2-40B4-BE49-F238E27FC236}">
                <a16:creationId xmlns:a16="http://schemas.microsoft.com/office/drawing/2014/main" id="{F54F4726-5451-F12B-7F64-48A675F5620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08" y="5311478"/>
            <a:ext cx="1585428" cy="154652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4073235" y="474345"/>
            <a:ext cx="17706108" cy="1200329"/>
          </a:xfrm>
          <a:prstGeom prst="rect">
            <a:avLst/>
          </a:prstGeom>
        </p:spPr>
        <p:txBody>
          <a:bodyPr wrap="square">
            <a:spAutoFit/>
          </a:bodyPr>
          <a:lstStyle/>
          <a:p>
            <a:r>
              <a:rPr lang="en-GB" dirty="0"/>
              <a:t>.  </a:t>
            </a:r>
          </a:p>
          <a:p>
            <a:r>
              <a:rPr lang="en-GB" dirty="0"/>
              <a:t> </a:t>
            </a:r>
          </a:p>
          <a:p>
            <a:r>
              <a:rPr lang="en-GB" dirty="0"/>
              <a:t> </a:t>
            </a:r>
          </a:p>
          <a:p>
            <a:endParaRPr lang="en-GB" dirty="0"/>
          </a:p>
        </p:txBody>
      </p:sp>
      <p:sp>
        <p:nvSpPr>
          <p:cNvPr id="3" name="TextBox 2">
            <a:extLst>
              <a:ext uri="{FF2B5EF4-FFF2-40B4-BE49-F238E27FC236}">
                <a16:creationId xmlns:a16="http://schemas.microsoft.com/office/drawing/2014/main" id="{360650CE-E98F-CC3B-67CE-AE132B47E589}"/>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in harmony with each other and all creation.</a:t>
            </a:r>
            <a:endParaRPr lang="en-GB" sz="2700" b="1" dirty="0">
              <a:solidFill>
                <a:srgbClr val="709749"/>
              </a:solidFill>
              <a:latin typeface="Colby StBlk" pitchFamily="2" charset="77"/>
              <a:ea typeface="Colby StBlk" pitchFamily="2" charset="77"/>
              <a:cs typeface="Rubik" pitchFamily="2" charset="-79"/>
            </a:endParaRPr>
          </a:p>
        </p:txBody>
      </p:sp>
      <p:sp>
        <p:nvSpPr>
          <p:cNvPr id="4" name="TextBox 3">
            <a:extLst>
              <a:ext uri="{FF2B5EF4-FFF2-40B4-BE49-F238E27FC236}">
                <a16:creationId xmlns:a16="http://schemas.microsoft.com/office/drawing/2014/main" id="{CF5C3717-E829-8830-244F-FFD8079A8620}"/>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a:solidFill>
                <a:srgbClr val="12375A"/>
              </a:solidFill>
              <a:latin typeface="Rubik" pitchFamily="2" charset="-79"/>
              <a:ea typeface="Colby StBlk" pitchFamily="2" charset="77"/>
              <a:cs typeface="Rubik" pitchFamily="2" charset="-79"/>
            </a:endParaRPr>
          </a:p>
          <a:p>
            <a:pPr>
              <a:spcBef>
                <a:spcPct val="0"/>
              </a:spcBef>
              <a:buFontTx/>
              <a:buNone/>
            </a:pPr>
            <a:r>
              <a:rPr lang="en-GB" sz="1600" err="1">
                <a:solidFill>
                  <a:srgbClr val="12375A"/>
                </a:solidFill>
                <a:latin typeface="Rubik" pitchFamily="2" charset="-79"/>
                <a:ea typeface="Colby StBlk" pitchFamily="2" charset="77"/>
                <a:cs typeface="Rubik" pitchFamily="2" charset="-79"/>
              </a:rPr>
              <a:t>sciaf@sciaf.org.uk</a:t>
            </a:r>
            <a:endParaRPr lang="en-GB" sz="1600">
              <a:solidFill>
                <a:srgbClr val="12375A"/>
              </a:solidFill>
              <a:latin typeface="Rubik" pitchFamily="2" charset="-79"/>
              <a:ea typeface="Colby StBlk" pitchFamily="2" charset="77"/>
              <a:cs typeface="Rubik" pitchFamily="2" charset="-79"/>
            </a:endParaRPr>
          </a:p>
        </p:txBody>
      </p:sp>
      <p:sp>
        <p:nvSpPr>
          <p:cNvPr id="7" name="TextBox 6">
            <a:extLst>
              <a:ext uri="{FF2B5EF4-FFF2-40B4-BE49-F238E27FC236}">
                <a16:creationId xmlns:a16="http://schemas.microsoft.com/office/drawing/2014/main" id="{AF56478E-EC6E-2C94-1206-7DB0D7DC62F6}"/>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pic>
        <p:nvPicPr>
          <p:cNvPr id="9" name="Picture 8" descr="A green and white sign with a long shadow&#10;&#10;Description automatically generated">
            <a:extLst>
              <a:ext uri="{FF2B5EF4-FFF2-40B4-BE49-F238E27FC236}">
                <a16:creationId xmlns:a16="http://schemas.microsoft.com/office/drawing/2014/main" id="{D07043E6-912B-031F-F2F3-C26A194889D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1896730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1594229"/>
            <a:ext cx="8077675" cy="4093428"/>
          </a:xfrm>
          <a:prstGeom prst="rect">
            <a:avLst/>
          </a:prstGeom>
        </p:spPr>
        <p:txBody>
          <a:bodyPr wrap="square">
            <a:spAutoFit/>
          </a:bodyPr>
          <a:lstStyle/>
          <a:p>
            <a:pPr lvl="0" fontAlgn="base"/>
            <a:r>
              <a:rPr lang="en-GB" sz="2400" b="1" dirty="0" smtClean="0">
                <a:solidFill>
                  <a:srgbClr val="A1CA5E"/>
                </a:solidFill>
                <a:latin typeface="Colby StBlk" pitchFamily="2" charset="77"/>
                <a:ea typeface="Colby StBlk" pitchFamily="2" charset="77"/>
                <a:cs typeface="Rubik" panose="00000500000000000000" pitchFamily="2" charset="-79"/>
              </a:rPr>
              <a:t>“Blessed </a:t>
            </a:r>
            <a:r>
              <a:rPr lang="en-GB" sz="2400" b="1" dirty="0">
                <a:solidFill>
                  <a:srgbClr val="A1CA5E"/>
                </a:solidFill>
                <a:latin typeface="Colby StBlk" pitchFamily="2" charset="77"/>
                <a:ea typeface="Colby StBlk" pitchFamily="2" charset="77"/>
                <a:cs typeface="Rubik" panose="00000500000000000000" pitchFamily="2" charset="-79"/>
              </a:rPr>
              <a:t>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lvl="0" fontAlgn="base"/>
            <a:r>
              <a:rPr lang="en-GB" sz="2000" b="1" i="1" dirty="0">
                <a:solidFill>
                  <a:srgbClr val="12375A"/>
                </a:solidFill>
                <a:latin typeface="Colby StBlk" pitchFamily="2" charset="77"/>
                <a:ea typeface="Colby StBlk" pitchFamily="2" charset="77"/>
                <a:cs typeface="Rubik" panose="00000500000000000000" pitchFamily="2" charset="-79"/>
              </a:rPr>
              <a:t>2 Corinthians 1: 3-5 </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smtClean="0">
                <a:ln>
                  <a:noFill/>
                </a:ln>
                <a:solidFill>
                  <a:srgbClr val="12375A"/>
                </a:solidFill>
                <a:effectLst/>
                <a:uLnTx/>
                <a:uFillTx/>
                <a:latin typeface="Colby StBlk" pitchFamily="2" charset="77"/>
                <a:ea typeface="Colby StBlk" pitchFamily="2" charset="77"/>
                <a:cs typeface="+mn-cs"/>
              </a:rPr>
              <a:t>God of</a:t>
            </a:r>
            <a:r>
              <a:rPr kumimoji="0" lang="en-GB" sz="2700" b="1" i="0" u="none" strike="noStrike" kern="1200" cap="none" spc="0" normalizeH="0" noProof="0" dirty="0" smtClean="0">
                <a:ln>
                  <a:noFill/>
                </a:ln>
                <a:solidFill>
                  <a:srgbClr val="12375A"/>
                </a:solidFill>
                <a:effectLst/>
                <a:uLnTx/>
                <a:uFillTx/>
                <a:latin typeface="Colby StBlk" pitchFamily="2" charset="77"/>
                <a:ea typeface="Colby StBlk" pitchFamily="2" charset="77"/>
                <a:cs typeface="+mn-cs"/>
              </a:rPr>
              <a:t> Comfort</a:t>
            </a:r>
            <a:endPar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endParaRPr>
          </a:p>
        </p:txBody>
      </p:sp>
    </p:spTree>
    <p:extLst>
      <p:ext uri="{BB962C8B-B14F-4D97-AF65-F5344CB8AC3E}">
        <p14:creationId xmlns:p14="http://schemas.microsoft.com/office/powerpoint/2010/main" val="2205437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blue rectangular object with black border&#10;&#10;Description automatically generated">
            <a:extLst>
              <a:ext uri="{FF2B5EF4-FFF2-40B4-BE49-F238E27FC236}">
                <a16:creationId xmlns:a16="http://schemas.microsoft.com/office/drawing/2014/main" id="{78D0B3B0-A36C-EB8E-B2E8-0B9F02393B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7307" y="1521902"/>
            <a:ext cx="5529764"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690621"/>
            <a:ext cx="5432378" cy="1569660"/>
          </a:xfrm>
          <a:prstGeom prst="rect">
            <a:avLst/>
          </a:prstGeom>
          <a:noFill/>
        </p:spPr>
        <p:txBody>
          <a:bodyPr wrap="square" rtlCol="0">
            <a:spAutoFit/>
          </a:bodyPr>
          <a:lstStyle/>
          <a:p>
            <a:pPr algn="ctr"/>
            <a:r>
              <a:rPr lang="en-GB" sz="3200" b="1" dirty="0">
                <a:solidFill>
                  <a:schemeClr val="bg1"/>
                </a:solidFill>
                <a:latin typeface="Colby StBlk" pitchFamily="2" charset="77"/>
                <a:ea typeface="Colby StBlk" pitchFamily="2" charset="77"/>
              </a:rPr>
              <a:t>“Blessed be the God and Father of our </a:t>
            </a:r>
          </a:p>
          <a:p>
            <a:pPr algn="ctr"/>
            <a:r>
              <a:rPr lang="en-GB" sz="3200" b="1" dirty="0">
                <a:solidFill>
                  <a:schemeClr val="bg1"/>
                </a:solidFill>
                <a:latin typeface="Colby StBlk" pitchFamily="2" charset="77"/>
                <a:ea typeface="Colby StBlk" pitchFamily="2" charset="77"/>
              </a:rPr>
              <a:t>Lord Jesus Christ</a:t>
            </a:r>
            <a:r>
              <a:rPr lang="en-GB" sz="3200" b="1" dirty="0" smtClean="0">
                <a:solidFill>
                  <a:schemeClr val="bg1"/>
                </a:solidFill>
                <a:latin typeface="Colby StBlk" pitchFamily="2" charset="77"/>
                <a:ea typeface="Colby StBlk" pitchFamily="2" charset="77"/>
              </a:rPr>
              <a:t>..."</a:t>
            </a:r>
            <a:endParaRPr lang="en-GB" sz="3200" b="1" dirty="0">
              <a:solidFill>
                <a:schemeClr val="bg1"/>
              </a:solidFill>
              <a:latin typeface="Colby StBlk" pitchFamily="2" charset="77"/>
              <a:ea typeface="Colby StBlk" pitchFamily="2" charset="77"/>
            </a:endParaRPr>
          </a:p>
        </p:txBody>
      </p:sp>
      <p:sp>
        <p:nvSpPr>
          <p:cNvPr id="2" name="TextBox 1">
            <a:extLst>
              <a:ext uri="{FF2B5EF4-FFF2-40B4-BE49-F238E27FC236}">
                <a16:creationId xmlns:a16="http://schemas.microsoft.com/office/drawing/2014/main" id="{66074D35-4891-9944-8AB1-6E951352AE1D}"/>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1976431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descr="A white x on a black background&#10;&#10;Description automatically generated">
            <a:extLst>
              <a:ext uri="{FF2B5EF4-FFF2-40B4-BE49-F238E27FC236}">
                <a16:creationId xmlns:a16="http://schemas.microsoft.com/office/drawing/2014/main" id="{AD9752FD-EA9A-C6C5-15AF-4FF7EC3664AA}"/>
              </a:ext>
            </a:extLst>
          </p:cNvPr>
          <p:cNvPicPr>
            <a:picLocks noChangeAspect="1"/>
          </p:cNvPicPr>
          <p:nvPr/>
        </p:nvPicPr>
        <p:blipFill rotWithShape="1">
          <a:blip r:embed="rId4" cstate="email">
            <a:alphaModFix amt="32000"/>
            <a:extLst>
              <a:ext uri="{28A0092B-C50C-407E-A947-70E740481C1C}">
                <a14:useLocalDpi xmlns:a14="http://schemas.microsoft.com/office/drawing/2010/main"/>
              </a:ext>
            </a:extLst>
          </a:blip>
          <a:srcRect/>
          <a:stretch/>
        </p:blipFill>
        <p:spPr>
          <a:xfrm>
            <a:off x="0" y="1308295"/>
            <a:ext cx="9144000" cy="554970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501080" y="1944872"/>
            <a:ext cx="3241477" cy="4401205"/>
          </a:xfrm>
          <a:prstGeom prst="rect">
            <a:avLst/>
          </a:prstGeom>
        </p:spPr>
        <p:txBody>
          <a:bodyPr wrap="square">
            <a:spAutoFit/>
          </a:bodyPr>
          <a:lstStyle/>
          <a:p>
            <a:r>
              <a:rPr lang="en-GB" sz="2000" dirty="0">
                <a:solidFill>
                  <a:srgbClr val="709749"/>
                </a:solidFill>
                <a:latin typeface="Rubik Medium" pitchFamily="2" charset="-79"/>
                <a:cs typeface="Rubik Medium" pitchFamily="2" charset="-79"/>
              </a:rPr>
              <a:t>These words begin with praise for the source of all comfort – God Himself. He is the ultimate source of our consolation, the One who showers us with His mercy and compassion in times of distress. </a:t>
            </a:r>
            <a:br>
              <a:rPr lang="en-GB" sz="2000" dirty="0">
                <a:solidFill>
                  <a:srgbClr val="709749"/>
                </a:solidFill>
                <a:latin typeface="Rubik Medium" pitchFamily="2" charset="-79"/>
                <a:cs typeface="Rubik Medium" pitchFamily="2" charset="-79"/>
              </a:rPr>
            </a:br>
            <a:r>
              <a:rPr lang="en-GB" sz="2000" dirty="0">
                <a:solidFill>
                  <a:srgbClr val="709749"/>
                </a:solidFill>
                <a:latin typeface="Rubik Medium" pitchFamily="2" charset="-79"/>
                <a:cs typeface="Rubik Medium" pitchFamily="2" charset="-79"/>
              </a:rPr>
              <a:t>Our faith teaches us to turn to God in gratitude, recognizing that He sustains us through every trial. </a:t>
            </a:r>
          </a:p>
        </p:txBody>
      </p:sp>
      <p:pic>
        <p:nvPicPr>
          <p:cNvPr id="4" name="Picture 3" descr="A person in a white robe and white robe standing in a room with people&#10;&#10;Description automatically generated">
            <a:extLst>
              <a:ext uri="{FF2B5EF4-FFF2-40B4-BE49-F238E27FC236}">
                <a16:creationId xmlns:a16="http://schemas.microsoft.com/office/drawing/2014/main" id="{27DCF0BE-32C2-C679-494D-8606D16D0AA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42557" y="2337039"/>
            <a:ext cx="5253508" cy="3616873"/>
          </a:xfrm>
          <a:prstGeom prst="rect">
            <a:avLst/>
          </a:prstGeom>
        </p:spPr>
      </p:pic>
      <p:sp>
        <p:nvSpPr>
          <p:cNvPr id="3" name="TextBox 2">
            <a:extLst>
              <a:ext uri="{FF2B5EF4-FFF2-40B4-BE49-F238E27FC236}">
                <a16:creationId xmlns:a16="http://schemas.microsoft.com/office/drawing/2014/main" id="{C654ACB5-08C1-AC7B-7056-8F41D7F970A4}"/>
              </a:ext>
            </a:extLst>
          </p:cNvPr>
          <p:cNvSpPr txBox="1"/>
          <p:nvPr/>
        </p:nvSpPr>
        <p:spPr>
          <a:xfrm>
            <a:off x="6869780" y="6269133"/>
            <a:ext cx="1773140" cy="153888"/>
          </a:xfrm>
          <a:prstGeom prst="rect">
            <a:avLst/>
          </a:prstGeom>
          <a:noFill/>
        </p:spPr>
        <p:txBody>
          <a:bodyPr wrap="square" lIns="0" tIns="0" rIns="0" bIns="0" rtlCol="0">
            <a:noAutofit/>
          </a:bodyPr>
          <a:lstStyle/>
          <a:p>
            <a:pPr algn="r"/>
            <a:r>
              <a:rPr lang="en-US" sz="1000" dirty="0">
                <a:solidFill>
                  <a:srgbClr val="12375A"/>
                </a:solidFill>
                <a:latin typeface="Rubik" pitchFamily="2" charset="-79"/>
                <a:cs typeface="Rubik" pitchFamily="2" charset="-79"/>
              </a:rPr>
              <a:t>Sunday mass at Cathedrale St Michele, Kigali, </a:t>
            </a:r>
            <a:r>
              <a:rPr lang="en-US" sz="1000" dirty="0" err="1">
                <a:solidFill>
                  <a:srgbClr val="12375A"/>
                </a:solidFill>
                <a:latin typeface="Rubik" pitchFamily="2" charset="-79"/>
                <a:cs typeface="Rubik" pitchFamily="2" charset="-79"/>
              </a:rPr>
              <a:t>Rwamda</a:t>
            </a:r>
            <a:endParaRPr lang="en-US" sz="1000" dirty="0">
              <a:solidFill>
                <a:srgbClr val="12375A"/>
              </a:solidFill>
              <a:latin typeface="Rubik" pitchFamily="2" charset="-79"/>
              <a:cs typeface="Rubik" pitchFamily="2" charset="-79"/>
            </a:endParaRPr>
          </a:p>
        </p:txBody>
      </p:sp>
    </p:spTree>
    <p:extLst>
      <p:ext uri="{BB962C8B-B14F-4D97-AF65-F5344CB8AC3E}">
        <p14:creationId xmlns:p14="http://schemas.microsoft.com/office/powerpoint/2010/main" val="2347833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E7C9B8-43D1-731A-64CF-CC90304129A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1" name="Picture 10" descr="A blue rectangular object with black border&#10;&#10;Description automatically generated">
            <a:extLst>
              <a:ext uri="{FF2B5EF4-FFF2-40B4-BE49-F238E27FC236}">
                <a16:creationId xmlns:a16="http://schemas.microsoft.com/office/drawing/2014/main" id="{10A223A8-D36F-2332-D51D-2BE751994D6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83" y="1521902"/>
            <a:ext cx="5520539"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852203"/>
            <a:ext cx="5337641" cy="1246495"/>
          </a:xfrm>
          <a:prstGeom prst="rect">
            <a:avLst/>
          </a:prstGeom>
          <a:noFill/>
          <a:effectLst>
            <a:outerShdw blurRad="50800" dist="50800" dir="5400000" sx="74998" sy="74998" algn="ctr" rotWithShape="0">
              <a:srgbClr val="000000">
                <a:alpha val="43137"/>
              </a:srgbClr>
            </a:outerShdw>
          </a:effectLst>
        </p:spPr>
        <p:txBody>
          <a:bodyPr wrap="square" rtlCol="0">
            <a:spAutoFit/>
          </a:bodyPr>
          <a:lstStyle/>
          <a:p>
            <a:pPr algn="ctr"/>
            <a:r>
              <a:rPr lang="en-GB" sz="2500" b="1" dirty="0">
                <a:solidFill>
                  <a:schemeClr val="bg1"/>
                </a:solidFill>
                <a:latin typeface="Colby StBlk" pitchFamily="2" charset="77"/>
                <a:ea typeface="Colby StBlk" pitchFamily="2" charset="77"/>
              </a:rPr>
              <a:t> “... the merciful Father and the God who gives every possible encouragement…”</a:t>
            </a:r>
          </a:p>
        </p:txBody>
      </p:sp>
      <p:sp>
        <p:nvSpPr>
          <p:cNvPr id="2" name="TextBox 1">
            <a:extLst>
              <a:ext uri="{FF2B5EF4-FFF2-40B4-BE49-F238E27FC236}">
                <a16:creationId xmlns:a16="http://schemas.microsoft.com/office/drawing/2014/main" id="{97036AB7-7948-6776-96E9-59B6D26E12D6}"/>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4130272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descr="A white x on a black background&#10;&#10;Description automatically generated">
            <a:extLst>
              <a:ext uri="{FF2B5EF4-FFF2-40B4-BE49-F238E27FC236}">
                <a16:creationId xmlns:a16="http://schemas.microsoft.com/office/drawing/2014/main" id="{5FF6DF7D-384C-4ECC-BBC4-3264DEB2F71F}"/>
              </a:ext>
            </a:extLst>
          </p:cNvPr>
          <p:cNvPicPr>
            <a:picLocks noChangeAspect="1"/>
          </p:cNvPicPr>
          <p:nvPr/>
        </p:nvPicPr>
        <p:blipFill rotWithShape="1">
          <a:blip r:embed="rId4" cstate="email">
            <a:alphaModFix amt="32000"/>
            <a:extLst>
              <a:ext uri="{28A0092B-C50C-407E-A947-70E740481C1C}">
                <a14:useLocalDpi xmlns:a14="http://schemas.microsoft.com/office/drawing/2010/main"/>
              </a:ext>
            </a:extLst>
          </a:blip>
          <a:srcRect/>
          <a:stretch/>
        </p:blipFill>
        <p:spPr>
          <a:xfrm>
            <a:off x="0" y="1308295"/>
            <a:ext cx="9144000" cy="554970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6"/>
          <p:cNvSpPr/>
          <p:nvPr/>
        </p:nvSpPr>
        <p:spPr>
          <a:xfrm>
            <a:off x="626240" y="2417190"/>
            <a:ext cx="3413347" cy="3416320"/>
          </a:xfrm>
          <a:prstGeom prst="rect">
            <a:avLst/>
          </a:prstGeom>
        </p:spPr>
        <p:txBody>
          <a:bodyPr wrap="square">
            <a:spAutoFit/>
          </a:bodyPr>
          <a:lstStyle/>
          <a:p>
            <a:r>
              <a:rPr lang="en-GB" dirty="0">
                <a:solidFill>
                  <a:srgbClr val="709749"/>
                </a:solidFill>
                <a:latin typeface="Rubik" panose="020B0604020202020204" charset="-79"/>
                <a:cs typeface="Rubik" panose="020B0604020202020204" charset="-79"/>
              </a:rPr>
              <a:t>We often pray to God as the "Merciful Father” and this title underscores His boundless love and tenderness towards His children. </a:t>
            </a:r>
          </a:p>
          <a:p>
            <a:endParaRPr lang="en-GB" dirty="0">
              <a:solidFill>
                <a:srgbClr val="709749"/>
              </a:solidFill>
              <a:latin typeface="Rubik" panose="020B0604020202020204" charset="-79"/>
              <a:cs typeface="Rubik" panose="020B0604020202020204" charset="-79"/>
            </a:endParaRPr>
          </a:p>
          <a:p>
            <a:r>
              <a:rPr lang="en-GB" dirty="0">
                <a:solidFill>
                  <a:srgbClr val="709749"/>
                </a:solidFill>
                <a:latin typeface="Rubik" panose="020B0604020202020204" charset="-79"/>
                <a:cs typeface="Rubik" panose="020B0604020202020204" charset="-79"/>
              </a:rPr>
              <a:t>He is not a distant God but a compassionate Father who intimately cares for us. We are reminded of the rich wellspring of comfort that flows from His merciful heart. </a:t>
            </a:r>
          </a:p>
        </p:txBody>
      </p:sp>
      <p:pic>
        <p:nvPicPr>
          <p:cNvPr id="2" name="Picture 1" descr="A person and person standing in front of a brick building&#10;&#10;Description automatically generated">
            <a:extLst>
              <a:ext uri="{FF2B5EF4-FFF2-40B4-BE49-F238E27FC236}">
                <a16:creationId xmlns:a16="http://schemas.microsoft.com/office/drawing/2014/main" id="{6E4FCCF9-A6A0-EF89-B245-5EAE4ADD9D8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00742" y="1645919"/>
            <a:ext cx="4180960" cy="4761914"/>
          </a:xfrm>
          <a:prstGeom prst="rect">
            <a:avLst/>
          </a:prstGeom>
        </p:spPr>
      </p:pic>
      <p:sp>
        <p:nvSpPr>
          <p:cNvPr id="3" name="TextBox 2">
            <a:extLst>
              <a:ext uri="{FF2B5EF4-FFF2-40B4-BE49-F238E27FC236}">
                <a16:creationId xmlns:a16="http://schemas.microsoft.com/office/drawing/2014/main" id="{54A5DA90-55D7-BD1B-ABF3-B4C8D6577BD0}"/>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rgbClr val="12375A"/>
                </a:solidFill>
                <a:latin typeface="Rubik" pitchFamily="2" charset="-79"/>
                <a:cs typeface="Rubik" pitchFamily="2" charset="-79"/>
              </a:rPr>
              <a:t>Jean-Pierre and Francois, Rwanda</a:t>
            </a:r>
          </a:p>
        </p:txBody>
      </p:sp>
    </p:spTree>
    <p:extLst>
      <p:ext uri="{BB962C8B-B14F-4D97-AF65-F5344CB8AC3E}">
        <p14:creationId xmlns:p14="http://schemas.microsoft.com/office/powerpoint/2010/main" val="3673054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blue rectangular object with black border&#10;&#10;Description automatically generated">
            <a:extLst>
              <a:ext uri="{FF2B5EF4-FFF2-40B4-BE49-F238E27FC236}">
                <a16:creationId xmlns:a16="http://schemas.microsoft.com/office/drawing/2014/main" id="{7CCDFB54-9E19-6E5C-7CCB-589C7A0A823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83" y="1521902"/>
            <a:ext cx="5520539"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890675"/>
            <a:ext cx="5164779" cy="1169551"/>
          </a:xfrm>
          <a:prstGeom prst="rect">
            <a:avLst/>
          </a:prstGeom>
          <a:noFill/>
          <a:effectLst>
            <a:outerShdw blurRad="50800" dist="50800" dir="5400000" sx="61549" sy="61549" algn="ctr" rotWithShape="0">
              <a:srgbClr val="000000">
                <a:alpha val="79000"/>
              </a:srgbClr>
            </a:outerShdw>
          </a:effectLst>
        </p:spPr>
        <p:txBody>
          <a:bodyPr wrap="square" rtlCol="0">
            <a:spAutoFit/>
          </a:bodyPr>
          <a:lstStyle/>
          <a:p>
            <a:pPr algn="ctr"/>
            <a:r>
              <a:rPr lang="en-GB" sz="3500" b="1" dirty="0">
                <a:solidFill>
                  <a:schemeClr val="bg1"/>
                </a:solidFill>
                <a:latin typeface="Colby StBlk" pitchFamily="2" charset="77"/>
                <a:ea typeface="Colby StBlk" pitchFamily="2" charset="77"/>
              </a:rPr>
              <a:t> “...he supports us in every hardship...”</a:t>
            </a:r>
          </a:p>
        </p:txBody>
      </p:sp>
      <p:sp>
        <p:nvSpPr>
          <p:cNvPr id="3" name="TextBox 2">
            <a:extLst>
              <a:ext uri="{FF2B5EF4-FFF2-40B4-BE49-F238E27FC236}">
                <a16:creationId xmlns:a16="http://schemas.microsoft.com/office/drawing/2014/main" id="{44A8B9D8-FE93-6B62-DD09-481A0BA14465}"/>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3536738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43" y="1206500"/>
            <a:ext cx="9144000" cy="583677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46509" y="1547446"/>
            <a:ext cx="3311092" cy="5036234"/>
          </a:xfrm>
          <a:prstGeom prst="rect">
            <a:avLst/>
          </a:prstGeom>
        </p:spPr>
      </p:pic>
      <p:sp>
        <p:nvSpPr>
          <p:cNvPr id="4" name="Rectangle 3"/>
          <p:cNvSpPr/>
          <p:nvPr/>
        </p:nvSpPr>
        <p:spPr>
          <a:xfrm>
            <a:off x="520700" y="1844988"/>
            <a:ext cx="2933700" cy="4524315"/>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We all face difficult times, both great and small, in our lives.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The beauty of our Catholic faith lies in the knowledge that God is ever-present, offering solace and strength in our times of need.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He does not abandon us in our struggles but provides a consoling embrace that offers us comfort and hope. </a:t>
            </a:r>
          </a:p>
        </p:txBody>
      </p:sp>
      <p:sp>
        <p:nvSpPr>
          <p:cNvPr id="5" name="TextBox 4">
            <a:extLst>
              <a:ext uri="{FF2B5EF4-FFF2-40B4-BE49-F238E27FC236}">
                <a16:creationId xmlns:a16="http://schemas.microsoft.com/office/drawing/2014/main" id="{8083C213-675A-7286-8895-F8AA065C373C}"/>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Safi, Rwanda</a:t>
            </a:r>
          </a:p>
        </p:txBody>
      </p:sp>
    </p:spTree>
    <p:extLst>
      <p:ext uri="{BB962C8B-B14F-4D97-AF65-F5344CB8AC3E}">
        <p14:creationId xmlns:p14="http://schemas.microsoft.com/office/powerpoint/2010/main" val="27449267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fdb592e-eed0-45ab-8ab1-beea036d36b1">
      <UserInfo>
        <DisplayName>Katie Ann McGeary</DisplayName>
        <AccountId>953</AccountId>
        <AccountType/>
      </UserInfo>
    </SharedWithUsers>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523C4F-92D0-4C07-B8D5-72BA0200B906}">
  <ds:schemaRef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8a85751e-8a6e-426b-9b46-e950c15a4d7e"/>
    <ds:schemaRef ds:uri="http://schemas.microsoft.com/office/infopath/2007/PartnerControls"/>
    <ds:schemaRef ds:uri="a082e9d2-b095-487d-b169-bfc3ea0b7fd6"/>
    <ds:schemaRef ds:uri="http://www.w3.org/XML/1998/namespace"/>
    <ds:schemaRef ds:uri="http://purl.org/dc/dcmitype/"/>
  </ds:schemaRefs>
</ds:datastoreItem>
</file>

<file path=customXml/itemProps2.xml><?xml version="1.0" encoding="utf-8"?>
<ds:datastoreItem xmlns:ds="http://schemas.openxmlformats.org/officeDocument/2006/customXml" ds:itemID="{F95ED3C1-2848-4B52-B482-65682039D37E}">
  <ds:schemaRefs>
    <ds:schemaRef ds:uri="http://schemas.microsoft.com/sharepoint/v3/contenttype/forms"/>
  </ds:schemaRefs>
</ds:datastoreItem>
</file>

<file path=customXml/itemProps3.xml><?xml version="1.0" encoding="utf-8"?>
<ds:datastoreItem xmlns:ds="http://schemas.openxmlformats.org/officeDocument/2006/customXml" ds:itemID="{CE47EFB6-21B7-4C9A-AF34-1B225CDBE085}"/>
</file>

<file path=docProps/app.xml><?xml version="1.0" encoding="utf-8"?>
<Properties xmlns="http://schemas.openxmlformats.org/officeDocument/2006/extended-properties" xmlns:vt="http://schemas.openxmlformats.org/officeDocument/2006/docPropsVTypes">
  <Template>Office Theme</Template>
  <TotalTime>1829</TotalTime>
  <Words>1952</Words>
  <Application>Microsoft Office PowerPoint</Application>
  <PresentationFormat>On-screen Show (4:3)</PresentationFormat>
  <Paragraphs>186</Paragraphs>
  <Slides>28</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28</vt:i4>
      </vt:variant>
    </vt:vector>
  </HeadingPairs>
  <TitlesOfParts>
    <vt:vector size="36" baseType="lpstr">
      <vt:lpstr>Rubik</vt:lpstr>
      <vt:lpstr>Calibri Light</vt:lpstr>
      <vt:lpstr>Arial</vt:lpstr>
      <vt:lpstr>Colby StBlk</vt:lpstr>
      <vt:lpstr>Calibri</vt:lpstr>
      <vt:lpstr>Rubik Medium</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Elaine McGinlay</cp:lastModifiedBy>
  <cp:revision>101</cp:revision>
  <dcterms:created xsi:type="dcterms:W3CDTF">2021-07-26T14:29:33Z</dcterms:created>
  <dcterms:modified xsi:type="dcterms:W3CDTF">2023-12-20T15:36:58Z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