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62" r:id="rId5"/>
  </p:sldMasterIdLst>
  <p:notesMasterIdLst>
    <p:notesMasterId r:id="rId29"/>
  </p:notesMasterIdLst>
  <p:sldIdLst>
    <p:sldId id="256" r:id="rId6"/>
    <p:sldId id="341" r:id="rId7"/>
    <p:sldId id="321" r:id="rId8"/>
    <p:sldId id="302" r:id="rId9"/>
    <p:sldId id="326" r:id="rId10"/>
    <p:sldId id="323" r:id="rId11"/>
    <p:sldId id="325" r:id="rId12"/>
    <p:sldId id="328" r:id="rId13"/>
    <p:sldId id="329" r:id="rId14"/>
    <p:sldId id="332" r:id="rId15"/>
    <p:sldId id="330" r:id="rId16"/>
    <p:sldId id="334" r:id="rId17"/>
    <p:sldId id="338" r:id="rId18"/>
    <p:sldId id="327" r:id="rId19"/>
    <p:sldId id="331" r:id="rId20"/>
    <p:sldId id="335" r:id="rId21"/>
    <p:sldId id="339" r:id="rId22"/>
    <p:sldId id="324" r:id="rId23"/>
    <p:sldId id="322" r:id="rId24"/>
    <p:sldId id="272" r:id="rId25"/>
    <p:sldId id="337" r:id="rId26"/>
    <p:sldId id="318" r:id="rId27"/>
    <p:sldId id="340" r:id="rId28"/>
  </p:sldIdLst>
  <p:sldSz cx="9144000" cy="6858000" type="screen4x3"/>
  <p:notesSz cx="6858000" cy="9144000"/>
  <p:embeddedFontLst>
    <p:embeddedFont>
      <p:font typeface="Rubik" panose="020B0604020202020204" charset="-79"/>
      <p:regular r:id="rId30"/>
      <p:bold r:id="rId31"/>
      <p:italic r:id="rId32"/>
      <p:boldItalic r:id="rId33"/>
    </p:embeddedFont>
    <p:embeddedFont>
      <p:font typeface="Calibri Light" panose="020F0302020204030204" pitchFamily="34" charset="0"/>
      <p:regular r:id="rId34"/>
      <p:italic r:id="rId35"/>
    </p:embeddedFont>
    <p:embeddedFont>
      <p:font typeface="Colby StBlk" panose="00000A00000000000000" charset="0"/>
      <p:bold r:id="rId36"/>
    </p:embeddedFont>
    <p:embeddedFont>
      <p:font typeface="Calibri" panose="020F0502020204030204" pitchFamily="34" charset="0"/>
      <p:regular r:id="rId37"/>
      <p:bold r:id="rId38"/>
      <p:italic r:id="rId39"/>
      <p:boldItalic r:id="rId40"/>
    </p:embeddedFont>
    <p:embeddedFont>
      <p:font typeface="Colby StLt" panose="00000400000000000000" charset="0"/>
      <p:regular r:id="rId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A5E"/>
    <a:srgbClr val="709749"/>
    <a:srgbClr val="ED9838"/>
    <a:srgbClr val="12375A"/>
    <a:srgbClr val="00B1C2"/>
    <a:srgbClr val="7373B6"/>
    <a:srgbClr val="EAE8DD"/>
    <a:srgbClr val="E43B31"/>
    <a:srgbClr val="3A5382"/>
    <a:srgbClr val="E9E8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D66686-0188-6B48-87B6-07D093F23774}" v="59" dt="2023-11-28T15:14:23.2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74" autoAdjust="0"/>
    <p:restoredTop sz="61605" autoAdjust="0"/>
  </p:normalViewPr>
  <p:slideViewPr>
    <p:cSldViewPr snapToGrid="0">
      <p:cViewPr varScale="1">
        <p:scale>
          <a:sx n="42" d="100"/>
          <a:sy n="42" d="100"/>
        </p:scale>
        <p:origin x="1896" y="44"/>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12/20/2023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WEE BOX, BIG CHANGE assembly.</a:t>
            </a:r>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1</a:t>
            </a:fld>
            <a:endParaRPr lang="en-US"/>
          </a:p>
        </p:txBody>
      </p:sp>
    </p:spTree>
    <p:extLst>
      <p:ext uri="{BB962C8B-B14F-4D97-AF65-F5344CB8AC3E}">
        <p14:creationId xmlns:p14="http://schemas.microsoft.com/office/powerpoint/2010/main" val="1749319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b="1" i="0" baseline="0" dirty="0"/>
              <a:t>Growing food </a:t>
            </a:r>
          </a:p>
          <a:p>
            <a:pPr rtl="0" fontAlgn="base"/>
            <a:r>
              <a:rPr lang="en-GB" i="0" baseline="0" dirty="0"/>
              <a:t>Vincent and Josephine are farmers who received training and support from SCIAF to grow more food. Josephine told us that their children now have brighter futures because of the project! </a:t>
            </a:r>
          </a:p>
        </p:txBody>
      </p:sp>
      <p:sp>
        <p:nvSpPr>
          <p:cNvPr id="4" name="Slide Number Placeholder 3"/>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3370384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i="0" baseline="0" dirty="0"/>
              <a:t>Julien received farming training plus seeds and tools to help her grow food for her family. </a:t>
            </a:r>
          </a:p>
        </p:txBody>
      </p:sp>
      <p:sp>
        <p:nvSpPr>
          <p:cNvPr id="4" name="Slide Number Placeholder 3"/>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2563117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b="1" i="0" baseline="0" dirty="0"/>
              <a:t>Safe water</a:t>
            </a:r>
          </a:p>
          <a:p>
            <a:pPr rtl="0" fontAlgn="base"/>
            <a:r>
              <a:rPr lang="en-GB" i="0" baseline="0" dirty="0"/>
              <a:t>Recently, Julien’s family had a water tank installed at their home. Julien and her children used to walk for over an hour to collect fresh water every day, sometimes twice a day.</a:t>
            </a:r>
          </a:p>
        </p:txBody>
      </p:sp>
      <p:sp>
        <p:nvSpPr>
          <p:cNvPr id="4" name="Slide Number Placeholder 3"/>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4123765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2508908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kern="1200" dirty="0">
                <a:solidFill>
                  <a:schemeClr val="tx1"/>
                </a:solidFill>
                <a:effectLst/>
                <a:latin typeface="+mn-lt"/>
                <a:ea typeface="+mn-ea"/>
                <a:cs typeface="+mn-cs"/>
              </a:rPr>
              <a:t>Community education</a:t>
            </a:r>
            <a:r>
              <a:rPr lang="en-GB" sz="1200" b="0" i="0" kern="1200" dirty="0">
                <a:solidFill>
                  <a:schemeClr val="tx1"/>
                </a:solidFill>
                <a:effectLst/>
                <a:latin typeface="+mn-lt"/>
                <a:ea typeface="+mn-ea"/>
                <a:cs typeface="+mn-cs"/>
              </a:rPr>
              <a:t>  </a:t>
            </a:r>
          </a:p>
          <a:p>
            <a:pPr rtl="0" fontAlgn="base"/>
            <a:r>
              <a:rPr lang="en-GB" sz="1200" b="0" i="0" kern="1200" dirty="0">
                <a:solidFill>
                  <a:schemeClr val="tx1"/>
                </a:solidFill>
                <a:effectLst/>
                <a:latin typeface="+mn-lt"/>
                <a:ea typeface="+mn-ea"/>
                <a:cs typeface="+mn-cs"/>
              </a:rPr>
              <a:t>Promoting peace involves engaging all of the community</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in education sessions which take place in schools, workplaces, and parishes.</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637734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0" baseline="0" dirty="0"/>
              <a:t>Angelique and </a:t>
            </a:r>
            <a:r>
              <a:rPr lang="en-GB" i="0" baseline="0" dirty="0" err="1"/>
              <a:t>Deo</a:t>
            </a:r>
            <a:r>
              <a:rPr lang="en-GB" i="0" baseline="0" dirty="0"/>
              <a:t> work with young people to educate them on peace, justice and gender equality. </a:t>
            </a:r>
          </a:p>
        </p:txBody>
      </p:sp>
      <p:sp>
        <p:nvSpPr>
          <p:cNvPr id="4" name="Slide Number Placeholder 3"/>
          <p:cNvSpPr>
            <a:spLocks noGrp="1"/>
          </p:cNvSpPr>
          <p:nvPr>
            <p:ph type="sldNum" sz="quarter" idx="10"/>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1551029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kern="1200" dirty="0">
                <a:solidFill>
                  <a:schemeClr val="tx1"/>
                </a:solidFill>
                <a:effectLst/>
                <a:latin typeface="+mn-lt"/>
                <a:ea typeface="+mn-ea"/>
                <a:cs typeface="+mn-cs"/>
              </a:rPr>
              <a:t>Savings and loans</a:t>
            </a:r>
            <a:r>
              <a:rPr lang="en-GB" sz="1200" b="0" i="0" kern="1200" dirty="0">
                <a:solidFill>
                  <a:schemeClr val="tx1"/>
                </a:solidFill>
                <a:effectLst/>
                <a:latin typeface="+mn-lt"/>
                <a:ea typeface="+mn-ea"/>
                <a:cs typeface="+mn-cs"/>
              </a:rPr>
              <a:t>  </a:t>
            </a:r>
          </a:p>
          <a:p>
            <a:pPr rtl="0" fontAlgn="base"/>
            <a:r>
              <a:rPr lang="en-GB" sz="1200" b="0" i="0" kern="1200" dirty="0">
                <a:solidFill>
                  <a:schemeClr val="tx1"/>
                </a:solidFill>
                <a:effectLst/>
                <a:latin typeface="+mn-lt"/>
                <a:ea typeface="+mn-ea"/>
                <a:cs typeface="+mn-cs"/>
              </a:rPr>
              <a:t>We’re helping communities with numeracy skills,</a:t>
            </a:r>
            <a:r>
              <a:rPr lang="en-GB" sz="1200" b="0" i="0" kern="1200" baseline="0" dirty="0">
                <a:solidFill>
                  <a:schemeClr val="tx1"/>
                </a:solidFill>
                <a:effectLst/>
                <a:latin typeface="+mn-lt"/>
                <a:ea typeface="+mn-ea"/>
                <a:cs typeface="+mn-cs"/>
              </a:rPr>
              <a:t> help to save and</a:t>
            </a:r>
            <a:r>
              <a:rPr lang="en-GB" sz="1200" b="0" i="0" kern="1200" dirty="0">
                <a:solidFill>
                  <a:schemeClr val="tx1"/>
                </a:solidFill>
                <a:effectLst/>
                <a:latin typeface="+mn-lt"/>
                <a:ea typeface="+mn-ea"/>
                <a:cs typeface="+mn-cs"/>
              </a:rPr>
              <a:t> access their money through community savings and loan co-operatives. The community</a:t>
            </a:r>
            <a:r>
              <a:rPr lang="en-GB" sz="1200" b="0" i="0" kern="1200" baseline="0" dirty="0">
                <a:solidFill>
                  <a:schemeClr val="tx1"/>
                </a:solidFill>
                <a:effectLst/>
                <a:latin typeface="+mn-lt"/>
                <a:ea typeface="+mn-ea"/>
                <a:cs typeface="+mn-cs"/>
              </a:rPr>
              <a:t> can lend other members of the co-operative money or they can all decide to spend the savings on things to improve the community for everyone. </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548867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i="0" baseline="0" dirty="0"/>
              <a:t>All of this work is </a:t>
            </a:r>
            <a:r>
              <a:rPr lang="en-GB" dirty="0"/>
              <a:t>helping to bring </a:t>
            </a:r>
            <a:r>
              <a:rPr lang="en-GB" b="1" i="0" baseline="0" dirty="0"/>
              <a:t>hope, healing and peace </a:t>
            </a:r>
            <a:r>
              <a:rPr lang="en-GB" i="0" baseline="0" dirty="0"/>
              <a:t>in Rwanda.</a:t>
            </a:r>
            <a:r>
              <a:rPr lang="en-GB" dirty="0"/>
              <a:t> </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17</a:t>
            </a:fld>
            <a:endParaRPr lang="en-US"/>
          </a:p>
        </p:txBody>
      </p:sp>
    </p:spTree>
    <p:extLst>
      <p:ext uri="{BB962C8B-B14F-4D97-AF65-F5344CB8AC3E}">
        <p14:creationId xmlns:p14="http://schemas.microsoft.com/office/powerpoint/2010/main" val="2433144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1" kern="1200" dirty="0">
                <a:solidFill>
                  <a:schemeClr val="tx1"/>
                </a:solidFill>
                <a:effectLst/>
                <a:latin typeface="+mn-lt"/>
                <a:ea typeface="+mn-ea"/>
                <a:cs typeface="+mn-cs"/>
              </a:rPr>
              <a:t>We remember the words of Pope</a:t>
            </a:r>
            <a:r>
              <a:rPr lang="en-GB" sz="1200" b="0" i="1" kern="1200" baseline="0" dirty="0">
                <a:solidFill>
                  <a:schemeClr val="tx1"/>
                </a:solidFill>
                <a:effectLst/>
                <a:latin typeface="+mn-lt"/>
                <a:ea typeface="+mn-ea"/>
                <a:cs typeface="+mn-cs"/>
              </a:rPr>
              <a:t> Francis - </a:t>
            </a:r>
            <a:r>
              <a:rPr lang="en-GB" sz="1200" b="0" i="1" kern="1200" dirty="0">
                <a:solidFill>
                  <a:schemeClr val="tx1"/>
                </a:solidFill>
                <a:effectLst/>
                <a:latin typeface="+mn-lt"/>
                <a:ea typeface="+mn-ea"/>
                <a:cs typeface="+mn-cs"/>
              </a:rPr>
              <a:t>“No one can face life in isolation. We need a community that supports and helps us, in which we can help one another to keep looking ahead.” </a:t>
            </a:r>
            <a:r>
              <a:rPr lang="en-GB" sz="1200" b="1" i="1" kern="1200" dirty="0">
                <a:solidFill>
                  <a:schemeClr val="tx1"/>
                </a:solidFill>
                <a:effectLst/>
                <a:latin typeface="+mn-lt"/>
                <a:ea typeface="+mn-ea"/>
                <a:cs typeface="+mn-cs"/>
              </a:rPr>
              <a:t>Pope Francis </a:t>
            </a:r>
            <a:endParaRPr lang="en-GB" sz="1200" b="1" i="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1" kern="1200" baseline="0" dirty="0" smtClean="0">
                <a:solidFill>
                  <a:schemeClr val="tx1"/>
                </a:solidFill>
                <a:effectLst/>
                <a:latin typeface="+mn-lt"/>
                <a:ea typeface="+mn-ea"/>
                <a:cs typeface="+mn-cs"/>
              </a:rPr>
              <a:t>With your help, </a:t>
            </a:r>
            <a:r>
              <a:rPr lang="en-GB" sz="1200" b="0" i="0" kern="1200" baseline="0" dirty="0" smtClean="0">
                <a:solidFill>
                  <a:schemeClr val="tx1"/>
                </a:solidFill>
                <a:effectLst/>
                <a:latin typeface="+mn-lt"/>
                <a:ea typeface="+mn-ea"/>
                <a:cs typeface="+mn-cs"/>
              </a:rPr>
              <a:t>through </a:t>
            </a:r>
            <a:r>
              <a:rPr lang="en-GB" sz="1200" b="0" i="0" kern="1200" baseline="0" dirty="0">
                <a:solidFill>
                  <a:schemeClr val="tx1"/>
                </a:solidFill>
                <a:effectLst/>
                <a:latin typeface="+mn-lt"/>
                <a:ea typeface="+mn-ea"/>
                <a:cs typeface="+mn-cs"/>
              </a:rPr>
              <a:t>SCIAF, communities in Rwanda are looking ahead to a brighter future. </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18</a:t>
            </a:fld>
            <a:endParaRPr lang="en-US"/>
          </a:p>
        </p:txBody>
      </p:sp>
    </p:spTree>
    <p:extLst>
      <p:ext uri="{BB962C8B-B14F-4D97-AF65-F5344CB8AC3E}">
        <p14:creationId xmlns:p14="http://schemas.microsoft.com/office/powerpoint/2010/main" val="1390635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0" baseline="0" dirty="0" smtClean="0"/>
              <a:t>This Lent our school can make big changes around the world. </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19</a:t>
            </a:fld>
            <a:endParaRPr lang="en-US"/>
          </a:p>
        </p:txBody>
      </p:sp>
    </p:spTree>
    <p:extLst>
      <p:ext uri="{BB962C8B-B14F-4D97-AF65-F5344CB8AC3E}">
        <p14:creationId xmlns:p14="http://schemas.microsoft.com/office/powerpoint/2010/main" val="999035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3980870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20</a:t>
            </a:fld>
            <a:endParaRPr lang="en-US"/>
          </a:p>
        </p:txBody>
      </p:sp>
    </p:spTree>
    <p:extLst>
      <p:ext uri="{BB962C8B-B14F-4D97-AF65-F5344CB8AC3E}">
        <p14:creationId xmlns:p14="http://schemas.microsoft.com/office/powerpoint/2010/main" val="3990633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plan to fundraise</a:t>
            </a:r>
            <a:r>
              <a:rPr lang="en-GB" baseline="0" dirty="0" smtClean="0"/>
              <a:t> for SCIAF.</a:t>
            </a:r>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21</a:t>
            </a:fld>
            <a:endParaRPr lang="en-US"/>
          </a:p>
        </p:txBody>
      </p:sp>
    </p:spTree>
    <p:extLst>
      <p:ext uri="{BB962C8B-B14F-4D97-AF65-F5344CB8AC3E}">
        <p14:creationId xmlns:p14="http://schemas.microsoft.com/office/powerpoint/2010/main" val="4901992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smtClean="0"/>
              <a:t>We</a:t>
            </a:r>
            <a:r>
              <a:rPr lang="en-GB" i="0" baseline="0" dirty="0" smtClean="0"/>
              <a:t> can also make a big change by praying for the work of SCIAF.</a:t>
            </a:r>
          </a:p>
          <a:p>
            <a:r>
              <a:rPr lang="en-GB" i="0" dirty="0" smtClean="0"/>
              <a:t>Please </a:t>
            </a:r>
            <a:r>
              <a:rPr lang="en-GB" i="0" dirty="0"/>
              <a:t>remember the work of SCIAF, and all the people we serve around the world in your prayers</a:t>
            </a:r>
            <a:r>
              <a:rPr lang="en-GB" i="0" baseline="0" dirty="0"/>
              <a:t> this Lent.</a:t>
            </a:r>
            <a:endParaRPr lang="en-GB" i="0" dirty="0"/>
          </a:p>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8042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1737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solidFill>
                  <a:schemeClr val="accent1"/>
                </a:solidFill>
              </a:rPr>
              <a:t>We know that lots</a:t>
            </a:r>
            <a:r>
              <a:rPr lang="en-GB" i="1" baseline="0" dirty="0">
                <a:solidFill>
                  <a:schemeClr val="accent1"/>
                </a:solidFill>
              </a:rPr>
              <a:t> of people around the world don’t have the basic things they need to live life to the full. A huge number of people don’t have access to clean water and lots of people don’t have enough to eat.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baseline="0" dirty="0">
                <a:solidFill>
                  <a:schemeClr val="accent1"/>
                </a:solidFill>
              </a:rPr>
              <a:t>We focus our help in 3 areas: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Hunger - </a:t>
            </a:r>
            <a:r>
              <a:rPr lang="en-GB" sz="1200" b="1" dirty="0">
                <a:solidFill>
                  <a:srgbClr val="3A5382"/>
                </a:solidFill>
                <a:effectLst/>
                <a:latin typeface="Colby StBlk" pitchFamily="2" charset="77"/>
                <a:ea typeface="Colby StBlk" pitchFamily="2" charset="77"/>
                <a:cs typeface="Rubik Regular" pitchFamily="2" charset="-79"/>
              </a:rPr>
              <a:t>Millions of people worldwide are facing hunger every day. </a:t>
            </a:r>
            <a:r>
              <a:rPr lang="en-GB" sz="1200" b="0" i="1" kern="1200" dirty="0">
                <a:solidFill>
                  <a:schemeClr val="tx1"/>
                </a:solidFill>
                <a:effectLst/>
                <a:latin typeface="+mn-lt"/>
                <a:ea typeface="+mn-ea"/>
                <a:cs typeface="+mn-cs"/>
              </a:rPr>
              <a:t>We</a:t>
            </a:r>
            <a:r>
              <a:rPr lang="en-GB" sz="1200" b="0" i="1" kern="1200" baseline="0" dirty="0">
                <a:solidFill>
                  <a:schemeClr val="tx1"/>
                </a:solidFill>
                <a:effectLst/>
                <a:latin typeface="+mn-lt"/>
                <a:ea typeface="+mn-ea"/>
                <a:cs typeface="+mn-cs"/>
              </a:rPr>
              <a:t> help people by providing emergency food, but also seeds tools and training to help people grow more food in the future.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kern="1200" baseline="0" dirty="0">
                <a:solidFill>
                  <a:schemeClr val="tx1"/>
                </a:solidFill>
                <a:effectLst/>
                <a:latin typeface="+mn-lt"/>
                <a:ea typeface="+mn-ea"/>
                <a:cs typeface="+mn-cs"/>
              </a:rPr>
              <a:t>Water – </a:t>
            </a:r>
            <a:r>
              <a:rPr lang="en-GB" sz="1200" b="1" i="0" kern="1200" baseline="0" dirty="0">
                <a:solidFill>
                  <a:schemeClr val="tx1"/>
                </a:solidFill>
                <a:effectLst/>
                <a:latin typeface="+mn-lt"/>
                <a:ea typeface="+mn-ea"/>
                <a:cs typeface="+mn-cs"/>
              </a:rPr>
              <a:t>Water is essential for life. </a:t>
            </a:r>
            <a:r>
              <a:rPr lang="en-GB" sz="1200" b="0" i="1" kern="1200" baseline="0" dirty="0">
                <a:solidFill>
                  <a:schemeClr val="tx1"/>
                </a:solidFill>
                <a:effectLst/>
                <a:latin typeface="+mn-lt"/>
                <a:ea typeface="+mn-ea"/>
                <a:cs typeface="+mn-cs"/>
              </a:rPr>
              <a:t>B</a:t>
            </a:r>
            <a:r>
              <a:rPr lang="en-GB" i="1" baseline="0" dirty="0"/>
              <a:t>ut not everyone has a tap you can just turn on and get water from like we do in our homes and schools. We help communities to build water pumps and provide filters for safe drinking water. We also help communities to build toilet and handwashing facilities to keep everyone safe.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kern="1200" baseline="0" dirty="0">
                <a:solidFill>
                  <a:schemeClr val="tx1"/>
                </a:solidFill>
                <a:effectLst/>
                <a:latin typeface="+mn-lt"/>
                <a:ea typeface="+mn-ea"/>
                <a:cs typeface="+mn-cs"/>
              </a:rPr>
              <a:t>Gender </a:t>
            </a:r>
            <a:r>
              <a:rPr lang="en-GB" sz="1200" b="0" i="1" kern="1200" baseline="0" dirty="0" smtClean="0">
                <a:solidFill>
                  <a:schemeClr val="tx1"/>
                </a:solidFill>
                <a:effectLst/>
                <a:latin typeface="+mn-lt"/>
                <a:ea typeface="+mn-ea"/>
                <a:cs typeface="+mn-cs"/>
              </a:rPr>
              <a:t>equality </a:t>
            </a:r>
            <a:r>
              <a:rPr lang="en-GB" sz="1200" b="0" i="1" kern="1200" baseline="0" dirty="0">
                <a:solidFill>
                  <a:schemeClr val="tx1"/>
                </a:solidFill>
                <a:effectLst/>
                <a:latin typeface="+mn-lt"/>
                <a:ea typeface="+mn-ea"/>
                <a:cs typeface="+mn-cs"/>
              </a:rPr>
              <a:t>- </a:t>
            </a:r>
            <a:r>
              <a:rPr lang="en-GB" sz="1200" b="1" i="1" kern="1200" baseline="0" dirty="0">
                <a:solidFill>
                  <a:schemeClr val="tx1"/>
                </a:solidFill>
                <a:effectLst/>
                <a:latin typeface="+mn-lt"/>
                <a:ea typeface="+mn-ea"/>
                <a:cs typeface="+mn-cs"/>
              </a:rPr>
              <a:t>Gender equality means that boys and girls, and men and women, are treated the same and given the same chances and opportunities</a:t>
            </a:r>
            <a:r>
              <a:rPr lang="en-GB" sz="1200" b="0" i="1" kern="1200" baseline="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We</a:t>
            </a:r>
            <a:r>
              <a:rPr lang="en-GB" sz="1200" i="1" kern="1200" baseline="0" dirty="0">
                <a:solidFill>
                  <a:schemeClr val="tx1"/>
                </a:solidFill>
                <a:effectLst/>
                <a:latin typeface="+mn-lt"/>
                <a:ea typeface="+mn-ea"/>
                <a:cs typeface="+mn-cs"/>
              </a:rPr>
              <a:t> promote equality, meaning that </a:t>
            </a:r>
            <a:r>
              <a:rPr lang="en-GB" sz="1200" i="1" kern="1200" dirty="0">
                <a:solidFill>
                  <a:schemeClr val="tx1"/>
                </a:solidFill>
                <a:effectLst/>
                <a:latin typeface="+mn-lt"/>
                <a:ea typeface="+mn-ea"/>
                <a:cs typeface="+mn-cs"/>
              </a:rPr>
              <a:t>that</a:t>
            </a:r>
            <a:r>
              <a:rPr lang="en-GB" sz="1200" i="1" kern="1200" baseline="0" dirty="0">
                <a:solidFill>
                  <a:schemeClr val="tx1"/>
                </a:solidFill>
                <a:effectLst/>
                <a:latin typeface="+mn-lt"/>
                <a:ea typeface="+mn-ea"/>
                <a:cs typeface="+mn-cs"/>
              </a:rPr>
              <a:t> n</a:t>
            </a:r>
            <a:r>
              <a:rPr lang="en-GB" sz="1200" i="1" kern="1200" dirty="0">
                <a:solidFill>
                  <a:schemeClr val="tx1"/>
                </a:solidFill>
                <a:effectLst/>
                <a:latin typeface="+mn-lt"/>
                <a:ea typeface="+mn-ea"/>
                <a:cs typeface="+mn-cs"/>
              </a:rPr>
              <a:t>o-one is better, more important or more valuable than the others.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kern="1200" baseline="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8073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This year’s WEE BOX appeal focuses on SCIAF’s work in Rwanda. </a:t>
            </a:r>
          </a:p>
          <a:p>
            <a:pPr rtl="0" fontAlgn="base"/>
            <a:r>
              <a:rPr lang="en-GB" sz="1200" b="0" i="0" kern="1200" dirty="0">
                <a:solidFill>
                  <a:schemeClr val="tx1"/>
                </a:solidFill>
                <a:effectLst/>
                <a:latin typeface="+mn-lt"/>
                <a:ea typeface="+mn-ea"/>
                <a:cs typeface="+mn-cs"/>
              </a:rPr>
              <a:t>Rwanda is about a third of</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the size of Scotland, but has a population</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three times larger. Making it one of the most densely populated nations in Africa. </a:t>
            </a:r>
          </a:p>
          <a:p>
            <a:pPr rtl="0" fontAlgn="base"/>
            <a:r>
              <a:rPr lang="en-GB" sz="1200" b="0" i="0" kern="1200" dirty="0">
                <a:solidFill>
                  <a:schemeClr val="tx1"/>
                </a:solidFill>
                <a:effectLst/>
                <a:latin typeface="+mn-lt"/>
                <a:ea typeface="+mn-ea"/>
                <a:cs typeface="+mn-cs"/>
              </a:rPr>
              <a:t>The country</a:t>
            </a:r>
            <a:r>
              <a:rPr lang="en-GB" sz="1200" b="0" i="0" kern="1200" baseline="0" dirty="0">
                <a:solidFill>
                  <a:schemeClr val="tx1"/>
                </a:solidFill>
                <a:effectLst/>
                <a:latin typeface="+mn-lt"/>
                <a:ea typeface="+mn-ea"/>
                <a:cs typeface="+mn-cs"/>
              </a:rPr>
              <a:t> is t</a:t>
            </a:r>
            <a:r>
              <a:rPr lang="en-GB" sz="1200" b="0" i="0" kern="1200" dirty="0">
                <a:solidFill>
                  <a:schemeClr val="tx1"/>
                </a:solidFill>
                <a:effectLst/>
                <a:latin typeface="+mn-lt"/>
                <a:ea typeface="+mn-ea"/>
                <a:cs typeface="+mn-cs"/>
              </a:rPr>
              <a:t>ucked away without any coastline, surrounded by the Democratic Republic of Congo, Tanzania, Uganda, and Burundi</a:t>
            </a:r>
          </a:p>
          <a:p>
            <a:pPr rtl="0" fontAlgn="base"/>
            <a:r>
              <a:rPr lang="en-GB" sz="1200" b="0" i="0" kern="1200" dirty="0">
                <a:solidFill>
                  <a:schemeClr val="tx1"/>
                </a:solidFill>
                <a:effectLst/>
                <a:latin typeface="+mn-lt"/>
                <a:ea typeface="+mn-ea"/>
                <a:cs typeface="+mn-cs"/>
              </a:rPr>
              <a:t>For those living outside of the cities in rural areas, farming is their main way to earn a living. </a:t>
            </a:r>
          </a:p>
          <a:p>
            <a:pPr rtl="0" fontAlgn="base"/>
            <a:r>
              <a:rPr lang="en-GB" sz="1200" b="0" i="0" kern="1200" dirty="0">
                <a:solidFill>
                  <a:schemeClr val="tx1"/>
                </a:solidFill>
                <a:effectLst/>
                <a:latin typeface="+mn-lt"/>
                <a:ea typeface="+mn-ea"/>
                <a:cs typeface="+mn-cs"/>
              </a:rPr>
              <a:t>Small holder farms dot the landscape often producing coffee, tea, maize and soybeans.</a:t>
            </a:r>
          </a:p>
        </p:txBody>
      </p:sp>
      <p:sp>
        <p:nvSpPr>
          <p:cNvPr id="4" name="Slide Number Placeholder 3"/>
          <p:cNvSpPr>
            <a:spLocks noGrp="1"/>
          </p:cNvSpPr>
          <p:nvPr>
            <p:ph type="sldNum" sz="quarter" idx="10"/>
          </p:nvPr>
        </p:nvSpPr>
        <p:spPr/>
        <p:txBody>
          <a:bodyPr/>
          <a:lstStyle/>
          <a:p>
            <a:fld id="{E12DBF2C-C93A-FD4E-BA14-EA660F09FC35}" type="slidenum">
              <a:rPr lang="en-US" smtClean="0"/>
              <a:t>4</a:t>
            </a:fld>
            <a:endParaRPr lang="en-US"/>
          </a:p>
        </p:txBody>
      </p:sp>
    </p:spTree>
    <p:extLst>
      <p:ext uri="{BB962C8B-B14F-4D97-AF65-F5344CB8AC3E}">
        <p14:creationId xmlns:p14="http://schemas.microsoft.com/office/powerpoint/2010/main" val="748183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b="0" i="0" kern="1200" baseline="0" dirty="0">
                <a:solidFill>
                  <a:schemeClr val="tx1"/>
                </a:solidFill>
                <a:effectLst/>
                <a:latin typeface="+mn-lt"/>
                <a:ea typeface="+mn-ea"/>
                <a:cs typeface="+mn-cs"/>
              </a:rPr>
              <a:t>The people of Rwanda are still recovering from terrible violence in the country</a:t>
            </a:r>
            <a:r>
              <a:rPr lang="en-GB" dirty="0"/>
              <a:t> that happened</a:t>
            </a:r>
            <a:r>
              <a:rPr lang="en-GB" sz="1200" b="0" i="0" kern="1200" baseline="0" dirty="0">
                <a:solidFill>
                  <a:schemeClr val="tx1"/>
                </a:solidFill>
                <a:effectLst/>
                <a:latin typeface="+mn-lt"/>
                <a:ea typeface="+mn-ea"/>
                <a:cs typeface="+mn-cs"/>
              </a:rPr>
              <a:t> 30 years ago.</a:t>
            </a:r>
            <a:r>
              <a:rPr lang="en-GB" dirty="0"/>
              <a:t> </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2982072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kern="1200" dirty="0">
                <a:solidFill>
                  <a:schemeClr val="tx1"/>
                </a:solidFill>
                <a:effectLst/>
                <a:latin typeface="+mn-lt"/>
                <a:ea typeface="+mn-ea"/>
                <a:cs typeface="+mn-cs"/>
              </a:rPr>
              <a:t>We’re working with the Justice and Peace Commission in Rwanda, to</a:t>
            </a:r>
            <a:r>
              <a:rPr lang="en-GB" sz="1200" b="0" i="0" kern="1200" baseline="0" dirty="0">
                <a:solidFill>
                  <a:schemeClr val="tx1"/>
                </a:solidFill>
                <a:effectLst/>
                <a:latin typeface="+mn-lt"/>
                <a:ea typeface="+mn-ea"/>
                <a:cs typeface="+mn-cs"/>
              </a:rPr>
              <a:t> promote peace and justice in communities. We’re also </a:t>
            </a:r>
            <a:r>
              <a:rPr lang="en-GB" sz="1200" b="0" i="0" kern="1200" dirty="0">
                <a:solidFill>
                  <a:schemeClr val="tx1"/>
                </a:solidFill>
                <a:effectLst/>
                <a:latin typeface="+mn-lt"/>
                <a:ea typeface="+mn-ea"/>
                <a:cs typeface="+mn-cs"/>
              </a:rPr>
              <a:t>providing essential support to people</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affected by the</a:t>
            </a:r>
            <a:r>
              <a:rPr lang="en-GB" sz="1200" b="0" i="0" kern="1200" baseline="0" dirty="0">
                <a:solidFill>
                  <a:schemeClr val="tx1"/>
                </a:solidFill>
                <a:effectLst/>
                <a:latin typeface="+mn-lt"/>
                <a:ea typeface="+mn-ea"/>
                <a:cs typeface="+mn-cs"/>
              </a:rPr>
              <a:t> ongoing violence in the country. </a:t>
            </a:r>
            <a:endParaRPr lang="en-GB" i="0" baseline="0" dirty="0"/>
          </a:p>
        </p:txBody>
      </p:sp>
      <p:sp>
        <p:nvSpPr>
          <p:cNvPr id="4" name="Slide Number Placeholder 3"/>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1441355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kern="1200" dirty="0">
                <a:solidFill>
                  <a:schemeClr val="tx1"/>
                </a:solidFill>
                <a:effectLst/>
                <a:latin typeface="+mn-lt"/>
                <a:ea typeface="+mn-ea"/>
                <a:cs typeface="+mn-cs"/>
              </a:rPr>
              <a:t>Counselling </a:t>
            </a:r>
            <a:endParaRPr lang="en-GB" sz="1200" b="0" i="0" kern="1200" dirty="0">
              <a:solidFill>
                <a:schemeClr val="tx1"/>
              </a:solidFill>
              <a:effectLst/>
              <a:latin typeface="+mn-lt"/>
              <a:ea typeface="+mn-ea"/>
              <a:cs typeface="+mn-cs"/>
            </a:endParaRPr>
          </a:p>
          <a:p>
            <a:pPr rtl="0" fontAlgn="base"/>
            <a:r>
              <a:rPr lang="en-GB" sz="1200" b="0" i="0" kern="1200" dirty="0">
                <a:solidFill>
                  <a:schemeClr val="tx1"/>
                </a:solidFill>
                <a:effectLst/>
                <a:latin typeface="+mn-lt"/>
                <a:ea typeface="+mn-ea"/>
                <a:cs typeface="+mn-cs"/>
              </a:rPr>
              <a:t>To help people,</a:t>
            </a:r>
            <a:r>
              <a:rPr lang="en-GB" sz="1200" b="0" i="0" kern="1200" baseline="0" dirty="0">
                <a:solidFill>
                  <a:schemeClr val="tx1"/>
                </a:solidFill>
                <a:effectLst/>
                <a:latin typeface="+mn-lt"/>
                <a:ea typeface="+mn-ea"/>
                <a:cs typeface="+mn-cs"/>
              </a:rPr>
              <a:t> especially women and girls, to </a:t>
            </a:r>
            <a:r>
              <a:rPr lang="en-GB" sz="1200" b="0" i="0" kern="1200" dirty="0">
                <a:solidFill>
                  <a:schemeClr val="tx1"/>
                </a:solidFill>
                <a:effectLst/>
                <a:latin typeface="+mn-lt"/>
                <a:ea typeface="+mn-ea"/>
                <a:cs typeface="+mn-cs"/>
              </a:rPr>
              <a:t>recover</a:t>
            </a:r>
            <a:r>
              <a:rPr lang="en-GB" sz="1200" b="0" i="0" kern="1200" baseline="0" dirty="0">
                <a:solidFill>
                  <a:schemeClr val="tx1"/>
                </a:solidFill>
                <a:effectLst/>
                <a:latin typeface="+mn-lt"/>
                <a:ea typeface="+mn-ea"/>
                <a:cs typeface="+mn-cs"/>
              </a:rPr>
              <a:t> and have brighter futures.</a:t>
            </a:r>
            <a:endParaRPr lang="en-GB" sz="1200" b="0" i="0" kern="1200" dirty="0">
              <a:solidFill>
                <a:schemeClr val="tx1"/>
              </a:solidFill>
              <a:effectLst/>
              <a:latin typeface="+mn-lt"/>
              <a:ea typeface="+mn-ea"/>
              <a:cs typeface="+mn-cs"/>
            </a:endParaRPr>
          </a:p>
          <a:p>
            <a:pPr rtl="0" fontAlgn="base"/>
            <a:r>
              <a:rPr lang="en-GB" sz="1200" b="0" i="0" kern="1200" dirty="0">
                <a:solidFill>
                  <a:schemeClr val="tx1"/>
                </a:solidFill>
                <a:effectLst/>
                <a:latin typeface="+mn-lt"/>
                <a:ea typeface="+mn-ea"/>
                <a:cs typeface="+mn-cs"/>
              </a:rPr>
              <a:t> </a:t>
            </a:r>
          </a:p>
          <a:p>
            <a:pPr rtl="0" fontAlgn="base"/>
            <a:r>
              <a:rPr lang="en-GB" sz="1200" b="1" i="0" kern="1200" dirty="0">
                <a:solidFill>
                  <a:schemeClr val="tx1"/>
                </a:solidFill>
                <a:effectLst/>
                <a:latin typeface="+mn-lt"/>
                <a:ea typeface="+mn-ea"/>
                <a:cs typeface="+mn-cs"/>
              </a:rPr>
              <a:t>Skills training</a:t>
            </a:r>
            <a:r>
              <a:rPr lang="en-GB" sz="1200" b="0" i="0" kern="1200" dirty="0">
                <a:solidFill>
                  <a:schemeClr val="tx1"/>
                </a:solidFill>
                <a:effectLst/>
                <a:latin typeface="+mn-lt"/>
                <a:ea typeface="+mn-ea"/>
                <a:cs typeface="+mn-cs"/>
              </a:rPr>
              <a:t>  </a:t>
            </a:r>
          </a:p>
          <a:p>
            <a:pPr rtl="0" fontAlgn="base"/>
            <a:r>
              <a:rPr lang="en-GB" sz="1200" b="0" i="0" kern="1200" dirty="0">
                <a:solidFill>
                  <a:schemeClr val="tx1"/>
                </a:solidFill>
                <a:effectLst/>
                <a:latin typeface="+mn-lt"/>
                <a:ea typeface="+mn-ea"/>
                <a:cs typeface="+mn-cs"/>
              </a:rPr>
              <a:t>We’re helping women and girls to receive new skills like tailoring, dressmaking, joinery and welding plus farming training.  </a:t>
            </a:r>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2340214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0" baseline="0" dirty="0"/>
              <a:t>Sonia is a talented designer, dressmaker and tailor. She makes clothes for herself, her family and to sell.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0" baseline="0" dirty="0"/>
              <a:t>Sonia received training in tailoring and sewing and with support from SCIAF partners she was able to buy a sewing machine. </a:t>
            </a:r>
          </a:p>
        </p:txBody>
      </p:sp>
      <p:sp>
        <p:nvSpPr>
          <p:cNvPr id="4" name="Slide Number Placeholder 3"/>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971093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0" baseline="0" dirty="0"/>
              <a:t>Sonia has a young son and lives with her mum, Linda.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0" baseline="0" dirty="0"/>
              <a:t>Sonia’s hope is to save enough to pay for her son to go to school when he is old enough.</a:t>
            </a:r>
          </a:p>
        </p:txBody>
      </p:sp>
      <p:sp>
        <p:nvSpPr>
          <p:cNvPr id="4" name="Slide Number Placeholder 3"/>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1712551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505512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726852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86387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03673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6935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711975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410042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12/20/2023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111780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12/20/2023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822092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12/20/2023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542543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42319057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12/20/2023</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32558564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1.emf"/><Relationship Id="rId5" Type="http://schemas.openxmlformats.org/officeDocument/2006/relationships/image" Target="../media/image17.emf"/><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17.emf"/></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4.emf"/><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17.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16.emf"/><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6.emf"/></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BBB77A-6A87-B7D6-AEB8-735EC22737F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 y="0"/>
            <a:ext cx="9143999" cy="6095999"/>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9007" t="14629" r="2064"/>
          <a:stretch/>
        </p:blipFill>
        <p:spPr>
          <a:xfrm>
            <a:off x="-1" y="-1"/>
            <a:ext cx="4650479" cy="4271432"/>
          </a:xfrm>
          <a:prstGeom prst="rect">
            <a:avLst/>
          </a:prstGeom>
        </p:spPr>
      </p:pic>
      <p:sp>
        <p:nvSpPr>
          <p:cNvPr id="2" name="TextBox 1">
            <a:extLst>
              <a:ext uri="{FF2B5EF4-FFF2-40B4-BE49-F238E27FC236}">
                <a16:creationId xmlns:a16="http://schemas.microsoft.com/office/drawing/2014/main" id="{B85C2035-9DBC-CF60-60D5-DEB03DD9B048}"/>
              </a:ext>
            </a:extLst>
          </p:cNvPr>
          <p:cNvSpPr txBox="1"/>
          <p:nvPr/>
        </p:nvSpPr>
        <p:spPr>
          <a:xfrm>
            <a:off x="185671" y="5049451"/>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Father </a:t>
            </a:r>
            <a:r>
              <a:rPr lang="en-US" sz="1000" dirty="0" err="1">
                <a:solidFill>
                  <a:schemeClr val="bg1"/>
                </a:solidFill>
                <a:latin typeface="Rubik" pitchFamily="2" charset="-79"/>
                <a:cs typeface="Rubik" pitchFamily="2" charset="-79"/>
              </a:rPr>
              <a:t>Rurenga</a:t>
            </a:r>
            <a:r>
              <a:rPr lang="en-US" sz="1000" dirty="0">
                <a:solidFill>
                  <a:schemeClr val="bg1"/>
                </a:solidFill>
                <a:latin typeface="Rubik" pitchFamily="2" charset="-79"/>
                <a:cs typeface="Rubik" pitchFamily="2" charset="-79"/>
              </a:rPr>
              <a:t> NARCISSE,</a:t>
            </a:r>
          </a:p>
          <a:p>
            <a:r>
              <a:rPr lang="en-US" sz="1000" dirty="0">
                <a:solidFill>
                  <a:schemeClr val="bg1"/>
                </a:solidFill>
                <a:latin typeface="Rubik" pitchFamily="2" charset="-79"/>
                <a:cs typeface="Rubik" pitchFamily="2" charset="-79"/>
              </a:rPr>
              <a:t>Rwanda</a:t>
            </a:r>
          </a:p>
        </p:txBody>
      </p:sp>
      <p:sp>
        <p:nvSpPr>
          <p:cNvPr id="6" name="TextBox 5">
            <a:extLst>
              <a:ext uri="{FF2B5EF4-FFF2-40B4-BE49-F238E27FC236}">
                <a16:creationId xmlns:a16="http://schemas.microsoft.com/office/drawing/2014/main" id="{CD3E5AD8-F013-AD4E-AC1D-E9A7B2A481A3}"/>
              </a:ext>
            </a:extLst>
          </p:cNvPr>
          <p:cNvSpPr txBox="1"/>
          <p:nvPr/>
        </p:nvSpPr>
        <p:spPr>
          <a:xfrm>
            <a:off x="350621" y="616432"/>
            <a:ext cx="5150769" cy="1415772"/>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WEE BOX</a:t>
            </a:r>
          </a:p>
          <a:p>
            <a:r>
              <a:rPr lang="en-GB" sz="2700" b="1" dirty="0">
                <a:solidFill>
                  <a:schemeClr val="bg1"/>
                </a:solidFill>
                <a:latin typeface="Colby StBlk" pitchFamily="2" charset="77"/>
                <a:ea typeface="Colby StBlk" pitchFamily="2" charset="77"/>
              </a:rPr>
              <a:t>BIG CHANGE</a:t>
            </a:r>
          </a:p>
          <a:p>
            <a:r>
              <a:rPr lang="en-GB" sz="1600" dirty="0" smtClean="0">
                <a:solidFill>
                  <a:schemeClr val="bg1"/>
                </a:solidFill>
                <a:latin typeface="Colby StLt" pitchFamily="2" charset="77"/>
                <a:ea typeface="Colby StLt" pitchFamily="2" charset="77"/>
              </a:rPr>
              <a:t>2024 Assembly </a:t>
            </a:r>
            <a:endParaRPr lang="en-GB" sz="1600" dirty="0">
              <a:solidFill>
                <a:schemeClr val="bg1"/>
              </a:solidFill>
              <a:latin typeface="Colby StLt" pitchFamily="2" charset="77"/>
              <a:ea typeface="Colby StLt" pitchFamily="2" charset="77"/>
            </a:endParaRPr>
          </a:p>
          <a:p>
            <a:endParaRPr lang="en-GB" sz="1600" dirty="0">
              <a:solidFill>
                <a:schemeClr val="bg1"/>
              </a:solidFill>
              <a:latin typeface="Rubik" pitchFamily="2" charset="-79"/>
              <a:ea typeface="Colby StBlk" pitchFamily="2" charset="77"/>
              <a:cs typeface="Rubik" pitchFamily="2" charset="-79"/>
            </a:endParaRP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8611"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5311478"/>
              <a:ext cx="1585428" cy="1546522"/>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272141" y="5944292"/>
              <a:ext cx="1600200" cy="571500"/>
            </a:xfrm>
            <a:prstGeom prst="rect">
              <a:avLst/>
            </a:prstGeom>
          </p:spPr>
        </p:pic>
      </p:grpSp>
    </p:spTree>
    <p:extLst>
      <p:ext uri="{BB962C8B-B14F-4D97-AF65-F5344CB8AC3E}">
        <p14:creationId xmlns:p14="http://schemas.microsoft.com/office/powerpoint/2010/main" val="14451565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t="-1596"/>
          <a:stretch/>
        </p:blipFill>
        <p:spPr>
          <a:xfrm>
            <a:off x="-1143" y="1241522"/>
            <a:ext cx="9144000" cy="5616477"/>
          </a:xfrm>
          <a:prstGeom prst="rect">
            <a:avLst/>
          </a:prstGeom>
        </p:spPr>
      </p:pic>
      <p:pic>
        <p:nvPicPr>
          <p:cNvPr id="6" name="Picture 5">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5046039" y="5892257"/>
            <a:ext cx="3880521" cy="804662"/>
          </a:xfrm>
          <a:prstGeom prst="rect">
            <a:avLst/>
          </a:prstGeom>
        </p:spPr>
      </p:pic>
      <p:sp>
        <p:nvSpPr>
          <p:cNvPr id="7" name="Rectangle 6"/>
          <p:cNvSpPr/>
          <p:nvPr/>
        </p:nvSpPr>
        <p:spPr>
          <a:xfrm>
            <a:off x="5035758" y="5932011"/>
            <a:ext cx="3880521" cy="569387"/>
          </a:xfrm>
          <a:prstGeom prst="rect">
            <a:avLst/>
          </a:prstGeom>
        </p:spPr>
        <p:txBody>
          <a:bodyPr wrap="square">
            <a:spAutoFit/>
          </a:bodyPr>
          <a:lstStyle/>
          <a:p>
            <a:pPr algn="ctr" fontAlgn="base">
              <a:lnSpc>
                <a:spcPct val="150000"/>
              </a:lnSpc>
            </a:pPr>
            <a:r>
              <a:rPr lang="en-GB" sz="2400" b="1" dirty="0">
                <a:solidFill>
                  <a:srgbClr val="709749"/>
                </a:solidFill>
                <a:latin typeface="Colby StBlk" pitchFamily="2" charset="77"/>
                <a:ea typeface="Colby StBlk" pitchFamily="2" charset="77"/>
              </a:rPr>
              <a:t>Growing food</a:t>
            </a:r>
          </a:p>
        </p:txBody>
      </p:sp>
      <p:sp>
        <p:nvSpPr>
          <p:cNvPr id="9" name="Rectangle 8"/>
          <p:cNvSpPr/>
          <p:nvPr/>
        </p:nvSpPr>
        <p:spPr>
          <a:xfrm>
            <a:off x="217440" y="1487569"/>
            <a:ext cx="4564703" cy="569387"/>
          </a:xfrm>
          <a:prstGeom prst="rect">
            <a:avLst/>
          </a:prstGeom>
        </p:spPr>
        <p:txBody>
          <a:bodyPr wrap="square">
            <a:spAutoFit/>
          </a:bodyPr>
          <a:lstStyle/>
          <a:p>
            <a:pPr fontAlgn="base">
              <a:lnSpc>
                <a:spcPct val="150000"/>
              </a:lnSpc>
            </a:pPr>
            <a:r>
              <a:rPr lang="en-GB" sz="2400" b="1" dirty="0">
                <a:solidFill>
                  <a:srgbClr val="709749"/>
                </a:solidFill>
                <a:latin typeface="Colby StBlk" pitchFamily="2" charset="77"/>
                <a:ea typeface="Colby StBlk" pitchFamily="2" charset="77"/>
              </a:rPr>
              <a:t>Vincent and Josephine</a:t>
            </a:r>
          </a:p>
        </p:txBody>
      </p:sp>
    </p:spTree>
    <p:extLst>
      <p:ext uri="{BB962C8B-B14F-4D97-AF65-F5344CB8AC3E}">
        <p14:creationId xmlns:p14="http://schemas.microsoft.com/office/powerpoint/2010/main" val="3317387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19200"/>
            <a:ext cx="9144000" cy="56388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6" name="Picture 5">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304210" y="1457027"/>
            <a:ext cx="3880521" cy="804662"/>
          </a:xfrm>
          <a:prstGeom prst="rect">
            <a:avLst/>
          </a:prstGeom>
        </p:spPr>
      </p:pic>
      <p:sp>
        <p:nvSpPr>
          <p:cNvPr id="7" name="Rectangle 6"/>
          <p:cNvSpPr/>
          <p:nvPr/>
        </p:nvSpPr>
        <p:spPr>
          <a:xfrm>
            <a:off x="293929" y="1496781"/>
            <a:ext cx="3880521" cy="569387"/>
          </a:xfrm>
          <a:prstGeom prst="rect">
            <a:avLst/>
          </a:prstGeom>
        </p:spPr>
        <p:txBody>
          <a:bodyPr wrap="square">
            <a:spAutoFit/>
          </a:bodyPr>
          <a:lstStyle/>
          <a:p>
            <a:pPr algn="ctr" fontAlgn="base">
              <a:lnSpc>
                <a:spcPct val="150000"/>
              </a:lnSpc>
            </a:pPr>
            <a:r>
              <a:rPr lang="en-GB" sz="2400" b="1" dirty="0">
                <a:solidFill>
                  <a:srgbClr val="709749"/>
                </a:solidFill>
                <a:latin typeface="Colby StBlk" pitchFamily="2" charset="77"/>
                <a:ea typeface="Colby StBlk" pitchFamily="2" charset="77"/>
              </a:rPr>
              <a:t>Growing food</a:t>
            </a:r>
          </a:p>
        </p:txBody>
      </p:sp>
      <p:sp>
        <p:nvSpPr>
          <p:cNvPr id="11" name="Rectangle 10"/>
          <p:cNvSpPr/>
          <p:nvPr/>
        </p:nvSpPr>
        <p:spPr>
          <a:xfrm>
            <a:off x="7293494" y="5768728"/>
            <a:ext cx="1248927" cy="646331"/>
          </a:xfrm>
          <a:prstGeom prst="rect">
            <a:avLst/>
          </a:prstGeom>
        </p:spPr>
        <p:txBody>
          <a:bodyPr wrap="square">
            <a:spAutoFit/>
          </a:bodyPr>
          <a:lstStyle/>
          <a:p>
            <a:pPr fontAlgn="base">
              <a:lnSpc>
                <a:spcPct val="150000"/>
              </a:lnSpc>
            </a:pPr>
            <a:r>
              <a:rPr lang="en-GB" sz="2400" b="1" dirty="0">
                <a:solidFill>
                  <a:schemeClr val="bg1"/>
                </a:solidFill>
                <a:latin typeface="Colby StBlk" pitchFamily="2" charset="77"/>
                <a:ea typeface="Colby StBlk" pitchFamily="2" charset="77"/>
              </a:rPr>
              <a:t>Julien</a:t>
            </a:r>
          </a:p>
        </p:txBody>
      </p:sp>
    </p:spTree>
    <p:extLst>
      <p:ext uri="{BB962C8B-B14F-4D97-AF65-F5344CB8AC3E}">
        <p14:creationId xmlns:p14="http://schemas.microsoft.com/office/powerpoint/2010/main" val="3327210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191491"/>
            <a:ext cx="9144000" cy="5666509"/>
          </a:xfrm>
          <a:prstGeom prst="rect">
            <a:avLst/>
          </a:prstGeom>
        </p:spPr>
      </p:pic>
      <p:pic>
        <p:nvPicPr>
          <p:cNvPr id="6" name="Picture 5">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304210" y="1457027"/>
            <a:ext cx="3880521" cy="804662"/>
          </a:xfrm>
          <a:prstGeom prst="rect">
            <a:avLst/>
          </a:prstGeom>
        </p:spPr>
      </p:pic>
      <p:sp>
        <p:nvSpPr>
          <p:cNvPr id="7" name="Rectangle 6"/>
          <p:cNvSpPr/>
          <p:nvPr/>
        </p:nvSpPr>
        <p:spPr>
          <a:xfrm>
            <a:off x="293929" y="1496781"/>
            <a:ext cx="3880521" cy="569387"/>
          </a:xfrm>
          <a:prstGeom prst="rect">
            <a:avLst/>
          </a:prstGeom>
        </p:spPr>
        <p:txBody>
          <a:bodyPr wrap="square">
            <a:spAutoFit/>
          </a:bodyPr>
          <a:lstStyle/>
          <a:p>
            <a:pPr algn="ctr" fontAlgn="base">
              <a:lnSpc>
                <a:spcPct val="150000"/>
              </a:lnSpc>
            </a:pPr>
            <a:r>
              <a:rPr lang="en-GB" sz="2400" b="1" dirty="0">
                <a:solidFill>
                  <a:srgbClr val="709749"/>
                </a:solidFill>
                <a:latin typeface="Colby StBlk" pitchFamily="2" charset="77"/>
                <a:ea typeface="Colby StBlk" pitchFamily="2" charset="77"/>
              </a:rPr>
              <a:t>Safe water</a:t>
            </a:r>
          </a:p>
        </p:txBody>
      </p:sp>
      <p:sp>
        <p:nvSpPr>
          <p:cNvPr id="3" name="Rectangle 2">
            <a:extLst>
              <a:ext uri="{FF2B5EF4-FFF2-40B4-BE49-F238E27FC236}">
                <a16:creationId xmlns:a16="http://schemas.microsoft.com/office/drawing/2014/main" id="{02BD1594-41F1-6BFB-4F0E-D6B48A55444D}"/>
              </a:ext>
            </a:extLst>
          </p:cNvPr>
          <p:cNvSpPr/>
          <p:nvPr/>
        </p:nvSpPr>
        <p:spPr>
          <a:xfrm>
            <a:off x="7293494" y="5768728"/>
            <a:ext cx="1248927" cy="646331"/>
          </a:xfrm>
          <a:prstGeom prst="rect">
            <a:avLst/>
          </a:prstGeom>
        </p:spPr>
        <p:txBody>
          <a:bodyPr wrap="square">
            <a:spAutoFit/>
          </a:bodyPr>
          <a:lstStyle/>
          <a:p>
            <a:pPr fontAlgn="base">
              <a:lnSpc>
                <a:spcPct val="150000"/>
              </a:lnSpc>
            </a:pPr>
            <a:r>
              <a:rPr lang="en-GB" sz="2400" b="1" dirty="0">
                <a:solidFill>
                  <a:schemeClr val="bg1"/>
                </a:solidFill>
                <a:latin typeface="Colby StBlk" pitchFamily="2" charset="77"/>
                <a:ea typeface="Colby StBlk" pitchFamily="2" charset="77"/>
              </a:rPr>
              <a:t>Julien</a:t>
            </a:r>
          </a:p>
        </p:txBody>
      </p:sp>
    </p:spTree>
    <p:extLst>
      <p:ext uri="{BB962C8B-B14F-4D97-AF65-F5344CB8AC3E}">
        <p14:creationId xmlns:p14="http://schemas.microsoft.com/office/powerpoint/2010/main" val="3414667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A green x sign on a black background&#10;&#10;Description automatically generated">
            <a:extLst>
              <a:ext uri="{FF2B5EF4-FFF2-40B4-BE49-F238E27FC236}">
                <a16:creationId xmlns:a16="http://schemas.microsoft.com/office/drawing/2014/main" id="{D8D61EA5-6208-B3F5-7B1F-DB8EE43EBEC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147" b="-4162"/>
          <a:stretch/>
        </p:blipFill>
        <p:spPr>
          <a:xfrm>
            <a:off x="4582343" y="1726822"/>
            <a:ext cx="4608009" cy="5131178"/>
          </a:xfrm>
          <a:prstGeom prst="rect">
            <a:avLst/>
          </a:prstGeom>
        </p:spPr>
      </p:pic>
      <p:pic>
        <p:nvPicPr>
          <p:cNvPr id="12" name="Picture 11">
            <a:extLst>
              <a:ext uri="{FF2B5EF4-FFF2-40B4-BE49-F238E27FC236}">
                <a16:creationId xmlns:a16="http://schemas.microsoft.com/office/drawing/2014/main" id="{D6FE6795-4A74-AF36-EB10-3DD437DC2BD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355583" y="848635"/>
            <a:ext cx="4499142" cy="6005855"/>
          </a:xfrm>
          <a:prstGeom prst="rect">
            <a:avLst/>
          </a:prstGeom>
          <a:ln>
            <a:noFill/>
          </a:ln>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13" name="TextBox 12">
            <a:extLst>
              <a:ext uri="{FF2B5EF4-FFF2-40B4-BE49-F238E27FC236}">
                <a16:creationId xmlns:a16="http://schemas.microsoft.com/office/drawing/2014/main" id="{8E8BB5E3-BB56-E1B8-5591-4BC19ADBED60}"/>
              </a:ext>
            </a:extLst>
          </p:cNvPr>
          <p:cNvSpPr txBox="1"/>
          <p:nvPr/>
        </p:nvSpPr>
        <p:spPr>
          <a:xfrm>
            <a:off x="463637" y="1982672"/>
            <a:ext cx="3890803" cy="3630799"/>
          </a:xfrm>
          <a:prstGeom prst="rect">
            <a:avLst/>
          </a:prstGeom>
          <a:noFill/>
        </p:spPr>
        <p:txBody>
          <a:bodyPr wrap="square" lIns="0" tIns="0" rIns="0" bIns="0" rtlCol="0">
            <a:noAutofit/>
          </a:bodyPr>
          <a:lstStyle/>
          <a:p>
            <a:r>
              <a:rPr lang="en-GB" sz="2400" b="1" dirty="0">
                <a:solidFill>
                  <a:srgbClr val="709749"/>
                </a:solidFill>
                <a:effectLst/>
                <a:latin typeface="Colby StBlk" pitchFamily="2" charset="77"/>
                <a:ea typeface="Colby StBlk" pitchFamily="2" charset="77"/>
                <a:cs typeface="Rubik" pitchFamily="2" charset="-79"/>
              </a:rPr>
              <a:t>“We used to struggle to even buy porridge to eat. Now we have the freedom to eat whatever we want. We grow our own crops and enjoy the fruits of our labour. We can afford whatever we need from the market.” </a:t>
            </a:r>
          </a:p>
          <a:p>
            <a:endParaRPr lang="en-GB" sz="2400" dirty="0">
              <a:solidFill>
                <a:srgbClr val="12375A"/>
              </a:solidFill>
              <a:effectLst/>
              <a:latin typeface="Rubik" pitchFamily="2" charset="-79"/>
              <a:cs typeface="Rubik" pitchFamily="2" charset="-79"/>
            </a:endParaRPr>
          </a:p>
          <a:p>
            <a:r>
              <a:rPr lang="en-GB" dirty="0">
                <a:solidFill>
                  <a:srgbClr val="A1CA5E"/>
                </a:solidFill>
                <a:effectLst/>
                <a:latin typeface="Rubik" pitchFamily="2" charset="-79"/>
                <a:cs typeface="Rubik" pitchFamily="2" charset="-79"/>
              </a:rPr>
              <a:t>- Julien, Rwanda</a:t>
            </a:r>
          </a:p>
          <a:p>
            <a:endParaRPr lang="en-GB" sz="1000" dirty="0">
              <a:solidFill>
                <a:schemeClr val="tx1">
                  <a:lumMod val="75000"/>
                  <a:lumOff val="25000"/>
                </a:schemeClr>
              </a:solidFill>
              <a:latin typeface="Rubik" pitchFamily="2" charset="-79"/>
              <a:cs typeface="Rubik" pitchFamily="2" charset="-79"/>
            </a:endParaRPr>
          </a:p>
        </p:txBody>
      </p:sp>
    </p:spTree>
    <p:extLst>
      <p:ext uri="{BB962C8B-B14F-4D97-AF65-F5344CB8AC3E}">
        <p14:creationId xmlns:p14="http://schemas.microsoft.com/office/powerpoint/2010/main" val="1028548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149927"/>
            <a:ext cx="9144000" cy="57659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11" name="Picture 10">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5009339" y="1586788"/>
            <a:ext cx="3880521" cy="804662"/>
          </a:xfrm>
          <a:prstGeom prst="rect">
            <a:avLst/>
          </a:prstGeom>
        </p:spPr>
      </p:pic>
      <p:sp>
        <p:nvSpPr>
          <p:cNvPr id="12" name="Rectangle 11"/>
          <p:cNvSpPr/>
          <p:nvPr/>
        </p:nvSpPr>
        <p:spPr>
          <a:xfrm>
            <a:off x="4590974" y="1654852"/>
            <a:ext cx="4717250" cy="529632"/>
          </a:xfrm>
          <a:prstGeom prst="rect">
            <a:avLst/>
          </a:prstGeom>
        </p:spPr>
        <p:txBody>
          <a:bodyPr wrap="square">
            <a:spAutoFit/>
          </a:bodyPr>
          <a:lstStyle/>
          <a:p>
            <a:pPr algn="ctr" fontAlgn="base">
              <a:lnSpc>
                <a:spcPct val="150000"/>
              </a:lnSpc>
            </a:pPr>
            <a:r>
              <a:rPr lang="en-GB" sz="2200" b="1" dirty="0">
                <a:solidFill>
                  <a:srgbClr val="709749"/>
                </a:solidFill>
                <a:latin typeface="Colby StBlk" pitchFamily="2" charset="77"/>
                <a:ea typeface="Colby StBlk" pitchFamily="2" charset="77"/>
              </a:rPr>
              <a:t>Community education</a:t>
            </a:r>
          </a:p>
        </p:txBody>
      </p:sp>
      <p:sp>
        <p:nvSpPr>
          <p:cNvPr id="2" name="TextBox 1">
            <a:extLst>
              <a:ext uri="{FF2B5EF4-FFF2-40B4-BE49-F238E27FC236}">
                <a16:creationId xmlns:a16="http://schemas.microsoft.com/office/drawing/2014/main" id="{6A1E1290-D37B-F0EE-1A7C-12DA9C2966B5}"/>
              </a:ext>
            </a:extLst>
          </p:cNvPr>
          <p:cNvSpPr txBox="1"/>
          <p:nvPr/>
        </p:nvSpPr>
        <p:spPr>
          <a:xfrm>
            <a:off x="6018029" y="6406470"/>
            <a:ext cx="2628211" cy="246221"/>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Rev Dr Ferdinand Rukundo, Rwanda</a:t>
            </a:r>
          </a:p>
        </p:txBody>
      </p:sp>
    </p:spTree>
    <p:extLst>
      <p:ext uri="{BB962C8B-B14F-4D97-AF65-F5344CB8AC3E}">
        <p14:creationId xmlns:p14="http://schemas.microsoft.com/office/powerpoint/2010/main" val="2436790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46908"/>
            <a:ext cx="9144000" cy="5611091"/>
          </a:xfrm>
          <a:prstGeom prst="rect">
            <a:avLst/>
          </a:prstGeom>
        </p:spPr>
      </p:pic>
      <p:sp>
        <p:nvSpPr>
          <p:cNvPr id="8" name="TextBox 7">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5" name="Rectangle 4"/>
          <p:cNvSpPr/>
          <p:nvPr/>
        </p:nvSpPr>
        <p:spPr>
          <a:xfrm>
            <a:off x="7205066" y="5941622"/>
            <a:ext cx="1798890" cy="523220"/>
          </a:xfrm>
          <a:prstGeom prst="rect">
            <a:avLst/>
          </a:prstGeom>
        </p:spPr>
        <p:txBody>
          <a:bodyPr wrap="none">
            <a:spAutoFit/>
          </a:bodyPr>
          <a:lstStyle/>
          <a:p>
            <a:pPr algn="r"/>
            <a:r>
              <a:rPr lang="en-GB" sz="1400" dirty="0">
                <a:solidFill>
                  <a:schemeClr val="bg1"/>
                </a:solidFill>
                <a:latin typeface="Rubik" panose="020B0604020202020204" charset="-79"/>
                <a:cs typeface="Rubik" panose="020B0604020202020204" charset="-79"/>
              </a:rPr>
              <a:t>Angelique and Deo,</a:t>
            </a:r>
          </a:p>
          <a:p>
            <a:pPr algn="r"/>
            <a:r>
              <a:rPr lang="en-GB" sz="1400" dirty="0">
                <a:solidFill>
                  <a:schemeClr val="bg1"/>
                </a:solidFill>
                <a:latin typeface="Rubik" panose="020B0604020202020204" charset="-79"/>
                <a:cs typeface="Rubik" panose="020B0604020202020204" charset="-79"/>
              </a:rPr>
              <a:t>Rwanda</a:t>
            </a:r>
          </a:p>
        </p:txBody>
      </p:sp>
      <p:pic>
        <p:nvPicPr>
          <p:cNvPr id="6" name="Picture 5">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4993903" y="1484134"/>
            <a:ext cx="3880521" cy="804662"/>
          </a:xfrm>
          <a:prstGeom prst="rect">
            <a:avLst/>
          </a:prstGeom>
        </p:spPr>
      </p:pic>
      <p:sp>
        <p:nvSpPr>
          <p:cNvPr id="7" name="Rectangle 6"/>
          <p:cNvSpPr/>
          <p:nvPr/>
        </p:nvSpPr>
        <p:spPr>
          <a:xfrm>
            <a:off x="4575538" y="1591953"/>
            <a:ext cx="4717250" cy="529632"/>
          </a:xfrm>
          <a:prstGeom prst="rect">
            <a:avLst/>
          </a:prstGeom>
        </p:spPr>
        <p:txBody>
          <a:bodyPr wrap="square">
            <a:spAutoFit/>
          </a:bodyPr>
          <a:lstStyle/>
          <a:p>
            <a:pPr algn="ctr" fontAlgn="base">
              <a:lnSpc>
                <a:spcPct val="150000"/>
              </a:lnSpc>
            </a:pPr>
            <a:r>
              <a:rPr lang="en-GB" sz="2200" b="1" dirty="0">
                <a:solidFill>
                  <a:srgbClr val="709749"/>
                </a:solidFill>
                <a:latin typeface="Colby StBlk" pitchFamily="2" charset="77"/>
                <a:ea typeface="Colby StBlk" pitchFamily="2" charset="77"/>
              </a:rPr>
              <a:t>Community education</a:t>
            </a:r>
          </a:p>
        </p:txBody>
      </p:sp>
    </p:spTree>
    <p:extLst>
      <p:ext uri="{BB962C8B-B14F-4D97-AF65-F5344CB8AC3E}">
        <p14:creationId xmlns:p14="http://schemas.microsoft.com/office/powerpoint/2010/main" val="2482960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83087"/>
            <a:ext cx="9144000" cy="5574913"/>
          </a:xfrm>
          <a:prstGeom prst="rect">
            <a:avLst/>
          </a:prstGeom>
        </p:spPr>
      </p:pic>
      <p:pic>
        <p:nvPicPr>
          <p:cNvPr id="6" name="Picture 5">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5018330" y="5721927"/>
            <a:ext cx="3880521" cy="804662"/>
          </a:xfrm>
          <a:prstGeom prst="rect">
            <a:avLst/>
          </a:prstGeom>
        </p:spPr>
      </p:pic>
      <p:sp>
        <p:nvSpPr>
          <p:cNvPr id="7" name="Rectangle 6"/>
          <p:cNvSpPr/>
          <p:nvPr/>
        </p:nvSpPr>
        <p:spPr>
          <a:xfrm>
            <a:off x="5008049" y="5761681"/>
            <a:ext cx="3880521" cy="569387"/>
          </a:xfrm>
          <a:prstGeom prst="rect">
            <a:avLst/>
          </a:prstGeom>
        </p:spPr>
        <p:txBody>
          <a:bodyPr wrap="square">
            <a:spAutoFit/>
          </a:bodyPr>
          <a:lstStyle/>
          <a:p>
            <a:pPr algn="ctr" fontAlgn="base">
              <a:lnSpc>
                <a:spcPct val="150000"/>
              </a:lnSpc>
            </a:pPr>
            <a:r>
              <a:rPr lang="en-GB" sz="2400" b="1" dirty="0">
                <a:solidFill>
                  <a:srgbClr val="709749"/>
                </a:solidFill>
                <a:latin typeface="Colby StBlk" pitchFamily="2" charset="77"/>
                <a:ea typeface="Colby StBlk" pitchFamily="2" charset="77"/>
              </a:rPr>
              <a:t>Savings &amp; loans</a:t>
            </a:r>
          </a:p>
        </p:txBody>
      </p:sp>
      <p:sp>
        <p:nvSpPr>
          <p:cNvPr id="3" name="Rectangle 2">
            <a:extLst>
              <a:ext uri="{FF2B5EF4-FFF2-40B4-BE49-F238E27FC236}">
                <a16:creationId xmlns:a16="http://schemas.microsoft.com/office/drawing/2014/main" id="{173012B9-93FD-F931-461A-86AA3209A28D}"/>
              </a:ext>
            </a:extLst>
          </p:cNvPr>
          <p:cNvSpPr/>
          <p:nvPr/>
        </p:nvSpPr>
        <p:spPr>
          <a:xfrm>
            <a:off x="160190" y="6003369"/>
            <a:ext cx="1883849" cy="523220"/>
          </a:xfrm>
          <a:prstGeom prst="rect">
            <a:avLst/>
          </a:prstGeom>
        </p:spPr>
        <p:txBody>
          <a:bodyPr wrap="none">
            <a:spAutoFit/>
          </a:bodyPr>
          <a:lstStyle/>
          <a:p>
            <a:r>
              <a:rPr lang="en-GB" sz="1400" dirty="0">
                <a:solidFill>
                  <a:schemeClr val="bg1"/>
                </a:solidFill>
                <a:latin typeface="Rubik" panose="020B0604020202020204" charset="-79"/>
                <a:cs typeface="Rubik" panose="020B0604020202020204" charset="-79"/>
              </a:rPr>
              <a:t>Josiane working</a:t>
            </a:r>
          </a:p>
          <a:p>
            <a:r>
              <a:rPr lang="en-GB" sz="1400" dirty="0">
                <a:solidFill>
                  <a:schemeClr val="bg1"/>
                </a:solidFill>
                <a:latin typeface="Rubik" panose="020B0604020202020204" charset="-79"/>
                <a:cs typeface="Rubik" panose="020B0604020202020204" charset="-79"/>
              </a:rPr>
              <a:t>in her shop, Rwanda</a:t>
            </a:r>
          </a:p>
        </p:txBody>
      </p:sp>
    </p:spTree>
    <p:extLst>
      <p:ext uri="{BB962C8B-B14F-4D97-AF65-F5344CB8AC3E}">
        <p14:creationId xmlns:p14="http://schemas.microsoft.com/office/powerpoint/2010/main" val="2407018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155733"/>
            <a:ext cx="9142857" cy="571750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11" name="Picture 10">
            <a:extLst>
              <a:ext uri="{FF2B5EF4-FFF2-40B4-BE49-F238E27FC236}">
                <a16:creationId xmlns:a16="http://schemas.microsoft.com/office/drawing/2014/main" id="{937FE0A9-3F37-CB49-A89F-89E52937434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424158" y="1409875"/>
            <a:ext cx="2347550" cy="608721"/>
          </a:xfrm>
          <a:prstGeom prst="rect">
            <a:avLst/>
          </a:prstGeom>
        </p:spPr>
      </p:pic>
      <p:sp>
        <p:nvSpPr>
          <p:cNvPr id="12" name="Rectangle 11"/>
          <p:cNvSpPr/>
          <p:nvPr/>
        </p:nvSpPr>
        <p:spPr>
          <a:xfrm>
            <a:off x="1413876" y="1449629"/>
            <a:ext cx="2357832" cy="450123"/>
          </a:xfrm>
          <a:prstGeom prst="rect">
            <a:avLst/>
          </a:prstGeom>
        </p:spPr>
        <p:txBody>
          <a:bodyPr wrap="square">
            <a:spAutoFit/>
          </a:bodyPr>
          <a:lstStyle/>
          <a:p>
            <a:pPr algn="ctr" fontAlgn="base">
              <a:lnSpc>
                <a:spcPct val="150000"/>
              </a:lnSpc>
            </a:pPr>
            <a:r>
              <a:rPr lang="en-GB" b="1" dirty="0">
                <a:solidFill>
                  <a:srgbClr val="709749"/>
                </a:solidFill>
                <a:latin typeface="Colby StBlk" pitchFamily="2" charset="77"/>
                <a:ea typeface="Colby StBlk" pitchFamily="2" charset="77"/>
              </a:rPr>
              <a:t>Safe water</a:t>
            </a:r>
          </a:p>
        </p:txBody>
      </p:sp>
      <p:pic>
        <p:nvPicPr>
          <p:cNvPr id="20" name="Picture 19">
            <a:extLst>
              <a:ext uri="{FF2B5EF4-FFF2-40B4-BE49-F238E27FC236}">
                <a16:creationId xmlns:a16="http://schemas.microsoft.com/office/drawing/2014/main" id="{937FE0A9-3F37-CB49-A89F-89E52937434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551301" y="1388648"/>
            <a:ext cx="2347550" cy="608721"/>
          </a:xfrm>
          <a:prstGeom prst="rect">
            <a:avLst/>
          </a:prstGeom>
        </p:spPr>
      </p:pic>
      <p:sp>
        <p:nvSpPr>
          <p:cNvPr id="22" name="Rectangle 21"/>
          <p:cNvSpPr/>
          <p:nvPr/>
        </p:nvSpPr>
        <p:spPr>
          <a:xfrm>
            <a:off x="6541019" y="1428402"/>
            <a:ext cx="2357832" cy="450123"/>
          </a:xfrm>
          <a:prstGeom prst="rect">
            <a:avLst/>
          </a:prstGeom>
        </p:spPr>
        <p:txBody>
          <a:bodyPr wrap="square">
            <a:spAutoFit/>
          </a:bodyPr>
          <a:lstStyle/>
          <a:p>
            <a:pPr algn="ctr" fontAlgn="base">
              <a:lnSpc>
                <a:spcPct val="150000"/>
              </a:lnSpc>
            </a:pPr>
            <a:r>
              <a:rPr lang="en-GB" b="1" dirty="0">
                <a:solidFill>
                  <a:srgbClr val="709749"/>
                </a:solidFill>
                <a:latin typeface="Colby StBlk" pitchFamily="2" charset="77"/>
                <a:ea typeface="Colby StBlk" pitchFamily="2" charset="77"/>
              </a:rPr>
              <a:t>Counselling</a:t>
            </a:r>
          </a:p>
        </p:txBody>
      </p:sp>
      <p:pic>
        <p:nvPicPr>
          <p:cNvPr id="24" name="Picture 23">
            <a:extLst>
              <a:ext uri="{FF2B5EF4-FFF2-40B4-BE49-F238E27FC236}">
                <a16:creationId xmlns:a16="http://schemas.microsoft.com/office/drawing/2014/main" id="{937FE0A9-3F37-CB49-A89F-89E52937434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516591" y="2219617"/>
            <a:ext cx="2347550" cy="608721"/>
          </a:xfrm>
          <a:prstGeom prst="rect">
            <a:avLst/>
          </a:prstGeom>
        </p:spPr>
      </p:pic>
      <p:sp>
        <p:nvSpPr>
          <p:cNvPr id="25" name="Rectangle 24"/>
          <p:cNvSpPr/>
          <p:nvPr/>
        </p:nvSpPr>
        <p:spPr>
          <a:xfrm>
            <a:off x="6516591" y="2256738"/>
            <a:ext cx="2357832" cy="450123"/>
          </a:xfrm>
          <a:prstGeom prst="rect">
            <a:avLst/>
          </a:prstGeom>
        </p:spPr>
        <p:txBody>
          <a:bodyPr wrap="square">
            <a:spAutoFit/>
          </a:bodyPr>
          <a:lstStyle/>
          <a:p>
            <a:pPr algn="ctr" fontAlgn="base">
              <a:lnSpc>
                <a:spcPct val="150000"/>
              </a:lnSpc>
            </a:pPr>
            <a:r>
              <a:rPr lang="en-GB" b="1" dirty="0">
                <a:solidFill>
                  <a:srgbClr val="709749"/>
                </a:solidFill>
                <a:latin typeface="Colby StBlk" pitchFamily="2" charset="77"/>
                <a:ea typeface="Colby StBlk" pitchFamily="2" charset="77"/>
              </a:rPr>
              <a:t>Growing food</a:t>
            </a:r>
          </a:p>
        </p:txBody>
      </p:sp>
      <p:pic>
        <p:nvPicPr>
          <p:cNvPr id="26" name="Picture 25">
            <a:extLst>
              <a:ext uri="{FF2B5EF4-FFF2-40B4-BE49-F238E27FC236}">
                <a16:creationId xmlns:a16="http://schemas.microsoft.com/office/drawing/2014/main" id="{937FE0A9-3F37-CB49-A89F-89E52937434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434440" y="2165813"/>
            <a:ext cx="2347550" cy="608721"/>
          </a:xfrm>
          <a:prstGeom prst="rect">
            <a:avLst/>
          </a:prstGeom>
        </p:spPr>
      </p:pic>
      <p:sp>
        <p:nvSpPr>
          <p:cNvPr id="27" name="Rectangle 26"/>
          <p:cNvSpPr/>
          <p:nvPr/>
        </p:nvSpPr>
        <p:spPr>
          <a:xfrm>
            <a:off x="1424158" y="2205567"/>
            <a:ext cx="2357832" cy="450123"/>
          </a:xfrm>
          <a:prstGeom prst="rect">
            <a:avLst/>
          </a:prstGeom>
        </p:spPr>
        <p:txBody>
          <a:bodyPr wrap="square">
            <a:spAutoFit/>
          </a:bodyPr>
          <a:lstStyle/>
          <a:p>
            <a:pPr algn="ctr" fontAlgn="base">
              <a:lnSpc>
                <a:spcPct val="150000"/>
              </a:lnSpc>
            </a:pPr>
            <a:r>
              <a:rPr lang="en-GB" b="1" dirty="0">
                <a:solidFill>
                  <a:srgbClr val="709749"/>
                </a:solidFill>
                <a:latin typeface="Colby StBlk" pitchFamily="2" charset="77"/>
                <a:ea typeface="Colby StBlk" pitchFamily="2" charset="77"/>
              </a:rPr>
              <a:t>Skills training</a:t>
            </a:r>
          </a:p>
        </p:txBody>
      </p:sp>
      <p:pic>
        <p:nvPicPr>
          <p:cNvPr id="28" name="Picture 27">
            <a:extLst>
              <a:ext uri="{FF2B5EF4-FFF2-40B4-BE49-F238E27FC236}">
                <a16:creationId xmlns:a16="http://schemas.microsoft.com/office/drawing/2014/main" id="{937FE0A9-3F37-CB49-A89F-89E52937434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444722" y="2965243"/>
            <a:ext cx="2347550" cy="608721"/>
          </a:xfrm>
          <a:prstGeom prst="rect">
            <a:avLst/>
          </a:prstGeom>
        </p:spPr>
      </p:pic>
      <p:sp>
        <p:nvSpPr>
          <p:cNvPr id="29" name="Rectangle 28"/>
          <p:cNvSpPr/>
          <p:nvPr/>
        </p:nvSpPr>
        <p:spPr>
          <a:xfrm>
            <a:off x="1434440" y="3004997"/>
            <a:ext cx="2357832" cy="450123"/>
          </a:xfrm>
          <a:prstGeom prst="rect">
            <a:avLst/>
          </a:prstGeom>
        </p:spPr>
        <p:txBody>
          <a:bodyPr wrap="square">
            <a:spAutoFit/>
          </a:bodyPr>
          <a:lstStyle/>
          <a:p>
            <a:pPr algn="ctr" fontAlgn="base">
              <a:lnSpc>
                <a:spcPct val="150000"/>
              </a:lnSpc>
            </a:pPr>
            <a:r>
              <a:rPr lang="en-GB" b="1" dirty="0">
                <a:solidFill>
                  <a:srgbClr val="709749"/>
                </a:solidFill>
                <a:latin typeface="Colby StBlk" pitchFamily="2" charset="77"/>
                <a:ea typeface="Colby StBlk" pitchFamily="2" charset="77"/>
              </a:rPr>
              <a:t>Savings &amp; loans</a:t>
            </a:r>
          </a:p>
        </p:txBody>
      </p:sp>
      <p:pic>
        <p:nvPicPr>
          <p:cNvPr id="30" name="Picture 29">
            <a:extLst>
              <a:ext uri="{FF2B5EF4-FFF2-40B4-BE49-F238E27FC236}">
                <a16:creationId xmlns:a16="http://schemas.microsoft.com/office/drawing/2014/main" id="{937FE0A9-3F37-CB49-A89F-89E52937434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526873" y="2974614"/>
            <a:ext cx="2347550" cy="905376"/>
          </a:xfrm>
          <a:prstGeom prst="rect">
            <a:avLst/>
          </a:prstGeom>
        </p:spPr>
      </p:pic>
      <p:sp>
        <p:nvSpPr>
          <p:cNvPr id="31" name="Rectangle 30"/>
          <p:cNvSpPr/>
          <p:nvPr/>
        </p:nvSpPr>
        <p:spPr>
          <a:xfrm>
            <a:off x="6506309" y="3109394"/>
            <a:ext cx="2357832" cy="646331"/>
          </a:xfrm>
          <a:prstGeom prst="rect">
            <a:avLst/>
          </a:prstGeom>
        </p:spPr>
        <p:txBody>
          <a:bodyPr wrap="square">
            <a:spAutoFit/>
          </a:bodyPr>
          <a:lstStyle/>
          <a:p>
            <a:pPr algn="ctr" fontAlgn="base"/>
            <a:r>
              <a:rPr lang="en-GB" b="1" dirty="0">
                <a:solidFill>
                  <a:srgbClr val="709749"/>
                </a:solidFill>
                <a:latin typeface="Colby StBlk" pitchFamily="2" charset="77"/>
                <a:ea typeface="Colby StBlk" pitchFamily="2" charset="77"/>
              </a:rPr>
              <a:t>Community education</a:t>
            </a:r>
          </a:p>
        </p:txBody>
      </p:sp>
      <p:pic>
        <p:nvPicPr>
          <p:cNvPr id="32" name="Picture 31">
            <a:extLst>
              <a:ext uri="{FF2B5EF4-FFF2-40B4-BE49-F238E27FC236}">
                <a16:creationId xmlns:a16="http://schemas.microsoft.com/office/drawing/2014/main" id="{F5490C62-3949-48E1-A238-AA6233A8666B}"/>
              </a:ext>
            </a:extLst>
          </p:cNvPr>
          <p:cNvPicPr>
            <a:picLocks noChangeAspect="1"/>
          </p:cNvPicPr>
          <p:nvPr/>
        </p:nvPicPr>
        <p:blipFill>
          <a:blip r:embed="rId6"/>
          <a:stretch>
            <a:fillRect/>
          </a:stretch>
        </p:blipFill>
        <p:spPr>
          <a:xfrm>
            <a:off x="194122" y="4067711"/>
            <a:ext cx="3577586" cy="755761"/>
          </a:xfrm>
          <a:prstGeom prst="rect">
            <a:avLst/>
          </a:prstGeom>
        </p:spPr>
      </p:pic>
      <p:sp>
        <p:nvSpPr>
          <p:cNvPr id="34" name="Rectangle 33"/>
          <p:cNvSpPr/>
          <p:nvPr/>
        </p:nvSpPr>
        <p:spPr>
          <a:xfrm>
            <a:off x="293929" y="4006576"/>
            <a:ext cx="3477779" cy="648896"/>
          </a:xfrm>
          <a:prstGeom prst="rect">
            <a:avLst/>
          </a:prstGeom>
        </p:spPr>
        <p:txBody>
          <a:bodyPr wrap="square">
            <a:spAutoFit/>
          </a:bodyPr>
          <a:lstStyle/>
          <a:p>
            <a:pPr algn="ctr" fontAlgn="base">
              <a:lnSpc>
                <a:spcPct val="150000"/>
              </a:lnSpc>
            </a:pPr>
            <a:r>
              <a:rPr lang="en-GB" sz="2800" b="1" dirty="0">
                <a:solidFill>
                  <a:schemeClr val="bg1"/>
                </a:solidFill>
                <a:latin typeface="Colby StBlk" pitchFamily="2" charset="77"/>
                <a:ea typeface="Colby StBlk" pitchFamily="2" charset="77"/>
              </a:rPr>
              <a:t>Justice &amp; Peace</a:t>
            </a:r>
          </a:p>
        </p:txBody>
      </p:sp>
      <p:sp>
        <p:nvSpPr>
          <p:cNvPr id="6" name="Rectangle 5">
            <a:extLst>
              <a:ext uri="{FF2B5EF4-FFF2-40B4-BE49-F238E27FC236}">
                <a16:creationId xmlns:a16="http://schemas.microsoft.com/office/drawing/2014/main" id="{76950CA5-E67B-624C-8AF9-7713D3DAD7AA}"/>
              </a:ext>
            </a:extLst>
          </p:cNvPr>
          <p:cNvSpPr/>
          <p:nvPr/>
        </p:nvSpPr>
        <p:spPr>
          <a:xfrm>
            <a:off x="7923147" y="5941622"/>
            <a:ext cx="1080809" cy="523220"/>
          </a:xfrm>
          <a:prstGeom prst="rect">
            <a:avLst/>
          </a:prstGeom>
        </p:spPr>
        <p:txBody>
          <a:bodyPr wrap="none">
            <a:spAutoFit/>
          </a:bodyPr>
          <a:lstStyle/>
          <a:p>
            <a:pPr algn="r"/>
            <a:r>
              <a:rPr lang="en-GB" sz="1400" dirty="0">
                <a:solidFill>
                  <a:schemeClr val="bg1"/>
                </a:solidFill>
                <a:latin typeface="Rubik" panose="020B0604020202020204" charset="-79"/>
                <a:cs typeface="Rubik" panose="020B0604020202020204" charset="-79"/>
              </a:rPr>
              <a:t>Fr Eugene,</a:t>
            </a:r>
          </a:p>
          <a:p>
            <a:pPr algn="r"/>
            <a:r>
              <a:rPr lang="en-GB" sz="1400" dirty="0">
                <a:solidFill>
                  <a:schemeClr val="bg1"/>
                </a:solidFill>
                <a:latin typeface="Rubik" panose="020B0604020202020204" charset="-79"/>
                <a:cs typeface="Rubik" panose="020B0604020202020204" charset="-79"/>
              </a:rPr>
              <a:t>Rwanda</a:t>
            </a:r>
          </a:p>
        </p:txBody>
      </p:sp>
    </p:spTree>
    <p:extLst>
      <p:ext uri="{BB962C8B-B14F-4D97-AF65-F5344CB8AC3E}">
        <p14:creationId xmlns:p14="http://schemas.microsoft.com/office/powerpoint/2010/main" val="2115876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7FE0A9-3F37-CB49-A89F-89E529374345}"/>
              </a:ext>
            </a:extLst>
          </p:cNvPr>
          <p:cNvPicPr>
            <a:picLocks noChangeAspect="1"/>
          </p:cNvPicPr>
          <p:nvPr/>
        </p:nvPicPr>
        <p:blipFill>
          <a:blip r:embed="rId4"/>
          <a:srcRect/>
          <a:stretch/>
        </p:blipFill>
        <p:spPr>
          <a:xfrm>
            <a:off x="368013" y="1469895"/>
            <a:ext cx="4247392" cy="4571141"/>
          </a:xfrm>
          <a:prstGeom prst="rect">
            <a:avLst/>
          </a:prstGeom>
        </p:spPr>
      </p:pic>
      <p:pic>
        <p:nvPicPr>
          <p:cNvPr id="6" name="Picture 5" descr="A person in a white robe and glasses waving&#10;&#10;Description automatically generated">
            <a:extLst>
              <a:ext uri="{FF2B5EF4-FFF2-40B4-BE49-F238E27FC236}">
                <a16:creationId xmlns:a16="http://schemas.microsoft.com/office/drawing/2014/main" id="{93CDA463-F670-85B2-8F0D-A49E7DBA84C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70457" y="1400622"/>
            <a:ext cx="7772400" cy="5457378"/>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extBox 1">
            <a:extLst>
              <a:ext uri="{FF2B5EF4-FFF2-40B4-BE49-F238E27FC236}">
                <a16:creationId xmlns:a16="http://schemas.microsoft.com/office/drawing/2014/main" id="{F5A0AA10-5363-83A5-2C35-D341400AE073}"/>
              </a:ext>
            </a:extLst>
          </p:cNvPr>
          <p:cNvSpPr txBox="1"/>
          <p:nvPr/>
        </p:nvSpPr>
        <p:spPr>
          <a:xfrm>
            <a:off x="642127" y="1816183"/>
            <a:ext cx="3699163" cy="3810017"/>
          </a:xfrm>
          <a:prstGeom prst="rect">
            <a:avLst/>
          </a:prstGeom>
          <a:noFill/>
        </p:spPr>
        <p:txBody>
          <a:bodyPr wrap="square" rtlCol="0">
            <a:spAutoFit/>
          </a:bodyPr>
          <a:lstStyle/>
          <a:p>
            <a:pPr fontAlgn="base"/>
            <a:r>
              <a:rPr lang="en-GB" sz="2600" b="1" dirty="0">
                <a:solidFill>
                  <a:schemeClr val="bg1"/>
                </a:solidFill>
                <a:latin typeface="Colby StBlk" pitchFamily="2" charset="77"/>
                <a:ea typeface="Colby StBlk" pitchFamily="2" charset="77"/>
              </a:rPr>
              <a:t>“No one can face life in isolation. We need a community that supports and helps us, in which we can help one another to keep looking ahead.” </a:t>
            </a:r>
          </a:p>
          <a:p>
            <a:pPr fontAlgn="base">
              <a:lnSpc>
                <a:spcPct val="150000"/>
              </a:lnSpc>
            </a:pPr>
            <a:r>
              <a:rPr lang="en-GB" sz="2600" b="1" dirty="0">
                <a:solidFill>
                  <a:srgbClr val="709749"/>
                </a:solidFill>
                <a:latin typeface="Colby StBlk" pitchFamily="2" charset="77"/>
                <a:ea typeface="Colby StBlk" pitchFamily="2" charset="77"/>
              </a:rPr>
              <a:t>Pope Francis </a:t>
            </a:r>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Tree>
    <p:extLst>
      <p:ext uri="{BB962C8B-B14F-4D97-AF65-F5344CB8AC3E}">
        <p14:creationId xmlns:p14="http://schemas.microsoft.com/office/powerpoint/2010/main" val="1923762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96941"/>
            <a:ext cx="9144000" cy="5561059"/>
          </a:xfrm>
          <a:prstGeom prst="rect">
            <a:avLst/>
          </a:prstGeom>
        </p:spPr>
      </p:pic>
      <p:sp>
        <p:nvSpPr>
          <p:cNvPr id="7" name="TextBox 6">
            <a:extLst>
              <a:ext uri="{FF2B5EF4-FFF2-40B4-BE49-F238E27FC236}">
                <a16:creationId xmlns:a16="http://schemas.microsoft.com/office/drawing/2014/main" id="{F5A0AA10-5363-83A5-2C35-D341400AE073}"/>
              </a:ext>
            </a:extLst>
          </p:cNvPr>
          <p:cNvSpPr txBox="1"/>
          <p:nvPr/>
        </p:nvSpPr>
        <p:spPr>
          <a:xfrm>
            <a:off x="293929" y="1525756"/>
            <a:ext cx="3356947" cy="2785378"/>
          </a:xfrm>
          <a:prstGeom prst="rect">
            <a:avLst/>
          </a:prstGeom>
          <a:noFill/>
        </p:spPr>
        <p:txBody>
          <a:bodyPr wrap="square" rtlCol="0">
            <a:spAutoFit/>
          </a:bodyPr>
          <a:lstStyle/>
          <a:p>
            <a:pPr algn="ctr" fontAlgn="base"/>
            <a:r>
              <a:rPr lang="en-GB" sz="3500" b="1" dirty="0">
                <a:solidFill>
                  <a:schemeClr val="bg1"/>
                </a:solidFill>
                <a:latin typeface="Colby StBlk" pitchFamily="2" charset="77"/>
                <a:ea typeface="Colby StBlk" pitchFamily="2" charset="77"/>
              </a:rPr>
              <a:t>This Lent, use your </a:t>
            </a:r>
            <a:r>
              <a:rPr lang="en-GB" sz="3500" b="1" dirty="0">
                <a:solidFill>
                  <a:srgbClr val="709749"/>
                </a:solidFill>
                <a:latin typeface="Colby StBlk" pitchFamily="2" charset="77"/>
                <a:ea typeface="Colby StBlk" pitchFamily="2" charset="77"/>
              </a:rPr>
              <a:t>WEE BOX </a:t>
            </a:r>
          </a:p>
          <a:p>
            <a:pPr algn="ctr" fontAlgn="base"/>
            <a:r>
              <a:rPr lang="en-GB" sz="3500" b="1" dirty="0">
                <a:solidFill>
                  <a:schemeClr val="bg1"/>
                </a:solidFill>
                <a:latin typeface="Colby StBlk" pitchFamily="2" charset="77"/>
                <a:ea typeface="Colby StBlk" pitchFamily="2" charset="77"/>
              </a:rPr>
              <a:t>to make a </a:t>
            </a:r>
            <a:r>
              <a:rPr lang="en-GB" sz="3500" b="1" dirty="0">
                <a:solidFill>
                  <a:srgbClr val="709749"/>
                </a:solidFill>
                <a:latin typeface="Colby StBlk" pitchFamily="2" charset="77"/>
                <a:ea typeface="Colby StBlk" pitchFamily="2" charset="77"/>
              </a:rPr>
              <a:t>BIG CHANGE!</a:t>
            </a:r>
          </a:p>
        </p:txBody>
      </p:sp>
      <p:sp>
        <p:nvSpPr>
          <p:cNvPr id="8" name="TextBox 7">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3" name="Rectangle 2">
            <a:extLst>
              <a:ext uri="{FF2B5EF4-FFF2-40B4-BE49-F238E27FC236}">
                <a16:creationId xmlns:a16="http://schemas.microsoft.com/office/drawing/2014/main" id="{3DB65004-F3C3-C107-9056-5E6B34DAD706}"/>
              </a:ext>
            </a:extLst>
          </p:cNvPr>
          <p:cNvSpPr/>
          <p:nvPr/>
        </p:nvSpPr>
        <p:spPr>
          <a:xfrm>
            <a:off x="7583374" y="5941622"/>
            <a:ext cx="1420582" cy="523220"/>
          </a:xfrm>
          <a:prstGeom prst="rect">
            <a:avLst/>
          </a:prstGeom>
        </p:spPr>
        <p:txBody>
          <a:bodyPr wrap="none">
            <a:spAutoFit/>
          </a:bodyPr>
          <a:lstStyle/>
          <a:p>
            <a:pPr algn="r"/>
            <a:r>
              <a:rPr lang="en-GB" sz="1400" dirty="0">
                <a:solidFill>
                  <a:schemeClr val="bg1"/>
                </a:solidFill>
                <a:latin typeface="Rubik" panose="020B0604020202020204" charset="-79"/>
                <a:cs typeface="Rubik" panose="020B0604020202020204" charset="-79"/>
              </a:rPr>
              <a:t>Village scenes,</a:t>
            </a:r>
          </a:p>
          <a:p>
            <a:pPr algn="r"/>
            <a:r>
              <a:rPr lang="en-GB" sz="1400" dirty="0">
                <a:solidFill>
                  <a:schemeClr val="bg1"/>
                </a:solidFill>
                <a:latin typeface="Rubik" panose="020B0604020202020204" charset="-79"/>
                <a:cs typeface="Rubik" panose="020B0604020202020204" charset="-79"/>
              </a:rPr>
              <a:t>Rwanda</a:t>
            </a:r>
          </a:p>
        </p:txBody>
      </p:sp>
    </p:spTree>
    <p:extLst>
      <p:ext uri="{BB962C8B-B14F-4D97-AF65-F5344CB8AC3E}">
        <p14:creationId xmlns:p14="http://schemas.microsoft.com/office/powerpoint/2010/main" val="1575260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96941"/>
            <a:ext cx="9144000" cy="5561059"/>
          </a:xfrm>
          <a:prstGeom prst="rect">
            <a:avLst/>
          </a:prstGeom>
        </p:spPr>
      </p:pic>
      <p:sp>
        <p:nvSpPr>
          <p:cNvPr id="7" name="TextBox 6">
            <a:extLst>
              <a:ext uri="{FF2B5EF4-FFF2-40B4-BE49-F238E27FC236}">
                <a16:creationId xmlns:a16="http://schemas.microsoft.com/office/drawing/2014/main" id="{F5A0AA10-5363-83A5-2C35-D341400AE073}"/>
              </a:ext>
            </a:extLst>
          </p:cNvPr>
          <p:cNvSpPr txBox="1"/>
          <p:nvPr/>
        </p:nvSpPr>
        <p:spPr>
          <a:xfrm>
            <a:off x="293929" y="1525756"/>
            <a:ext cx="3356947" cy="2785378"/>
          </a:xfrm>
          <a:prstGeom prst="rect">
            <a:avLst/>
          </a:prstGeom>
          <a:noFill/>
        </p:spPr>
        <p:txBody>
          <a:bodyPr wrap="square" rtlCol="0">
            <a:spAutoFit/>
          </a:bodyPr>
          <a:lstStyle/>
          <a:p>
            <a:pPr algn="ctr" fontAlgn="base"/>
            <a:r>
              <a:rPr lang="en-GB" sz="3500" b="1" dirty="0">
                <a:solidFill>
                  <a:schemeClr val="bg1"/>
                </a:solidFill>
                <a:latin typeface="Colby StBlk" pitchFamily="2" charset="77"/>
                <a:ea typeface="Colby StBlk" pitchFamily="2" charset="77"/>
              </a:rPr>
              <a:t>This Lent, use your </a:t>
            </a:r>
            <a:r>
              <a:rPr lang="en-GB" sz="3500" b="1" dirty="0">
                <a:solidFill>
                  <a:srgbClr val="709749"/>
                </a:solidFill>
                <a:latin typeface="Colby StBlk" pitchFamily="2" charset="77"/>
                <a:ea typeface="Colby StBlk" pitchFamily="2" charset="77"/>
              </a:rPr>
              <a:t>WEE BOX </a:t>
            </a:r>
          </a:p>
          <a:p>
            <a:pPr algn="ctr" fontAlgn="base"/>
            <a:r>
              <a:rPr lang="en-GB" sz="3500" b="1" dirty="0">
                <a:solidFill>
                  <a:schemeClr val="bg1"/>
                </a:solidFill>
                <a:latin typeface="Colby StBlk" pitchFamily="2" charset="77"/>
                <a:ea typeface="Colby StBlk" pitchFamily="2" charset="77"/>
              </a:rPr>
              <a:t>to make a </a:t>
            </a:r>
            <a:r>
              <a:rPr lang="en-GB" sz="3500" b="1" dirty="0">
                <a:solidFill>
                  <a:srgbClr val="709749"/>
                </a:solidFill>
                <a:latin typeface="Colby StBlk" pitchFamily="2" charset="77"/>
                <a:ea typeface="Colby StBlk" pitchFamily="2" charset="77"/>
              </a:rPr>
              <a:t>BIG CHANGE!</a:t>
            </a:r>
          </a:p>
        </p:txBody>
      </p:sp>
      <p:sp>
        <p:nvSpPr>
          <p:cNvPr id="8" name="TextBox 7">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3" name="Rectangle 2">
            <a:extLst>
              <a:ext uri="{FF2B5EF4-FFF2-40B4-BE49-F238E27FC236}">
                <a16:creationId xmlns:a16="http://schemas.microsoft.com/office/drawing/2014/main" id="{3DB65004-F3C3-C107-9056-5E6B34DAD706}"/>
              </a:ext>
            </a:extLst>
          </p:cNvPr>
          <p:cNvSpPr/>
          <p:nvPr/>
        </p:nvSpPr>
        <p:spPr>
          <a:xfrm>
            <a:off x="7583374" y="5941622"/>
            <a:ext cx="1420582" cy="523220"/>
          </a:xfrm>
          <a:prstGeom prst="rect">
            <a:avLst/>
          </a:prstGeom>
        </p:spPr>
        <p:txBody>
          <a:bodyPr wrap="none">
            <a:spAutoFit/>
          </a:bodyPr>
          <a:lstStyle/>
          <a:p>
            <a:pPr algn="r"/>
            <a:r>
              <a:rPr lang="en-GB" sz="1400" dirty="0">
                <a:solidFill>
                  <a:schemeClr val="bg1"/>
                </a:solidFill>
                <a:latin typeface="Rubik" panose="020B0604020202020204" charset="-79"/>
                <a:cs typeface="Rubik" panose="020B0604020202020204" charset="-79"/>
              </a:rPr>
              <a:t>Village scenes,</a:t>
            </a:r>
          </a:p>
          <a:p>
            <a:pPr algn="r"/>
            <a:r>
              <a:rPr lang="en-GB" sz="1400" dirty="0">
                <a:solidFill>
                  <a:schemeClr val="bg1"/>
                </a:solidFill>
                <a:latin typeface="Rubik" panose="020B0604020202020204" charset="-79"/>
                <a:cs typeface="Rubik" panose="020B0604020202020204" charset="-79"/>
              </a:rPr>
              <a:t>Rwanda</a:t>
            </a:r>
          </a:p>
        </p:txBody>
      </p:sp>
    </p:spTree>
    <p:extLst>
      <p:ext uri="{BB962C8B-B14F-4D97-AF65-F5344CB8AC3E}">
        <p14:creationId xmlns:p14="http://schemas.microsoft.com/office/powerpoint/2010/main" val="14783648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TextBox 12">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14" name="Rectangle 13"/>
          <p:cNvSpPr/>
          <p:nvPr/>
        </p:nvSpPr>
        <p:spPr>
          <a:xfrm>
            <a:off x="6141276" y="2477110"/>
            <a:ext cx="2355132" cy="307777"/>
          </a:xfrm>
          <a:prstGeom prst="rect">
            <a:avLst/>
          </a:prstGeom>
        </p:spPr>
        <p:txBody>
          <a:bodyPr wrap="none">
            <a:spAutoFit/>
          </a:bodyPr>
          <a:lstStyle/>
          <a:p>
            <a:r>
              <a:rPr lang="en-GB" sz="1400" dirty="0">
                <a:solidFill>
                  <a:schemeClr val="bg1"/>
                </a:solidFill>
                <a:latin typeface="Rubik" panose="020B0604020202020204" charset="-79"/>
                <a:cs typeface="Rubik" panose="020B0604020202020204" charset="-79"/>
              </a:rPr>
              <a:t>St John’s Academy, Perth</a:t>
            </a:r>
          </a:p>
        </p:txBody>
      </p:sp>
      <p:sp>
        <p:nvSpPr>
          <p:cNvPr id="2" name="TextBox 1"/>
          <p:cNvSpPr txBox="1"/>
          <p:nvPr/>
        </p:nvSpPr>
        <p:spPr>
          <a:xfrm>
            <a:off x="446073" y="3429000"/>
            <a:ext cx="3555867" cy="2554545"/>
          </a:xfrm>
          <a:prstGeom prst="rect">
            <a:avLst/>
          </a:prstGeom>
          <a:noFill/>
        </p:spPr>
        <p:txBody>
          <a:bodyPr wrap="square" rtlCol="0">
            <a:spAutoFit/>
          </a:bodyPr>
          <a:lstStyle/>
          <a:p>
            <a:r>
              <a:rPr lang="en-GB" sz="4000" b="1" dirty="0">
                <a:solidFill>
                  <a:srgbClr val="A1CA5E"/>
                </a:solidFill>
                <a:latin typeface="Colby StBlk" pitchFamily="2" charset="77"/>
                <a:ea typeface="Colby StBlk" pitchFamily="2" charset="77"/>
                <a:cs typeface="Rubik" panose="020B0604020202020204" charset="-79"/>
              </a:rPr>
              <a:t>How will you make a BIG change this Lent?</a:t>
            </a:r>
          </a:p>
        </p:txBody>
      </p:sp>
      <p:pic>
        <p:nvPicPr>
          <p:cNvPr id="20" name="Picture 19" descr="A child holding a bottle&#10;&#10;Description automatically generated">
            <a:extLst>
              <a:ext uri="{FF2B5EF4-FFF2-40B4-BE49-F238E27FC236}">
                <a16:creationId xmlns:a16="http://schemas.microsoft.com/office/drawing/2014/main" id="{F109B7B9-0387-85D1-1A40-736B168DADB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4090" y="1553385"/>
            <a:ext cx="4812233" cy="4937769"/>
          </a:xfrm>
          <a:prstGeom prst="rect">
            <a:avLst/>
          </a:prstGeom>
        </p:spPr>
      </p:pic>
      <p:pic>
        <p:nvPicPr>
          <p:cNvPr id="4" name="Picture 3">
            <a:extLst>
              <a:ext uri="{FF2B5EF4-FFF2-40B4-BE49-F238E27FC236}">
                <a16:creationId xmlns:a16="http://schemas.microsoft.com/office/drawing/2014/main" id="{2BC4CCBF-8B8B-9C46-BE16-1E22E9C731A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9489" y="1792941"/>
            <a:ext cx="3531748" cy="1362794"/>
          </a:xfrm>
          <a:prstGeom prst="rect">
            <a:avLst/>
          </a:prstGeom>
        </p:spPr>
      </p:pic>
      <p:sp>
        <p:nvSpPr>
          <p:cNvPr id="3" name="Rectangle 2">
            <a:extLst>
              <a:ext uri="{FF2B5EF4-FFF2-40B4-BE49-F238E27FC236}">
                <a16:creationId xmlns:a16="http://schemas.microsoft.com/office/drawing/2014/main" id="{AC5F2612-642F-7AA4-2803-04B987534807}"/>
              </a:ext>
            </a:extLst>
          </p:cNvPr>
          <p:cNvSpPr/>
          <p:nvPr/>
        </p:nvSpPr>
        <p:spPr>
          <a:xfrm>
            <a:off x="6701651" y="1848654"/>
            <a:ext cx="1896673" cy="523220"/>
          </a:xfrm>
          <a:prstGeom prst="rect">
            <a:avLst/>
          </a:prstGeom>
        </p:spPr>
        <p:txBody>
          <a:bodyPr wrap="none">
            <a:spAutoFit/>
          </a:bodyPr>
          <a:lstStyle/>
          <a:p>
            <a:pPr algn="r"/>
            <a:r>
              <a:rPr lang="en-GB" sz="1400" dirty="0">
                <a:solidFill>
                  <a:schemeClr val="bg1"/>
                </a:solidFill>
                <a:latin typeface="Rubik" panose="020B0604020202020204" charset="-79"/>
                <a:cs typeface="Rubik" panose="020B0604020202020204" charset="-79"/>
              </a:rPr>
              <a:t>St John’s Academy, </a:t>
            </a:r>
          </a:p>
          <a:p>
            <a:pPr algn="r"/>
            <a:r>
              <a:rPr lang="en-GB" sz="1400" dirty="0">
                <a:solidFill>
                  <a:schemeClr val="bg1"/>
                </a:solidFill>
                <a:latin typeface="Rubik" panose="020B0604020202020204" charset="-79"/>
                <a:cs typeface="Rubik" panose="020B0604020202020204" charset="-79"/>
              </a:rPr>
              <a:t>Perth</a:t>
            </a:r>
          </a:p>
        </p:txBody>
      </p:sp>
    </p:spTree>
    <p:extLst>
      <p:ext uri="{BB962C8B-B14F-4D97-AF65-F5344CB8AC3E}">
        <p14:creationId xmlns:p14="http://schemas.microsoft.com/office/powerpoint/2010/main" val="19764316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7FE0A9-3F37-CB49-A89F-89E529374345}"/>
              </a:ext>
            </a:extLst>
          </p:cNvPr>
          <p:cNvPicPr>
            <a:picLocks noChangeAspect="1"/>
          </p:cNvPicPr>
          <p:nvPr/>
        </p:nvPicPr>
        <p:blipFill>
          <a:blip r:embed="rId4"/>
          <a:srcRect/>
          <a:stretch/>
        </p:blipFill>
        <p:spPr>
          <a:xfrm>
            <a:off x="293929" y="2710139"/>
            <a:ext cx="4000980" cy="3510723"/>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TextBox 12">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286" y="1277617"/>
            <a:ext cx="9141714" cy="5580383"/>
          </a:xfrm>
          <a:prstGeom prst="rect">
            <a:avLst/>
          </a:prstGeom>
        </p:spPr>
      </p:pic>
      <p:pic>
        <p:nvPicPr>
          <p:cNvPr id="12" name="Picture 11">
            <a:extLst>
              <a:ext uri="{FF2B5EF4-FFF2-40B4-BE49-F238E27FC236}">
                <a16:creationId xmlns:a16="http://schemas.microsoft.com/office/drawing/2014/main" id="{937FE0A9-3F37-CB49-A89F-89E529374345}"/>
              </a:ext>
            </a:extLst>
          </p:cNvPr>
          <p:cNvPicPr>
            <a:picLocks noChangeAspect="1"/>
          </p:cNvPicPr>
          <p:nvPr/>
        </p:nvPicPr>
        <p:blipFill>
          <a:blip r:embed="rId4"/>
          <a:srcRect/>
          <a:stretch/>
        </p:blipFill>
        <p:spPr>
          <a:xfrm>
            <a:off x="4804021" y="5704174"/>
            <a:ext cx="3880521" cy="804662"/>
          </a:xfrm>
          <a:prstGeom prst="rect">
            <a:avLst/>
          </a:prstGeom>
        </p:spPr>
      </p:pic>
      <p:sp>
        <p:nvSpPr>
          <p:cNvPr id="14" name="Rectangle 13"/>
          <p:cNvSpPr/>
          <p:nvPr/>
        </p:nvSpPr>
        <p:spPr>
          <a:xfrm>
            <a:off x="4793740" y="5743928"/>
            <a:ext cx="3880521" cy="569387"/>
          </a:xfrm>
          <a:prstGeom prst="rect">
            <a:avLst/>
          </a:prstGeom>
        </p:spPr>
        <p:txBody>
          <a:bodyPr wrap="square">
            <a:spAutoFit/>
          </a:bodyPr>
          <a:lstStyle/>
          <a:p>
            <a:pPr algn="ctr" fontAlgn="base">
              <a:lnSpc>
                <a:spcPct val="150000"/>
              </a:lnSpc>
            </a:pPr>
            <a:r>
              <a:rPr lang="en-GB" sz="2400" b="1" dirty="0">
                <a:solidFill>
                  <a:srgbClr val="709749"/>
                </a:solidFill>
                <a:latin typeface="Colby StBlk" pitchFamily="2" charset="77"/>
                <a:ea typeface="Colby StBlk" pitchFamily="2" charset="77"/>
              </a:rPr>
              <a:t>Fundraise</a:t>
            </a:r>
          </a:p>
        </p:txBody>
      </p:sp>
      <p:sp>
        <p:nvSpPr>
          <p:cNvPr id="15" name="Rectangle 14"/>
          <p:cNvSpPr/>
          <p:nvPr/>
        </p:nvSpPr>
        <p:spPr>
          <a:xfrm>
            <a:off x="293929" y="1468791"/>
            <a:ext cx="2355132" cy="307777"/>
          </a:xfrm>
          <a:prstGeom prst="rect">
            <a:avLst/>
          </a:prstGeom>
        </p:spPr>
        <p:txBody>
          <a:bodyPr wrap="none">
            <a:spAutoFit/>
          </a:bodyPr>
          <a:lstStyle/>
          <a:p>
            <a:r>
              <a:rPr lang="en-GB" sz="1400" dirty="0">
                <a:solidFill>
                  <a:schemeClr val="bg1"/>
                </a:solidFill>
                <a:latin typeface="Rubik" panose="020B0604020202020204" charset="-79"/>
                <a:cs typeface="Rubik" panose="020B0604020202020204" charset="-79"/>
              </a:rPr>
              <a:t>St John’s Academy, Perth</a:t>
            </a:r>
          </a:p>
        </p:txBody>
      </p:sp>
    </p:spTree>
    <p:extLst>
      <p:ext uri="{BB962C8B-B14F-4D97-AF65-F5344CB8AC3E}">
        <p14:creationId xmlns:p14="http://schemas.microsoft.com/office/powerpoint/2010/main" val="1865164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t="-10679"/>
          <a:stretch/>
        </p:blipFill>
        <p:spPr>
          <a:xfrm>
            <a:off x="-2346" y="461262"/>
            <a:ext cx="9145203" cy="647546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34850" y="1522211"/>
            <a:ext cx="3453230" cy="4968944"/>
          </a:xfrm>
          <a:prstGeom prst="rect">
            <a:avLst/>
          </a:prstGeom>
        </p:spPr>
      </p:pic>
      <p:sp>
        <p:nvSpPr>
          <p:cNvPr id="13" name="TextBox 12">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2" name="Rectangle 1"/>
          <p:cNvSpPr/>
          <p:nvPr/>
        </p:nvSpPr>
        <p:spPr>
          <a:xfrm>
            <a:off x="371262" y="1808478"/>
            <a:ext cx="3180406" cy="4401205"/>
          </a:xfrm>
          <a:prstGeom prst="rect">
            <a:avLst/>
          </a:prstGeom>
        </p:spPr>
        <p:txBody>
          <a:bodyPr wrap="square">
            <a:spAutoFit/>
          </a:bodyPr>
          <a:lstStyle/>
          <a:p>
            <a:pPr fontAlgn="base"/>
            <a:r>
              <a:rPr lang="en-GB" sz="2000" dirty="0">
                <a:solidFill>
                  <a:schemeClr val="bg1"/>
                </a:solidFill>
                <a:latin typeface="Colby StLt" pitchFamily="2" charset="77"/>
                <a:ea typeface="Colby StLt" pitchFamily="2" charset="77"/>
                <a:cs typeface="Rubik" panose="020B0604020202020204" charset="-79"/>
              </a:rPr>
              <a:t>Loving Father, Merciful God, we worship you.  </a:t>
            </a:r>
          </a:p>
          <a:p>
            <a:pPr fontAlgn="base"/>
            <a:r>
              <a:rPr lang="en-GB" sz="2000" dirty="0">
                <a:solidFill>
                  <a:schemeClr val="bg1"/>
                </a:solidFill>
                <a:latin typeface="Colby StLt" pitchFamily="2" charset="77"/>
                <a:ea typeface="Colby StLt" pitchFamily="2" charset="77"/>
                <a:cs typeface="Rubik" panose="020B0604020202020204" charset="-79"/>
              </a:rPr>
              <a:t>We remember the country of Rwanda.  </a:t>
            </a:r>
          </a:p>
          <a:p>
            <a:pPr fontAlgn="base"/>
            <a:r>
              <a:rPr lang="en-GB" sz="2000" dirty="0">
                <a:solidFill>
                  <a:schemeClr val="bg1"/>
                </a:solidFill>
                <a:latin typeface="Colby StLt" pitchFamily="2" charset="77"/>
                <a:ea typeface="Colby StLt" pitchFamily="2" charset="77"/>
                <a:cs typeface="Rubik" panose="020B0604020202020204" charset="-79"/>
              </a:rPr>
              <a:t>Bring your comfort and healing power to those who live with trauma and suffering,  </a:t>
            </a:r>
          </a:p>
          <a:p>
            <a:pPr fontAlgn="base"/>
            <a:r>
              <a:rPr lang="en-GB" sz="2000" dirty="0">
                <a:solidFill>
                  <a:schemeClr val="bg1"/>
                </a:solidFill>
                <a:latin typeface="Colby StLt" pitchFamily="2" charset="77"/>
                <a:ea typeface="Colby StLt" pitchFamily="2" charset="77"/>
                <a:cs typeface="Rubik" panose="020B0604020202020204" charset="-79"/>
              </a:rPr>
              <a:t>Help us understand the ways of Jesus better,  </a:t>
            </a:r>
          </a:p>
          <a:p>
            <a:pPr fontAlgn="base"/>
            <a:r>
              <a:rPr lang="en-GB" sz="2000" dirty="0">
                <a:solidFill>
                  <a:schemeClr val="bg1"/>
                </a:solidFill>
                <a:latin typeface="Colby StLt" pitchFamily="2" charset="77"/>
                <a:ea typeface="Colby StLt" pitchFamily="2" charset="77"/>
                <a:cs typeface="Rubik" panose="020B0604020202020204" charset="-79"/>
              </a:rPr>
              <a:t>so that we can show love in action to our sisters and brothers across the world.  </a:t>
            </a:r>
            <a:r>
              <a:rPr lang="en-GB" sz="2000" b="1" dirty="0">
                <a:solidFill>
                  <a:schemeClr val="bg1"/>
                </a:solidFill>
                <a:latin typeface="Colby StBlk" pitchFamily="2" charset="77"/>
                <a:ea typeface="Colby StBlk" pitchFamily="2" charset="77"/>
                <a:cs typeface="Rubik" panose="020B0604020202020204" charset="-79"/>
              </a:rPr>
              <a:t>Amen  </a:t>
            </a:r>
            <a:endParaRPr lang="en-GB" sz="2000" b="1" dirty="0">
              <a:solidFill>
                <a:schemeClr val="bg1"/>
              </a:solidFill>
              <a:effectLst/>
              <a:latin typeface="Colby StBlk" pitchFamily="2" charset="77"/>
              <a:ea typeface="Colby StBlk" pitchFamily="2" charset="77"/>
              <a:cs typeface="Rubik" panose="020B0604020202020204" charset="-79"/>
            </a:endParaRPr>
          </a:p>
        </p:txBody>
      </p:sp>
      <p:sp>
        <p:nvSpPr>
          <p:cNvPr id="5" name="Rectangle 4">
            <a:extLst>
              <a:ext uri="{FF2B5EF4-FFF2-40B4-BE49-F238E27FC236}">
                <a16:creationId xmlns:a16="http://schemas.microsoft.com/office/drawing/2014/main" id="{0C17E676-3976-EE4A-65AC-9FC3899ACAA8}"/>
              </a:ext>
            </a:extLst>
          </p:cNvPr>
          <p:cNvSpPr/>
          <p:nvPr/>
        </p:nvSpPr>
        <p:spPr>
          <a:xfrm>
            <a:off x="7577693" y="1534674"/>
            <a:ext cx="1273105" cy="307777"/>
          </a:xfrm>
          <a:prstGeom prst="rect">
            <a:avLst/>
          </a:prstGeom>
        </p:spPr>
        <p:txBody>
          <a:bodyPr wrap="none">
            <a:spAutoFit/>
          </a:bodyPr>
          <a:lstStyle/>
          <a:p>
            <a:pPr algn="r"/>
            <a:r>
              <a:rPr lang="en-GB" sz="1400" dirty="0">
                <a:solidFill>
                  <a:schemeClr val="bg1"/>
                </a:solidFill>
                <a:latin typeface="Rubik" panose="020B0604020202020204" charset="-79"/>
                <a:cs typeface="Rubik" panose="020B0604020202020204" charset="-79"/>
              </a:rPr>
              <a:t>Safi, Rwanda</a:t>
            </a:r>
          </a:p>
        </p:txBody>
      </p:sp>
      <p:pic>
        <p:nvPicPr>
          <p:cNvPr id="11" name="Picture 10">
            <a:extLst>
              <a:ext uri="{FF2B5EF4-FFF2-40B4-BE49-F238E27FC236}">
                <a16:creationId xmlns:a16="http://schemas.microsoft.com/office/drawing/2014/main" id="{937FE0A9-3F37-CB49-A89F-89E529374345}"/>
              </a:ext>
            </a:extLst>
          </p:cNvPr>
          <p:cNvPicPr>
            <a:picLocks noChangeAspect="1"/>
          </p:cNvPicPr>
          <p:nvPr/>
        </p:nvPicPr>
        <p:blipFill>
          <a:blip r:embed="rId7"/>
          <a:srcRect/>
          <a:stretch/>
        </p:blipFill>
        <p:spPr>
          <a:xfrm>
            <a:off x="4804021" y="5704174"/>
            <a:ext cx="3880521" cy="804662"/>
          </a:xfrm>
          <a:prstGeom prst="rect">
            <a:avLst/>
          </a:prstGeom>
        </p:spPr>
      </p:pic>
      <p:sp>
        <p:nvSpPr>
          <p:cNvPr id="12" name="Rectangle 11"/>
          <p:cNvSpPr/>
          <p:nvPr/>
        </p:nvSpPr>
        <p:spPr>
          <a:xfrm>
            <a:off x="4793740" y="5743928"/>
            <a:ext cx="3880521" cy="569387"/>
          </a:xfrm>
          <a:prstGeom prst="rect">
            <a:avLst/>
          </a:prstGeom>
        </p:spPr>
        <p:txBody>
          <a:bodyPr wrap="square">
            <a:spAutoFit/>
          </a:bodyPr>
          <a:lstStyle/>
          <a:p>
            <a:pPr algn="ctr" fontAlgn="base">
              <a:lnSpc>
                <a:spcPct val="150000"/>
              </a:lnSpc>
            </a:pPr>
            <a:r>
              <a:rPr lang="en-GB" sz="2400" b="1" dirty="0" smtClean="0">
                <a:solidFill>
                  <a:srgbClr val="709749"/>
                </a:solidFill>
                <a:latin typeface="Colby StBlk" pitchFamily="2" charset="77"/>
                <a:ea typeface="Colby StBlk" pitchFamily="2" charset="77"/>
              </a:rPr>
              <a:t>Pray</a:t>
            </a:r>
            <a:endParaRPr lang="en-GB" sz="2400" b="1" dirty="0">
              <a:solidFill>
                <a:srgbClr val="709749"/>
              </a:solidFill>
              <a:latin typeface="Colby StBlk" pitchFamily="2" charset="77"/>
              <a:ea typeface="Colby StBlk" pitchFamily="2" charset="77"/>
            </a:endParaRPr>
          </a:p>
        </p:txBody>
      </p:sp>
    </p:spTree>
    <p:extLst>
      <p:ext uri="{BB962C8B-B14F-4D97-AF65-F5344CB8AC3E}">
        <p14:creationId xmlns:p14="http://schemas.microsoft.com/office/powerpoint/2010/main" val="942205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3" name="TextBox 12">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 </a:t>
            </a:r>
          </a:p>
        </p:txBody>
      </p:sp>
      <p:sp>
        <p:nvSpPr>
          <p:cNvPr id="5" name="TextBox 4">
            <a:extLst>
              <a:ext uri="{FF2B5EF4-FFF2-40B4-BE49-F238E27FC236}">
                <a16:creationId xmlns:a16="http://schemas.microsoft.com/office/drawing/2014/main" id="{D7A1A1B2-42BA-3B84-B7BA-C5EF9F91E1F1}"/>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in harmony with each other and all creation.</a:t>
            </a:r>
            <a:endParaRPr lang="en-GB" sz="2700" b="1" dirty="0">
              <a:solidFill>
                <a:srgbClr val="709749"/>
              </a:solidFill>
              <a:latin typeface="Colby StBlk" pitchFamily="2" charset="77"/>
              <a:ea typeface="Colby StBlk" pitchFamily="2" charset="77"/>
              <a:cs typeface="Rubik" pitchFamily="2" charset="-79"/>
            </a:endParaRPr>
          </a:p>
        </p:txBody>
      </p:sp>
      <p:sp>
        <p:nvSpPr>
          <p:cNvPr id="6" name="TextBox 5">
            <a:extLst>
              <a:ext uri="{FF2B5EF4-FFF2-40B4-BE49-F238E27FC236}">
                <a16:creationId xmlns:a16="http://schemas.microsoft.com/office/drawing/2014/main" id="{1326B690-36E3-7C45-7B99-0D88428C6EF9}"/>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a:solidFill>
                <a:srgbClr val="12375A"/>
              </a:solidFill>
              <a:latin typeface="Rubik" pitchFamily="2" charset="-79"/>
              <a:ea typeface="Colby StBlk" pitchFamily="2" charset="77"/>
              <a:cs typeface="Rubik" pitchFamily="2" charset="-79"/>
            </a:endParaRPr>
          </a:p>
          <a:p>
            <a:pPr>
              <a:spcBef>
                <a:spcPct val="0"/>
              </a:spcBef>
              <a:buFontTx/>
              <a:buNone/>
            </a:pPr>
            <a:r>
              <a:rPr lang="en-GB" sz="1600" err="1">
                <a:solidFill>
                  <a:srgbClr val="12375A"/>
                </a:solidFill>
                <a:latin typeface="Rubik" pitchFamily="2" charset="-79"/>
                <a:ea typeface="Colby StBlk" pitchFamily="2" charset="77"/>
                <a:cs typeface="Rubik" pitchFamily="2" charset="-79"/>
              </a:rPr>
              <a:t>sciaf@sciaf.org.uk</a:t>
            </a:r>
            <a:endParaRPr lang="en-GB" sz="1600">
              <a:solidFill>
                <a:srgbClr val="12375A"/>
              </a:solidFill>
              <a:latin typeface="Rubik" pitchFamily="2" charset="-79"/>
              <a:ea typeface="Colby StBlk" pitchFamily="2" charset="77"/>
              <a:cs typeface="Rubik" pitchFamily="2" charset="-79"/>
            </a:endParaRPr>
          </a:p>
        </p:txBody>
      </p:sp>
      <p:pic>
        <p:nvPicPr>
          <p:cNvPr id="9" name="Picture 8" descr="A yellow and black background&#10;&#10;Description automatically generated">
            <a:extLst>
              <a:ext uri="{FF2B5EF4-FFF2-40B4-BE49-F238E27FC236}">
                <a16:creationId xmlns:a16="http://schemas.microsoft.com/office/drawing/2014/main" id="{3C4DB97A-7284-0CAD-6242-5F07CB78B22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08" y="5311478"/>
            <a:ext cx="1585428" cy="1546522"/>
          </a:xfrm>
          <a:prstGeom prst="rect">
            <a:avLst/>
          </a:prstGeom>
        </p:spPr>
      </p:pic>
      <p:pic>
        <p:nvPicPr>
          <p:cNvPr id="11" name="Picture 10" descr="A green and white sign with a long shadow&#10;&#10;Description automatically generated">
            <a:extLst>
              <a:ext uri="{FF2B5EF4-FFF2-40B4-BE49-F238E27FC236}">
                <a16:creationId xmlns:a16="http://schemas.microsoft.com/office/drawing/2014/main" id="{0B7DB388-7AB1-EAFF-0192-D48C7278DE3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546955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descr="A black and white logo&#10;&#10;Description automatically generated with low confidence">
            <a:extLst>
              <a:ext uri="{FF2B5EF4-FFF2-40B4-BE49-F238E27FC236}">
                <a16:creationId xmlns:a16="http://schemas.microsoft.com/office/drawing/2014/main" id="{AD86FC1A-627E-4397-4389-2E0E91BCE90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2025819"/>
            <a:ext cx="5943581" cy="4832181"/>
          </a:xfrm>
          <a:prstGeom prst="rect">
            <a:avLst/>
          </a:prstGeom>
        </p:spPr>
      </p:pic>
      <p:pic>
        <p:nvPicPr>
          <p:cNvPr id="28" name="Picture 27" descr="A person in a yellow shirt&#10;&#10;Description automatically generated">
            <a:extLst>
              <a:ext uri="{FF2B5EF4-FFF2-40B4-BE49-F238E27FC236}">
                <a16:creationId xmlns:a16="http://schemas.microsoft.com/office/drawing/2014/main" id="{E10F632B-4146-0FC4-1B59-4B55A807ED5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71790" y="1653095"/>
            <a:ext cx="7292523" cy="5204604"/>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7010B88-2CD5-F650-01A6-8B51D59F36EF}"/>
              </a:ext>
            </a:extLst>
          </p:cNvPr>
          <p:cNvSpPr txBox="1"/>
          <p:nvPr/>
        </p:nvSpPr>
        <p:spPr>
          <a:xfrm>
            <a:off x="293929" y="366846"/>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What </a:t>
            </a:r>
            <a:r>
              <a:rPr lang="en-GB" sz="2700" b="1" dirty="0" smtClean="0">
                <a:solidFill>
                  <a:srgbClr val="12375A"/>
                </a:solidFill>
                <a:latin typeface="Colby StBlk" pitchFamily="2" charset="77"/>
                <a:ea typeface="Colby StBlk" pitchFamily="2" charset="77"/>
              </a:rPr>
              <a:t>SCIAF</a:t>
            </a:r>
            <a:r>
              <a:rPr kumimoji="0" lang="en-GB" sz="2700" b="1" i="0" u="none" strike="noStrike" kern="1200" cap="none" spc="0" normalizeH="0" baseline="0" noProof="0" dirty="0" smtClean="0">
                <a:ln>
                  <a:noFill/>
                </a:ln>
                <a:solidFill>
                  <a:srgbClr val="12375A"/>
                </a:solidFill>
                <a:effectLst/>
                <a:uLnTx/>
                <a:uFillTx/>
                <a:latin typeface="Colby StBlk" pitchFamily="2" charset="77"/>
                <a:ea typeface="Colby StBlk" pitchFamily="2" charset="77"/>
                <a:cs typeface="+mn-cs"/>
              </a:rPr>
              <a:t> </a:t>
            </a: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do</a:t>
            </a:r>
          </a:p>
        </p:txBody>
      </p:sp>
      <p:sp>
        <p:nvSpPr>
          <p:cNvPr id="2" name="Rectangle 1"/>
          <p:cNvSpPr/>
          <p:nvPr/>
        </p:nvSpPr>
        <p:spPr>
          <a:xfrm>
            <a:off x="293928" y="1479420"/>
            <a:ext cx="8545271" cy="769441"/>
          </a:xfrm>
          <a:prstGeom prst="rect">
            <a:avLst/>
          </a:prstGeom>
        </p:spPr>
        <p:txBody>
          <a:bodyPr wrap="square">
            <a:spAutoFit/>
          </a:bodyPr>
          <a:lstStyle/>
          <a:p>
            <a:pPr fontAlgn="base"/>
            <a:r>
              <a:rPr lang="en-GB" sz="2200" b="1" dirty="0">
                <a:solidFill>
                  <a:srgbClr val="709749"/>
                </a:solidFill>
                <a:latin typeface="Colby StBlk" pitchFamily="2" charset="77"/>
                <a:ea typeface="Colby StBlk" pitchFamily="2" charset="77"/>
                <a:cs typeface="Rubik Regular" pitchFamily="2" charset="-79"/>
              </a:rPr>
              <a:t>The world exists for us all, yet millions of people don’t have the things they need to survive. </a:t>
            </a:r>
            <a:r>
              <a:rPr lang="en-GB" sz="2200" b="1" dirty="0">
                <a:solidFill>
                  <a:srgbClr val="A1CA5E"/>
                </a:solidFill>
                <a:latin typeface="Colby StBlk" pitchFamily="2" charset="77"/>
                <a:ea typeface="Colby StBlk" pitchFamily="2" charset="77"/>
                <a:cs typeface="Rubik Regular" pitchFamily="2" charset="-79"/>
              </a:rPr>
              <a:t>How </a:t>
            </a:r>
            <a:r>
              <a:rPr lang="en-GB" sz="2200" b="1" dirty="0" smtClean="0">
                <a:solidFill>
                  <a:srgbClr val="A1CA5E"/>
                </a:solidFill>
                <a:latin typeface="Colby StBlk" pitchFamily="2" charset="77"/>
                <a:ea typeface="Colby StBlk" pitchFamily="2" charset="77"/>
                <a:cs typeface="Rubik Regular" pitchFamily="2" charset="-79"/>
              </a:rPr>
              <a:t>SCIAF</a:t>
            </a:r>
            <a:r>
              <a:rPr lang="en-GB" sz="2200" b="1" dirty="0" smtClean="0">
                <a:solidFill>
                  <a:srgbClr val="A1CA5E"/>
                </a:solidFill>
                <a:latin typeface="Colby StBlk" pitchFamily="2" charset="77"/>
                <a:ea typeface="Colby StBlk" pitchFamily="2" charset="77"/>
                <a:cs typeface="Rubik Regular" pitchFamily="2" charset="-79"/>
              </a:rPr>
              <a:t> </a:t>
            </a:r>
            <a:r>
              <a:rPr lang="en-GB" sz="2200" b="1" dirty="0">
                <a:solidFill>
                  <a:srgbClr val="A1CA5E"/>
                </a:solidFill>
                <a:latin typeface="Colby StBlk" pitchFamily="2" charset="77"/>
                <a:ea typeface="Colby StBlk" pitchFamily="2" charset="77"/>
                <a:cs typeface="Rubik Regular" pitchFamily="2" charset="-79"/>
              </a:rPr>
              <a:t>help:</a:t>
            </a:r>
            <a:endParaRPr lang="en-GB" sz="2200" b="1" dirty="0">
              <a:solidFill>
                <a:srgbClr val="A1CA5E"/>
              </a:solidFill>
              <a:latin typeface="Colby StBlk" pitchFamily="2" charset="77"/>
              <a:ea typeface="Colby StBlk" pitchFamily="2" charset="77"/>
            </a:endParaRPr>
          </a:p>
        </p:txBody>
      </p:sp>
      <p:sp>
        <p:nvSpPr>
          <p:cNvPr id="5" name="Rectangle 4">
            <a:extLst>
              <a:ext uri="{FF2B5EF4-FFF2-40B4-BE49-F238E27FC236}">
                <a16:creationId xmlns:a16="http://schemas.microsoft.com/office/drawing/2014/main" id="{F15DEE29-EB66-C78C-2C32-D9DFF9492036}"/>
              </a:ext>
            </a:extLst>
          </p:cNvPr>
          <p:cNvSpPr/>
          <p:nvPr/>
        </p:nvSpPr>
        <p:spPr>
          <a:xfrm>
            <a:off x="1100751" y="3164636"/>
            <a:ext cx="8545271" cy="2554545"/>
          </a:xfrm>
          <a:prstGeom prst="rect">
            <a:avLst/>
          </a:prstGeom>
        </p:spPr>
        <p:txBody>
          <a:bodyPr wrap="square">
            <a:spAutoFit/>
          </a:bodyPr>
          <a:lstStyle/>
          <a:p>
            <a:pPr fontAlgn="base"/>
            <a:r>
              <a:rPr lang="en-GB" sz="3200" b="1" dirty="0">
                <a:solidFill>
                  <a:srgbClr val="709749"/>
                </a:solidFill>
                <a:latin typeface="Colby StBlk" pitchFamily="2" charset="77"/>
                <a:ea typeface="Colby StBlk" pitchFamily="2" charset="77"/>
                <a:cs typeface="Rubik Regular" pitchFamily="2" charset="-79"/>
              </a:rPr>
              <a:t>Hunger</a:t>
            </a:r>
          </a:p>
          <a:p>
            <a:pPr fontAlgn="base"/>
            <a:endParaRPr lang="en-GB" sz="3200" b="1" dirty="0">
              <a:solidFill>
                <a:srgbClr val="709749"/>
              </a:solidFill>
              <a:latin typeface="Colby StBlk" pitchFamily="2" charset="77"/>
              <a:ea typeface="Colby StBlk" pitchFamily="2" charset="77"/>
              <a:cs typeface="Rubik Regular" pitchFamily="2" charset="-79"/>
            </a:endParaRPr>
          </a:p>
          <a:p>
            <a:pPr fontAlgn="base"/>
            <a:r>
              <a:rPr lang="en-GB" sz="3200" b="1" dirty="0">
                <a:solidFill>
                  <a:srgbClr val="709749"/>
                </a:solidFill>
                <a:latin typeface="Colby StBlk" pitchFamily="2" charset="77"/>
                <a:ea typeface="Colby StBlk" pitchFamily="2" charset="77"/>
                <a:cs typeface="Rubik Regular" pitchFamily="2" charset="-79"/>
              </a:rPr>
              <a:t>Water</a:t>
            </a:r>
          </a:p>
          <a:p>
            <a:pPr fontAlgn="base"/>
            <a:endParaRPr lang="en-GB" sz="3200" b="1" dirty="0">
              <a:solidFill>
                <a:srgbClr val="709749"/>
              </a:solidFill>
              <a:latin typeface="Colby StBlk" pitchFamily="2" charset="77"/>
              <a:ea typeface="Colby StBlk" pitchFamily="2" charset="77"/>
              <a:cs typeface="Rubik Regular" pitchFamily="2" charset="-79"/>
            </a:endParaRPr>
          </a:p>
          <a:p>
            <a:pPr fontAlgn="base"/>
            <a:r>
              <a:rPr lang="en-GB" sz="3200" b="1" dirty="0">
                <a:solidFill>
                  <a:srgbClr val="709749"/>
                </a:solidFill>
                <a:latin typeface="Colby StBlk" pitchFamily="2" charset="77"/>
                <a:ea typeface="Colby StBlk" pitchFamily="2" charset="77"/>
                <a:cs typeface="Rubik Regular" pitchFamily="2" charset="-79"/>
              </a:rPr>
              <a:t>Gender equality</a:t>
            </a:r>
            <a:endParaRPr lang="en-GB" sz="3200" b="1" dirty="0">
              <a:solidFill>
                <a:srgbClr val="A1CA5E"/>
              </a:solidFill>
              <a:latin typeface="Colby StBlk" pitchFamily="2" charset="77"/>
              <a:ea typeface="Colby StBlk" pitchFamily="2" charset="77"/>
            </a:endParaRPr>
          </a:p>
        </p:txBody>
      </p:sp>
      <p:pic>
        <p:nvPicPr>
          <p:cNvPr id="24" name="Picture 23" descr="A green oval with black background&#10;&#10;Description automatically generated">
            <a:extLst>
              <a:ext uri="{FF2B5EF4-FFF2-40B4-BE49-F238E27FC236}">
                <a16:creationId xmlns:a16="http://schemas.microsoft.com/office/drawing/2014/main" id="{7D473A6F-49A0-A43C-E5F6-ED3EB2BC000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515630" y="3400003"/>
            <a:ext cx="389700" cy="317995"/>
          </a:xfrm>
          <a:prstGeom prst="rect">
            <a:avLst/>
          </a:prstGeom>
        </p:spPr>
      </p:pic>
      <p:pic>
        <p:nvPicPr>
          <p:cNvPr id="25" name="Picture 24" descr="A green oval with black background&#10;&#10;Description automatically generated">
            <a:extLst>
              <a:ext uri="{FF2B5EF4-FFF2-40B4-BE49-F238E27FC236}">
                <a16:creationId xmlns:a16="http://schemas.microsoft.com/office/drawing/2014/main" id="{547997FD-31EE-7922-2DE0-7CC0E2DA824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499068" y="4318051"/>
            <a:ext cx="389700" cy="317995"/>
          </a:xfrm>
          <a:prstGeom prst="rect">
            <a:avLst/>
          </a:prstGeom>
        </p:spPr>
      </p:pic>
      <p:pic>
        <p:nvPicPr>
          <p:cNvPr id="26" name="Picture 25" descr="A green oval with black background&#10;&#10;Description automatically generated">
            <a:extLst>
              <a:ext uri="{FF2B5EF4-FFF2-40B4-BE49-F238E27FC236}">
                <a16:creationId xmlns:a16="http://schemas.microsoft.com/office/drawing/2014/main" id="{57801AC9-30FA-A827-0404-1CC0A399D7D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515630" y="5270030"/>
            <a:ext cx="389700" cy="317995"/>
          </a:xfrm>
          <a:prstGeom prst="rect">
            <a:avLst/>
          </a:prstGeom>
        </p:spPr>
      </p:pic>
      <p:sp>
        <p:nvSpPr>
          <p:cNvPr id="29" name="Rectangle 28">
            <a:extLst>
              <a:ext uri="{FF2B5EF4-FFF2-40B4-BE49-F238E27FC236}">
                <a16:creationId xmlns:a16="http://schemas.microsoft.com/office/drawing/2014/main" id="{07CC67E4-215F-6AF4-F3A6-C22DEDD63745}"/>
              </a:ext>
            </a:extLst>
          </p:cNvPr>
          <p:cNvSpPr/>
          <p:nvPr/>
        </p:nvSpPr>
        <p:spPr>
          <a:xfrm>
            <a:off x="7482657" y="3862982"/>
            <a:ext cx="1872183" cy="692497"/>
          </a:xfrm>
          <a:prstGeom prst="rect">
            <a:avLst/>
          </a:prstGeom>
        </p:spPr>
        <p:txBody>
          <a:bodyPr wrap="square">
            <a:spAutoFit/>
          </a:bodyPr>
          <a:lstStyle/>
          <a:p>
            <a:pPr fontAlgn="base"/>
            <a:r>
              <a:rPr lang="en-GB" sz="1300" dirty="0">
                <a:solidFill>
                  <a:srgbClr val="A1CA5E"/>
                </a:solidFill>
                <a:latin typeface="Rubik" pitchFamily="2" charset="-79"/>
                <a:ea typeface="Colby StBlk" pitchFamily="2" charset="77"/>
                <a:cs typeface="Rubik" pitchFamily="2" charset="-79"/>
              </a:rPr>
              <a:t>Rev Pastor </a:t>
            </a:r>
          </a:p>
          <a:p>
            <a:pPr fontAlgn="base"/>
            <a:r>
              <a:rPr lang="en-GB" sz="1300" dirty="0" err="1">
                <a:solidFill>
                  <a:srgbClr val="A1CA5E"/>
                </a:solidFill>
                <a:latin typeface="Rubik" pitchFamily="2" charset="-79"/>
                <a:ea typeface="Colby StBlk" pitchFamily="2" charset="77"/>
                <a:cs typeface="Rubik" pitchFamily="2" charset="-79"/>
              </a:rPr>
              <a:t>Nteziyamuremye</a:t>
            </a:r>
            <a:r>
              <a:rPr lang="en-GB" sz="1300" dirty="0">
                <a:solidFill>
                  <a:srgbClr val="A1CA5E"/>
                </a:solidFill>
                <a:latin typeface="Rubik" pitchFamily="2" charset="-79"/>
                <a:ea typeface="Colby StBlk" pitchFamily="2" charset="77"/>
                <a:cs typeface="Rubik" pitchFamily="2" charset="-79"/>
              </a:rPr>
              <a:t>,</a:t>
            </a:r>
          </a:p>
          <a:p>
            <a:pPr fontAlgn="base"/>
            <a:r>
              <a:rPr lang="en-GB" sz="1300" dirty="0">
                <a:solidFill>
                  <a:srgbClr val="A1CA5E"/>
                </a:solidFill>
                <a:latin typeface="Rubik" pitchFamily="2" charset="-79"/>
                <a:ea typeface="Colby StBlk" pitchFamily="2" charset="77"/>
                <a:cs typeface="Rubik" pitchFamily="2" charset="-79"/>
              </a:rPr>
              <a:t>Rwanda</a:t>
            </a:r>
          </a:p>
        </p:txBody>
      </p:sp>
    </p:spTree>
    <p:extLst>
      <p:ext uri="{BB962C8B-B14F-4D97-AF65-F5344CB8AC3E}">
        <p14:creationId xmlns:p14="http://schemas.microsoft.com/office/powerpoint/2010/main" val="1318970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539" y="1248334"/>
            <a:ext cx="9209077" cy="561647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extBox 1">
            <a:extLst>
              <a:ext uri="{FF2B5EF4-FFF2-40B4-BE49-F238E27FC236}">
                <a16:creationId xmlns:a16="http://schemas.microsoft.com/office/drawing/2014/main" id="{F5A0AA10-5363-83A5-2C35-D341400AE073}"/>
              </a:ext>
            </a:extLst>
          </p:cNvPr>
          <p:cNvSpPr txBox="1"/>
          <p:nvPr/>
        </p:nvSpPr>
        <p:spPr>
          <a:xfrm>
            <a:off x="449419" y="5609666"/>
            <a:ext cx="3605428" cy="1015663"/>
          </a:xfrm>
          <a:prstGeom prst="rect">
            <a:avLst/>
          </a:prstGeom>
          <a:noFill/>
        </p:spPr>
        <p:txBody>
          <a:bodyPr wrap="square" rtlCol="0">
            <a:spAutoFit/>
          </a:bodyPr>
          <a:lstStyle/>
          <a:p>
            <a:pPr fontAlgn="base"/>
            <a:r>
              <a:rPr lang="en-GB" sz="6000" b="1" dirty="0">
                <a:solidFill>
                  <a:srgbClr val="A1CA5E"/>
                </a:solidFill>
                <a:latin typeface="Colby StBlk" pitchFamily="2" charset="77"/>
                <a:ea typeface="Colby StBlk" pitchFamily="2" charset="77"/>
                <a:cs typeface="Rubik Regular" pitchFamily="2" charset="-79"/>
              </a:rPr>
              <a:t>Rwanda</a:t>
            </a:r>
            <a:endParaRPr lang="en-GB" sz="6000" b="1" dirty="0">
              <a:solidFill>
                <a:srgbClr val="A1CA5E"/>
              </a:solidFill>
              <a:latin typeface="Colby StBlk" pitchFamily="2" charset="77"/>
              <a:ea typeface="Colby StBlk" pitchFamily="2" charset="77"/>
            </a:endParaRPr>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4" name="TextBox 3">
            <a:extLst>
              <a:ext uri="{FF2B5EF4-FFF2-40B4-BE49-F238E27FC236}">
                <a16:creationId xmlns:a16="http://schemas.microsoft.com/office/drawing/2014/main" id="{9BFDA945-FEF8-B6CC-7453-1A08E961B204}"/>
              </a:ext>
            </a:extLst>
          </p:cNvPr>
          <p:cNvSpPr txBox="1"/>
          <p:nvPr/>
        </p:nvSpPr>
        <p:spPr>
          <a:xfrm>
            <a:off x="6018029" y="6406470"/>
            <a:ext cx="2628211" cy="246221"/>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1453386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41523"/>
            <a:ext cx="9144000" cy="5791200"/>
          </a:xfrm>
          <a:prstGeom prst="rect">
            <a:avLst/>
          </a:prstGeom>
        </p:spPr>
      </p:pic>
      <p:pic>
        <p:nvPicPr>
          <p:cNvPr id="3" name="Picture 2" descr="A green rectangle with black border&#10;&#10;Description automatically generated">
            <a:extLst>
              <a:ext uri="{FF2B5EF4-FFF2-40B4-BE49-F238E27FC236}">
                <a16:creationId xmlns:a16="http://schemas.microsoft.com/office/drawing/2014/main" id="{2FAF958D-FCD8-3769-26E1-3B6EFF83F58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43" y="1437680"/>
            <a:ext cx="3370876" cy="135704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5" name="Rectangle 4"/>
          <p:cNvSpPr/>
          <p:nvPr/>
        </p:nvSpPr>
        <p:spPr>
          <a:xfrm>
            <a:off x="146393" y="1692737"/>
            <a:ext cx="4041004" cy="1006045"/>
          </a:xfrm>
          <a:prstGeom prst="rect">
            <a:avLst/>
          </a:prstGeom>
        </p:spPr>
        <p:txBody>
          <a:bodyPr wrap="square">
            <a:spAutoFit/>
          </a:bodyPr>
          <a:lstStyle/>
          <a:p>
            <a:pPr fontAlgn="base"/>
            <a:r>
              <a:rPr lang="en-GB" sz="2000" b="1" dirty="0">
                <a:solidFill>
                  <a:srgbClr val="12375A"/>
                </a:solidFill>
                <a:latin typeface="Colby StBlk" pitchFamily="2" charset="77"/>
                <a:ea typeface="Colby StBlk" pitchFamily="2" charset="77"/>
              </a:rPr>
              <a:t>If you want peace,</a:t>
            </a:r>
          </a:p>
          <a:p>
            <a:pPr fontAlgn="base"/>
            <a:r>
              <a:rPr lang="en-GB" sz="2000" b="1" dirty="0">
                <a:solidFill>
                  <a:srgbClr val="12375A"/>
                </a:solidFill>
                <a:latin typeface="Colby StBlk" pitchFamily="2" charset="77"/>
                <a:ea typeface="Colby StBlk" pitchFamily="2" charset="77"/>
              </a:rPr>
              <a:t>work for justice</a:t>
            </a:r>
          </a:p>
          <a:p>
            <a:pPr fontAlgn="base">
              <a:lnSpc>
                <a:spcPct val="150000"/>
              </a:lnSpc>
            </a:pPr>
            <a:r>
              <a:rPr lang="en-GB" sz="1500" b="1" dirty="0">
                <a:solidFill>
                  <a:schemeClr val="bg1"/>
                </a:solidFill>
                <a:latin typeface="Colby StBlk" pitchFamily="2" charset="77"/>
                <a:ea typeface="Colby StBlk" pitchFamily="2" charset="77"/>
              </a:rPr>
              <a:t>Pope Paul VI</a:t>
            </a:r>
          </a:p>
        </p:txBody>
      </p:sp>
    </p:spTree>
    <p:extLst>
      <p:ext uri="{BB962C8B-B14F-4D97-AF65-F5344CB8AC3E}">
        <p14:creationId xmlns:p14="http://schemas.microsoft.com/office/powerpoint/2010/main" val="2936945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5426"/>
            <a:ext cx="9142857" cy="698342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70893" y="350848"/>
            <a:ext cx="1522331" cy="551111"/>
          </a:xfrm>
          <a:prstGeom prst="rect">
            <a:avLst/>
          </a:prstGeom>
        </p:spPr>
      </p:pic>
      <p:pic>
        <p:nvPicPr>
          <p:cNvPr id="5" name="Picture 4">
            <a:extLst>
              <a:ext uri="{FF2B5EF4-FFF2-40B4-BE49-F238E27FC236}">
                <a16:creationId xmlns:a16="http://schemas.microsoft.com/office/drawing/2014/main" id="{937FE0A9-3F37-CB49-A89F-89E529374345}"/>
              </a:ext>
            </a:extLst>
          </p:cNvPr>
          <p:cNvPicPr>
            <a:picLocks noChangeAspect="1"/>
          </p:cNvPicPr>
          <p:nvPr/>
        </p:nvPicPr>
        <p:blipFill>
          <a:blip r:embed="rId6"/>
          <a:srcRect/>
          <a:stretch/>
        </p:blipFill>
        <p:spPr>
          <a:xfrm>
            <a:off x="233771" y="253063"/>
            <a:ext cx="3880521" cy="804662"/>
          </a:xfrm>
          <a:prstGeom prst="rect">
            <a:avLst/>
          </a:prstGeom>
        </p:spPr>
      </p:pic>
      <p:sp>
        <p:nvSpPr>
          <p:cNvPr id="6" name="Rectangle 5"/>
          <p:cNvSpPr/>
          <p:nvPr/>
        </p:nvSpPr>
        <p:spPr>
          <a:xfrm>
            <a:off x="233771" y="253063"/>
            <a:ext cx="3880521" cy="648896"/>
          </a:xfrm>
          <a:prstGeom prst="rect">
            <a:avLst/>
          </a:prstGeom>
        </p:spPr>
        <p:txBody>
          <a:bodyPr wrap="square">
            <a:spAutoFit/>
          </a:bodyPr>
          <a:lstStyle/>
          <a:p>
            <a:pPr algn="ctr" fontAlgn="base">
              <a:lnSpc>
                <a:spcPct val="150000"/>
              </a:lnSpc>
            </a:pPr>
            <a:r>
              <a:rPr lang="en-GB" sz="2800" b="1" dirty="0">
                <a:solidFill>
                  <a:srgbClr val="709749"/>
                </a:solidFill>
                <a:latin typeface="Colby StBlk" pitchFamily="2" charset="77"/>
                <a:ea typeface="Colby StBlk" pitchFamily="2" charset="77"/>
              </a:rPr>
              <a:t>Justice and Peace</a:t>
            </a:r>
          </a:p>
        </p:txBody>
      </p:sp>
      <p:sp>
        <p:nvSpPr>
          <p:cNvPr id="2" name="Rectangle 1">
            <a:extLst>
              <a:ext uri="{FF2B5EF4-FFF2-40B4-BE49-F238E27FC236}">
                <a16:creationId xmlns:a16="http://schemas.microsoft.com/office/drawing/2014/main" id="{FD6D0893-076F-D323-6BA2-D3E417720BD9}"/>
              </a:ext>
            </a:extLst>
          </p:cNvPr>
          <p:cNvSpPr/>
          <p:nvPr/>
        </p:nvSpPr>
        <p:spPr>
          <a:xfrm>
            <a:off x="1781104" y="6032441"/>
            <a:ext cx="1872183" cy="292388"/>
          </a:xfrm>
          <a:prstGeom prst="rect">
            <a:avLst/>
          </a:prstGeom>
        </p:spPr>
        <p:txBody>
          <a:bodyPr wrap="square">
            <a:spAutoFit/>
          </a:bodyPr>
          <a:lstStyle/>
          <a:p>
            <a:pPr fontAlgn="base"/>
            <a:r>
              <a:rPr lang="en-GB" sz="1300" dirty="0">
                <a:solidFill>
                  <a:schemeClr val="bg1"/>
                </a:solidFill>
                <a:latin typeface="Rubik" pitchFamily="2" charset="-79"/>
                <a:ea typeface="Colby StBlk" pitchFamily="2" charset="77"/>
                <a:cs typeface="Rubik" pitchFamily="2" charset="-79"/>
              </a:rPr>
              <a:t>Rev Eugene, Rwanda</a:t>
            </a:r>
          </a:p>
        </p:txBody>
      </p:sp>
    </p:spTree>
    <p:extLst>
      <p:ext uri="{BB962C8B-B14F-4D97-AF65-F5344CB8AC3E}">
        <p14:creationId xmlns:p14="http://schemas.microsoft.com/office/powerpoint/2010/main" val="519048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83087"/>
            <a:ext cx="9144000" cy="5574913"/>
          </a:xfrm>
          <a:prstGeom prst="rect">
            <a:avLst/>
          </a:prstGeom>
        </p:spPr>
      </p:pic>
      <p:pic>
        <p:nvPicPr>
          <p:cNvPr id="6" name="Picture 5">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293929" y="5874327"/>
            <a:ext cx="3880521" cy="804662"/>
          </a:xfrm>
          <a:prstGeom prst="rect">
            <a:avLst/>
          </a:prstGeom>
        </p:spPr>
      </p:pic>
      <p:sp>
        <p:nvSpPr>
          <p:cNvPr id="4" name="Rectangle 3"/>
          <p:cNvSpPr/>
          <p:nvPr/>
        </p:nvSpPr>
        <p:spPr>
          <a:xfrm>
            <a:off x="293929" y="5874327"/>
            <a:ext cx="3880521" cy="648896"/>
          </a:xfrm>
          <a:prstGeom prst="rect">
            <a:avLst/>
          </a:prstGeom>
        </p:spPr>
        <p:txBody>
          <a:bodyPr wrap="square">
            <a:spAutoFit/>
          </a:bodyPr>
          <a:lstStyle/>
          <a:p>
            <a:pPr algn="ctr" fontAlgn="base">
              <a:lnSpc>
                <a:spcPct val="150000"/>
              </a:lnSpc>
            </a:pPr>
            <a:r>
              <a:rPr lang="en-GB" sz="2800" b="1" dirty="0">
                <a:solidFill>
                  <a:srgbClr val="709749"/>
                </a:solidFill>
                <a:latin typeface="Colby StBlk" pitchFamily="2" charset="77"/>
                <a:ea typeface="Colby StBlk" pitchFamily="2" charset="77"/>
              </a:rPr>
              <a:t>Counselling</a:t>
            </a:r>
          </a:p>
        </p:txBody>
      </p:sp>
      <p:pic>
        <p:nvPicPr>
          <p:cNvPr id="8" name="Picture 7">
            <a:extLst>
              <a:ext uri="{FF2B5EF4-FFF2-40B4-BE49-F238E27FC236}">
                <a16:creationId xmlns:a16="http://schemas.microsoft.com/office/drawing/2014/main" id="{937FE0A9-3F37-CB49-A89F-89E529374345}"/>
              </a:ext>
            </a:extLst>
          </p:cNvPr>
          <p:cNvPicPr>
            <a:picLocks noChangeAspect="1"/>
          </p:cNvPicPr>
          <p:nvPr/>
        </p:nvPicPr>
        <p:blipFill>
          <a:blip r:embed="rId5"/>
          <a:srcRect/>
          <a:stretch/>
        </p:blipFill>
        <p:spPr>
          <a:xfrm>
            <a:off x="4901938" y="5855212"/>
            <a:ext cx="3880521" cy="804662"/>
          </a:xfrm>
          <a:prstGeom prst="rect">
            <a:avLst/>
          </a:prstGeom>
        </p:spPr>
      </p:pic>
      <p:sp>
        <p:nvSpPr>
          <p:cNvPr id="9" name="Rectangle 8"/>
          <p:cNvSpPr/>
          <p:nvPr/>
        </p:nvSpPr>
        <p:spPr>
          <a:xfrm>
            <a:off x="4901937" y="5874327"/>
            <a:ext cx="3880521" cy="648896"/>
          </a:xfrm>
          <a:prstGeom prst="rect">
            <a:avLst/>
          </a:prstGeom>
        </p:spPr>
        <p:txBody>
          <a:bodyPr wrap="square">
            <a:spAutoFit/>
          </a:bodyPr>
          <a:lstStyle/>
          <a:p>
            <a:pPr algn="ctr" fontAlgn="base">
              <a:lnSpc>
                <a:spcPct val="150000"/>
              </a:lnSpc>
            </a:pPr>
            <a:r>
              <a:rPr lang="en-GB" sz="2800" b="1" dirty="0">
                <a:solidFill>
                  <a:srgbClr val="709749"/>
                </a:solidFill>
                <a:latin typeface="Colby StBlk" pitchFamily="2" charset="77"/>
                <a:ea typeface="Colby StBlk" pitchFamily="2" charset="77"/>
              </a:rPr>
              <a:t>Skills training</a:t>
            </a:r>
          </a:p>
        </p:txBody>
      </p:sp>
      <p:sp>
        <p:nvSpPr>
          <p:cNvPr id="2" name="Rectangle 1">
            <a:extLst>
              <a:ext uri="{FF2B5EF4-FFF2-40B4-BE49-F238E27FC236}">
                <a16:creationId xmlns:a16="http://schemas.microsoft.com/office/drawing/2014/main" id="{410D56A0-EADE-F78A-7CD3-035067804143}"/>
              </a:ext>
            </a:extLst>
          </p:cNvPr>
          <p:cNvSpPr/>
          <p:nvPr/>
        </p:nvSpPr>
        <p:spPr>
          <a:xfrm>
            <a:off x="293929" y="1465267"/>
            <a:ext cx="1872183" cy="292388"/>
          </a:xfrm>
          <a:prstGeom prst="rect">
            <a:avLst/>
          </a:prstGeom>
        </p:spPr>
        <p:txBody>
          <a:bodyPr wrap="square">
            <a:spAutoFit/>
          </a:bodyPr>
          <a:lstStyle/>
          <a:p>
            <a:pPr fontAlgn="base"/>
            <a:r>
              <a:rPr lang="en-GB" sz="1300" dirty="0">
                <a:solidFill>
                  <a:schemeClr val="bg1"/>
                </a:solidFill>
                <a:latin typeface="Rubik" pitchFamily="2" charset="-79"/>
                <a:ea typeface="Colby StBlk" pitchFamily="2" charset="77"/>
                <a:cs typeface="Rubik" pitchFamily="2" charset="-79"/>
              </a:rPr>
              <a:t>Sonia, Rwanda</a:t>
            </a:r>
          </a:p>
        </p:txBody>
      </p:sp>
    </p:spTree>
    <p:extLst>
      <p:ext uri="{BB962C8B-B14F-4D97-AF65-F5344CB8AC3E}">
        <p14:creationId xmlns:p14="http://schemas.microsoft.com/office/powerpoint/2010/main" val="3084638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41523"/>
            <a:ext cx="9144000" cy="5605664"/>
          </a:xfrm>
          <a:prstGeom prst="rect">
            <a:avLst/>
          </a:prstGeom>
        </p:spPr>
      </p:pic>
      <p:pic>
        <p:nvPicPr>
          <p:cNvPr id="5" name="Picture 4" descr="A green x sign on a black background&#10;&#10;Description automatically generated">
            <a:extLst>
              <a:ext uri="{FF2B5EF4-FFF2-40B4-BE49-F238E27FC236}">
                <a16:creationId xmlns:a16="http://schemas.microsoft.com/office/drawing/2014/main" id="{4C626514-EC86-A53E-2457-188304EA1F8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43" y="3526106"/>
            <a:ext cx="4323761" cy="337040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extBox 1">
            <a:extLst>
              <a:ext uri="{FF2B5EF4-FFF2-40B4-BE49-F238E27FC236}">
                <a16:creationId xmlns:a16="http://schemas.microsoft.com/office/drawing/2014/main" id="{F5A0AA10-5363-83A5-2C35-D341400AE073}"/>
              </a:ext>
            </a:extLst>
          </p:cNvPr>
          <p:cNvSpPr txBox="1"/>
          <p:nvPr/>
        </p:nvSpPr>
        <p:spPr>
          <a:xfrm>
            <a:off x="293930" y="1471821"/>
            <a:ext cx="4028688" cy="461665"/>
          </a:xfrm>
          <a:prstGeom prst="rect">
            <a:avLst/>
          </a:prstGeom>
          <a:noFill/>
        </p:spPr>
        <p:txBody>
          <a:bodyPr wrap="square" rtlCol="0">
            <a:spAutoFit/>
          </a:bodyPr>
          <a:lstStyle/>
          <a:p>
            <a:pPr fontAlgn="base"/>
            <a:r>
              <a:rPr lang="en-GB" sz="2400" b="1" dirty="0">
                <a:solidFill>
                  <a:srgbClr val="00B1C2"/>
                </a:solidFill>
                <a:latin typeface="Colby StBlk" pitchFamily="2" charset="77"/>
                <a:ea typeface="Colby StBlk" pitchFamily="2" charset="77"/>
              </a:rPr>
              <a:t>xx</a:t>
            </a:r>
            <a:endParaRPr lang="en-GB" sz="2400" b="1" dirty="0">
              <a:solidFill>
                <a:srgbClr val="A1CA5E"/>
              </a:solidFill>
              <a:latin typeface="Colby StBlk" pitchFamily="2" charset="77"/>
              <a:ea typeface="Colby StBlk" pitchFamily="2" charset="77"/>
            </a:endParaRPr>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sp>
        <p:nvSpPr>
          <p:cNvPr id="7" name="Rectangle 6"/>
          <p:cNvSpPr/>
          <p:nvPr/>
        </p:nvSpPr>
        <p:spPr>
          <a:xfrm>
            <a:off x="506913" y="4490096"/>
            <a:ext cx="2632363" cy="1938992"/>
          </a:xfrm>
          <a:prstGeom prst="rect">
            <a:avLst/>
          </a:prstGeom>
        </p:spPr>
        <p:txBody>
          <a:bodyPr wrap="square">
            <a:spAutoFit/>
          </a:bodyPr>
          <a:lstStyle/>
          <a:p>
            <a:pPr fontAlgn="base"/>
            <a:r>
              <a:rPr lang="en-GB" sz="2400" b="1" dirty="0">
                <a:solidFill>
                  <a:schemeClr val="bg1"/>
                </a:solidFill>
                <a:latin typeface="Colby StBlk" pitchFamily="2" charset="77"/>
                <a:ea typeface="Colby StBlk" pitchFamily="2" charset="77"/>
              </a:rPr>
              <a:t>Sonia is a talented designer, dressmaker and tailor </a:t>
            </a:r>
          </a:p>
        </p:txBody>
      </p:sp>
    </p:spTree>
    <p:extLst>
      <p:ext uri="{BB962C8B-B14F-4D97-AF65-F5344CB8AC3E}">
        <p14:creationId xmlns:p14="http://schemas.microsoft.com/office/powerpoint/2010/main" val="3103556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Box 20">
            <a:extLst>
              <a:ext uri="{FF2B5EF4-FFF2-40B4-BE49-F238E27FC236}">
                <a16:creationId xmlns:a16="http://schemas.microsoft.com/office/drawing/2014/main" id="{A943A2E8-02E8-A046-81E2-E279D6501BDF}"/>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2024</a:t>
            </a:r>
          </a:p>
        </p:txBody>
      </p:sp>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t="-1"/>
          <a:stretch/>
        </p:blipFill>
        <p:spPr>
          <a:xfrm>
            <a:off x="1143" y="1241523"/>
            <a:ext cx="9144000" cy="5616477"/>
          </a:xfrm>
          <a:prstGeom prst="rect">
            <a:avLst/>
          </a:prstGeom>
        </p:spPr>
      </p:pic>
      <p:sp>
        <p:nvSpPr>
          <p:cNvPr id="2" name="Rectangle 1">
            <a:extLst>
              <a:ext uri="{FF2B5EF4-FFF2-40B4-BE49-F238E27FC236}">
                <a16:creationId xmlns:a16="http://schemas.microsoft.com/office/drawing/2014/main" id="{BCF03097-2046-2182-1821-8822F30FA919}"/>
              </a:ext>
            </a:extLst>
          </p:cNvPr>
          <p:cNvSpPr/>
          <p:nvPr/>
        </p:nvSpPr>
        <p:spPr>
          <a:xfrm>
            <a:off x="293929" y="1465267"/>
            <a:ext cx="1872183" cy="492443"/>
          </a:xfrm>
          <a:prstGeom prst="rect">
            <a:avLst/>
          </a:prstGeom>
        </p:spPr>
        <p:txBody>
          <a:bodyPr wrap="square">
            <a:spAutoFit/>
          </a:bodyPr>
          <a:lstStyle/>
          <a:p>
            <a:pPr fontAlgn="base"/>
            <a:r>
              <a:rPr lang="en-GB" sz="1300" dirty="0">
                <a:solidFill>
                  <a:schemeClr val="bg1"/>
                </a:solidFill>
                <a:latin typeface="Rubik" pitchFamily="2" charset="-79"/>
                <a:ea typeface="Colby StBlk" pitchFamily="2" charset="77"/>
                <a:cs typeface="Rubik" pitchFamily="2" charset="-79"/>
              </a:rPr>
              <a:t>Sonia and family, Rwanda</a:t>
            </a:r>
          </a:p>
        </p:txBody>
      </p:sp>
    </p:spTree>
    <p:extLst>
      <p:ext uri="{BB962C8B-B14F-4D97-AF65-F5344CB8AC3E}">
        <p14:creationId xmlns:p14="http://schemas.microsoft.com/office/powerpoint/2010/main" val="311812243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fdb592e-eed0-45ab-8ab1-beea036d36b1">
      <UserInfo>
        <DisplayName>Katie Ann McGeary</DisplayName>
        <AccountId>953</AccountId>
        <AccountType/>
      </UserInfo>
    </SharedWithUsers>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20" ma:contentTypeDescription="Create a new document." ma:contentTypeScope="" ma:versionID="c366f710ebe1ddfda509b477182b3cd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0c4938317a9f9b5f3812eb2139e2121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5ED3C1-2848-4B52-B482-65682039D37E}">
  <ds:schemaRefs>
    <ds:schemaRef ds:uri="http://schemas.microsoft.com/sharepoint/v3/contenttype/forms"/>
  </ds:schemaRefs>
</ds:datastoreItem>
</file>

<file path=customXml/itemProps2.xml><?xml version="1.0" encoding="utf-8"?>
<ds:datastoreItem xmlns:ds="http://schemas.openxmlformats.org/officeDocument/2006/customXml" ds:itemID="{AF523C4F-92D0-4C07-B8D5-72BA0200B906}">
  <ds:schemaRefs>
    <ds:schemaRef ds:uri="http://purl.org/dc/terms/"/>
    <ds:schemaRef ds:uri="http://schemas.openxmlformats.org/package/2006/metadata/core-properties"/>
    <ds:schemaRef ds:uri="http://purl.org/dc/dcmitype/"/>
    <ds:schemaRef ds:uri="a082e9d2-b095-487d-b169-bfc3ea0b7fd6"/>
    <ds:schemaRef ds:uri="http://purl.org/dc/elements/1.1/"/>
    <ds:schemaRef ds:uri="http://schemas.microsoft.com/office/2006/metadata/properties"/>
    <ds:schemaRef ds:uri="http://schemas.microsoft.com/office/2006/documentManagement/types"/>
    <ds:schemaRef ds:uri="http://schemas.microsoft.com/office/infopath/2007/PartnerControls"/>
    <ds:schemaRef ds:uri="8a85751e-8a6e-426b-9b46-e950c15a4d7e"/>
    <ds:schemaRef ds:uri="http://www.w3.org/XML/1998/namespace"/>
  </ds:schemaRefs>
</ds:datastoreItem>
</file>

<file path=customXml/itemProps3.xml><?xml version="1.0" encoding="utf-8"?>
<ds:datastoreItem xmlns:ds="http://schemas.openxmlformats.org/officeDocument/2006/customXml" ds:itemID="{751BDF93-71CB-43F7-87AE-81A1DD00AD69}"/>
</file>

<file path=docProps/app.xml><?xml version="1.0" encoding="utf-8"?>
<Properties xmlns="http://schemas.openxmlformats.org/officeDocument/2006/extended-properties" xmlns:vt="http://schemas.openxmlformats.org/officeDocument/2006/docPropsVTypes">
  <Template>Office Theme</Template>
  <TotalTime>2143</TotalTime>
  <Words>1336</Words>
  <Application>Microsoft Office PowerPoint</Application>
  <PresentationFormat>On-screen Show (4:3)</PresentationFormat>
  <Paragraphs>167</Paragraphs>
  <Slides>23</Slides>
  <Notes>23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Rubik Regular</vt:lpstr>
      <vt:lpstr>Rubik</vt:lpstr>
      <vt:lpstr>Arial</vt:lpstr>
      <vt:lpstr>Calibri Light</vt:lpstr>
      <vt:lpstr>Colby StBlk</vt:lpstr>
      <vt:lpstr>Calibri</vt:lpstr>
      <vt:lpstr>Colby StLt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Elaine McGinlay</cp:lastModifiedBy>
  <cp:revision>117</cp:revision>
  <dcterms:created xsi:type="dcterms:W3CDTF">2021-07-26T14:29:33Z</dcterms:created>
  <dcterms:modified xsi:type="dcterms:W3CDTF">2023-12-20T15:59:26Z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