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4"/>
    <p:sldMasterId id="2147483662" r:id="rId5"/>
  </p:sldMasterIdLst>
  <p:notesMasterIdLst>
    <p:notesMasterId r:id="rId14"/>
  </p:notesMasterIdLst>
  <p:sldIdLst>
    <p:sldId id="342" r:id="rId6"/>
    <p:sldId id="341" r:id="rId7"/>
    <p:sldId id="345" r:id="rId8"/>
    <p:sldId id="343" r:id="rId9"/>
    <p:sldId id="344" r:id="rId10"/>
    <p:sldId id="346" r:id="rId11"/>
    <p:sldId id="337" r:id="rId12"/>
    <p:sldId id="340" r:id="rId13"/>
  </p:sldIdLst>
  <p:sldSz cx="9144000" cy="6858000" type="screen4x3"/>
  <p:notesSz cx="6858000" cy="9144000"/>
  <p:embeddedFontLst>
    <p:embeddedFont>
      <p:font typeface="Colby StBlk" pitchFamily="2" charset="77"/>
      <p:bold r:id="rId15"/>
    </p:embeddedFont>
    <p:embeddedFont>
      <p:font typeface="Rubik" pitchFamily="2" charset="-79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738092B-C68E-233F-5FA3-640900EE51CD}" name="Sarah Swaroop" initials="SS" userId="S::sswaroop@sciaf.org.uk::40f56f85-3516-4ffe-ae26-b830dc872dc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75A"/>
    <a:srgbClr val="A1CA5E"/>
    <a:srgbClr val="709749"/>
    <a:srgbClr val="ED9838"/>
    <a:srgbClr val="00B1C2"/>
    <a:srgbClr val="7373B6"/>
    <a:srgbClr val="EAE8DD"/>
    <a:srgbClr val="E43B31"/>
    <a:srgbClr val="3A5382"/>
    <a:srgbClr val="E9E8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D66686-0188-6B48-87B6-07D093F23774}" v="59" dt="2023-11-28T15:14:23.2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5" autoAdjust="0"/>
    <p:restoredTop sz="76735" autoAdjust="0"/>
  </p:normalViewPr>
  <p:slideViewPr>
    <p:cSldViewPr snapToGrid="0">
      <p:cViewPr varScale="1">
        <p:scale>
          <a:sx n="97" d="100"/>
          <a:sy n="97" d="100"/>
        </p:scale>
        <p:origin x="1280" y="1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3.fntdata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8BA74-0CB4-CE4C-ADFF-A60480D93DF4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DBF2C-C93A-FD4E-BA14-EA660F09F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65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DBF2C-C93A-FD4E-BA14-EA660F09FC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31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i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DBF2C-C93A-FD4E-BA14-EA660F09FC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70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year’s WEE BOX appeal focused on SCIAF’s work in Rwanda. </a:t>
            </a:r>
          </a:p>
          <a:p>
            <a:pPr fontAlgn="base"/>
            <a:r>
              <a:rPr lang="en-GB" i="0" baseline="0" dirty="0"/>
              <a:t>Your gift is supporting some of the world’s poorest people and bringing </a:t>
            </a:r>
            <a:r>
              <a:rPr lang="en-GB" b="1" i="0" baseline="0" dirty="0"/>
              <a:t>hope, healing and peace </a:t>
            </a:r>
            <a:r>
              <a:rPr lang="en-GB" i="0" baseline="0" dirty="0"/>
              <a:t>in Rwanda.</a:t>
            </a:r>
            <a:r>
              <a:rPr lang="en-GB" dirty="0"/>
              <a:t> </a:t>
            </a:r>
            <a:endParaRPr lang="en-GB" i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2DBF2C-C93A-FD4E-BA14-EA660F09FC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3078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2DBF2C-C93A-FD4E-BA14-EA660F09FC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24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insert your fundraising total.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DBF2C-C93A-FD4E-BA14-EA660F09FC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10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Thank you for</a:t>
            </a:r>
            <a:r>
              <a:rPr lang="en-GB" baseline="0" dirty="0"/>
              <a:t> supporting SCIAF this Lent.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DBF2C-C93A-FD4E-BA14-EA660F09FC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99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B15AB1-383C-469D-A6A1-D3806A47510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1737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56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1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52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7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50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97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42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80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9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43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19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90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CE124-D8C1-C947-A1F5-E00F3D539D55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BD67-81D0-144B-A64C-A4DB8FA6A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8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BBB77A-6A87-B7D6-AEB8-735EC22737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2608" cy="60959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EA54FA7-312E-231E-CA44-0057561961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07" t="14629" r="2064"/>
          <a:stretch/>
        </p:blipFill>
        <p:spPr>
          <a:xfrm>
            <a:off x="-1" y="-1"/>
            <a:ext cx="4650479" cy="42714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E5AD8-F013-AD4E-AC1D-E9A7B2A481A3}"/>
              </a:ext>
            </a:extLst>
          </p:cNvPr>
          <p:cNvSpPr txBox="1"/>
          <p:nvPr/>
        </p:nvSpPr>
        <p:spPr>
          <a:xfrm>
            <a:off x="509379" y="771783"/>
            <a:ext cx="42998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WEE BOX,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BIG CHANGE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ea typeface="Colby StBlk" pitchFamily="2" charset="77"/>
                <a:cs typeface="Rubik" pitchFamily="2" charset="-79"/>
              </a:rPr>
              <a:t>Thank You Assembly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2A3E4E-15D5-D7A8-7D51-221529DF44DB}"/>
              </a:ext>
            </a:extLst>
          </p:cNvPr>
          <p:cNvGrpSpPr/>
          <p:nvPr/>
        </p:nvGrpSpPr>
        <p:grpSpPr>
          <a:xfrm>
            <a:off x="-1" y="5159677"/>
            <a:ext cx="9152609" cy="1698323"/>
            <a:chOff x="-1" y="5159677"/>
            <a:chExt cx="9152609" cy="1698323"/>
          </a:xfrm>
        </p:grpSpPr>
        <p:pic>
          <p:nvPicPr>
            <p:cNvPr id="5" name="Picture 4" descr="A green rectangle with black border&#10;&#10;Description automatically generated">
              <a:extLst>
                <a:ext uri="{FF2B5EF4-FFF2-40B4-BE49-F238E27FC236}">
                  <a16:creationId xmlns:a16="http://schemas.microsoft.com/office/drawing/2014/main" id="{E727129F-7122-A501-85D2-545AA3FA4B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" y="5500959"/>
              <a:ext cx="9152609" cy="1357040"/>
            </a:xfrm>
            <a:prstGeom prst="rect">
              <a:avLst/>
            </a:prstGeom>
          </p:spPr>
        </p:pic>
        <p:pic>
          <p:nvPicPr>
            <p:cNvPr id="9" name="Picture 8" descr="A green and white sign with a long shadow&#10;&#10;Description automatically generated">
              <a:extLst>
                <a:ext uri="{FF2B5EF4-FFF2-40B4-BE49-F238E27FC236}">
                  <a16:creationId xmlns:a16="http://schemas.microsoft.com/office/drawing/2014/main" id="{13C22B62-A3BB-DCF5-785B-C490971411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60473" y="5159677"/>
              <a:ext cx="1392135" cy="1698323"/>
            </a:xfrm>
            <a:prstGeom prst="rect">
              <a:avLst/>
            </a:prstGeom>
          </p:spPr>
        </p:pic>
        <p:pic>
          <p:nvPicPr>
            <p:cNvPr id="15" name="Picture 14" descr="A yellow and black background&#10;&#10;Description automatically generated">
              <a:extLst>
                <a:ext uri="{FF2B5EF4-FFF2-40B4-BE49-F238E27FC236}">
                  <a16:creationId xmlns:a16="http://schemas.microsoft.com/office/drawing/2014/main" id="{3F36D6AD-6D61-DC45-2F20-092E5B400B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311478"/>
              <a:ext cx="1585428" cy="1546522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4BCECE56-959E-242A-7F16-834048D41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72141" y="5944292"/>
              <a:ext cx="16002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436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43" y="1296941"/>
            <a:ext cx="9144000" cy="55610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A0AA10-5363-83A5-2C35-D341400AE073}"/>
              </a:ext>
            </a:extLst>
          </p:cNvPr>
          <p:cNvSpPr txBox="1"/>
          <p:nvPr/>
        </p:nvSpPr>
        <p:spPr>
          <a:xfrm>
            <a:off x="293929" y="1525756"/>
            <a:ext cx="3356947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3500" b="1" dirty="0">
                <a:solidFill>
                  <a:schemeClr val="bg1"/>
                </a:solidFill>
                <a:latin typeface="Colby StBlk" pitchFamily="2" charset="77"/>
                <a:ea typeface="Colby StBlk" pitchFamily="2" charset="77"/>
              </a:rPr>
              <a:t>THANK YOU FOR USING YOUR</a:t>
            </a:r>
          </a:p>
          <a:p>
            <a:pPr algn="ctr" fontAlgn="base"/>
            <a:r>
              <a:rPr lang="en-GB" sz="3500" b="1" dirty="0">
                <a:solidFill>
                  <a:srgbClr val="709749"/>
                </a:solidFill>
                <a:latin typeface="Colby StBlk" pitchFamily="2" charset="77"/>
                <a:ea typeface="Colby StBlk" pitchFamily="2" charset="77"/>
              </a:rPr>
              <a:t>WEE BOX </a:t>
            </a:r>
          </a:p>
          <a:p>
            <a:pPr algn="ctr" fontAlgn="base"/>
            <a:r>
              <a:rPr lang="en-GB" sz="3500" b="1" dirty="0">
                <a:solidFill>
                  <a:schemeClr val="bg1"/>
                </a:solidFill>
                <a:latin typeface="Colby StBlk" pitchFamily="2" charset="77"/>
                <a:ea typeface="Colby StBlk" pitchFamily="2" charset="77"/>
              </a:rPr>
              <a:t>TO MAKE A </a:t>
            </a:r>
            <a:r>
              <a:rPr lang="en-GB" sz="3500" b="1" dirty="0">
                <a:solidFill>
                  <a:srgbClr val="709749"/>
                </a:solidFill>
                <a:latin typeface="Colby StBlk" pitchFamily="2" charset="77"/>
                <a:ea typeface="Colby StBlk" pitchFamily="2" charset="77"/>
              </a:rPr>
              <a:t>BIG CHANGE </a:t>
            </a:r>
            <a:r>
              <a:rPr lang="en-GB" sz="3500" b="1" dirty="0">
                <a:solidFill>
                  <a:schemeClr val="bg1"/>
                </a:solidFill>
                <a:latin typeface="Colby StBlk" pitchFamily="2" charset="77"/>
                <a:ea typeface="Colby StBlk" pitchFamily="2" charset="77"/>
              </a:rPr>
              <a:t>THIS LENT!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43A2E8-02E8-A046-81E2-E279D6501BDF}"/>
              </a:ext>
            </a:extLst>
          </p:cNvPr>
          <p:cNvSpPr txBox="1"/>
          <p:nvPr/>
        </p:nvSpPr>
        <p:spPr>
          <a:xfrm>
            <a:off x="293929" y="366846"/>
            <a:ext cx="46080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dirty="0">
                <a:solidFill>
                  <a:srgbClr val="12375A"/>
                </a:solidFill>
                <a:latin typeface="Colby StBlk" pitchFamily="2" charset="77"/>
                <a:ea typeface="Colby StBlk" pitchFamily="2" charset="77"/>
              </a:rPr>
              <a:t>WEE BOX 2024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B65004-F3C3-C107-9056-5E6B34DAD706}"/>
              </a:ext>
            </a:extLst>
          </p:cNvPr>
          <p:cNvSpPr/>
          <p:nvPr/>
        </p:nvSpPr>
        <p:spPr>
          <a:xfrm>
            <a:off x="7583374" y="5941622"/>
            <a:ext cx="1420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dirty="0">
                <a:solidFill>
                  <a:schemeClr val="bg1"/>
                </a:solidFill>
                <a:latin typeface="Rubik" panose="020B0604020202020204" charset="-79"/>
                <a:cs typeface="Rubik" panose="020B0604020202020204" charset="-79"/>
              </a:rPr>
              <a:t>Village scenes,</a:t>
            </a:r>
          </a:p>
          <a:p>
            <a:pPr algn="r"/>
            <a:r>
              <a:rPr lang="en-GB" sz="1400" dirty="0">
                <a:solidFill>
                  <a:schemeClr val="bg1"/>
                </a:solidFill>
                <a:latin typeface="Rubik" panose="020B0604020202020204" charset="-79"/>
                <a:cs typeface="Rubik" panose="020B0604020202020204" charset="-79"/>
              </a:rPr>
              <a:t>Rwanda</a:t>
            </a:r>
          </a:p>
        </p:txBody>
      </p:sp>
    </p:spTree>
    <p:extLst>
      <p:ext uri="{BB962C8B-B14F-4D97-AF65-F5344CB8AC3E}">
        <p14:creationId xmlns:p14="http://schemas.microsoft.com/office/powerpoint/2010/main" val="1478364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55733"/>
            <a:ext cx="9142857" cy="571750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43A2E8-02E8-A046-81E2-E279D6501BDF}"/>
              </a:ext>
            </a:extLst>
          </p:cNvPr>
          <p:cNvSpPr txBox="1"/>
          <p:nvPr/>
        </p:nvSpPr>
        <p:spPr>
          <a:xfrm>
            <a:off x="293929" y="366846"/>
            <a:ext cx="46080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srgbClr val="12375A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WEE BOX 2024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7FE0A9-3F37-CB49-A89F-89E5293743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4158" y="1409875"/>
            <a:ext cx="2347550" cy="60872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13876" y="1449629"/>
            <a:ext cx="2357832" cy="450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2375A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Safe water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37FE0A9-3F37-CB49-A89F-89E5293743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1301" y="1388648"/>
            <a:ext cx="2347550" cy="60872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541019" y="1428402"/>
            <a:ext cx="2357832" cy="450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2375A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Counselling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37FE0A9-3F37-CB49-A89F-89E5293743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6591" y="2219617"/>
            <a:ext cx="2347550" cy="60872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6516591" y="2256738"/>
            <a:ext cx="2357832" cy="450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2375A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Growing food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37FE0A9-3F37-CB49-A89F-89E5293743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4440" y="2165813"/>
            <a:ext cx="2347550" cy="608721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424158" y="2205567"/>
            <a:ext cx="2357832" cy="450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2375A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Skills training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37FE0A9-3F37-CB49-A89F-89E5293743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4722" y="2965243"/>
            <a:ext cx="2347550" cy="60872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434440" y="3004997"/>
            <a:ext cx="2357832" cy="450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2375A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Savings &amp; loans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37FE0A9-3F37-CB49-A89F-89E5293743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6873" y="2974614"/>
            <a:ext cx="2347550" cy="90537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6506309" y="3109394"/>
            <a:ext cx="2357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2375A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Community education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950CA5-E67B-624C-8AF9-7713D3DAD7AA}"/>
              </a:ext>
            </a:extLst>
          </p:cNvPr>
          <p:cNvSpPr/>
          <p:nvPr/>
        </p:nvSpPr>
        <p:spPr>
          <a:xfrm>
            <a:off x="7923147" y="5941622"/>
            <a:ext cx="1080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anose="020B0604020202020204" charset="-79"/>
                <a:ea typeface="+mn-ea"/>
                <a:cs typeface="Rubik" panose="020B0604020202020204" charset="-79"/>
              </a:rPr>
              <a:t>Fr Eugene,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anose="020B0604020202020204" charset="-79"/>
                <a:ea typeface="+mn-ea"/>
                <a:cs typeface="Rubik" panose="020B0604020202020204" charset="-79"/>
              </a:rPr>
              <a:t>Rwanda</a:t>
            </a:r>
          </a:p>
        </p:txBody>
      </p:sp>
    </p:spTree>
    <p:extLst>
      <p:ext uri="{BB962C8B-B14F-4D97-AF65-F5344CB8AC3E}">
        <p14:creationId xmlns:p14="http://schemas.microsoft.com/office/powerpoint/2010/main" val="1484150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98429" cy="68253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EA54FA7-312E-231E-CA44-0057561961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07" t="14629" r="2064"/>
          <a:stretch/>
        </p:blipFill>
        <p:spPr>
          <a:xfrm>
            <a:off x="-1" y="-1"/>
            <a:ext cx="4650479" cy="42714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E5AD8-F013-AD4E-AC1D-E9A7B2A481A3}"/>
              </a:ext>
            </a:extLst>
          </p:cNvPr>
          <p:cNvSpPr txBox="1"/>
          <p:nvPr/>
        </p:nvSpPr>
        <p:spPr>
          <a:xfrm>
            <a:off x="509379" y="771783"/>
            <a:ext cx="42998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4400" dirty="0">
                <a:solidFill>
                  <a:prstClr val="white"/>
                </a:solidFill>
                <a:latin typeface="Colby StBlk" panose="00000A00000000000000" charset="0"/>
                <a:ea typeface="Colby StBlk" panose="00000A00000000000000" charset="0"/>
                <a:cs typeface="Rubik" pitchFamily="2" charset="-79"/>
              </a:rPr>
              <a:t>Thank you!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ubik" pitchFamily="2" charset="-79"/>
              <a:ea typeface="Colby StBlk" pitchFamily="2" charset="77"/>
              <a:cs typeface="Rubik" pitchFamily="2" charset="-79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2A3E4E-15D5-D7A8-7D51-221529DF44DB}"/>
              </a:ext>
            </a:extLst>
          </p:cNvPr>
          <p:cNvGrpSpPr/>
          <p:nvPr/>
        </p:nvGrpSpPr>
        <p:grpSpPr>
          <a:xfrm>
            <a:off x="-1" y="5159677"/>
            <a:ext cx="9152609" cy="1698323"/>
            <a:chOff x="-1" y="5159677"/>
            <a:chExt cx="9152609" cy="1698323"/>
          </a:xfrm>
        </p:grpSpPr>
        <p:pic>
          <p:nvPicPr>
            <p:cNvPr id="5" name="Picture 4" descr="A green rectangle with black border&#10;&#10;Description automatically generated">
              <a:extLst>
                <a:ext uri="{FF2B5EF4-FFF2-40B4-BE49-F238E27FC236}">
                  <a16:creationId xmlns:a16="http://schemas.microsoft.com/office/drawing/2014/main" id="{E727129F-7122-A501-85D2-545AA3FA4B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" y="5500959"/>
              <a:ext cx="9152609" cy="1357040"/>
            </a:xfrm>
            <a:prstGeom prst="rect">
              <a:avLst/>
            </a:prstGeom>
          </p:spPr>
        </p:pic>
        <p:pic>
          <p:nvPicPr>
            <p:cNvPr id="9" name="Picture 8" descr="A green and white sign with a long shadow&#10;&#10;Description automatically generated">
              <a:extLst>
                <a:ext uri="{FF2B5EF4-FFF2-40B4-BE49-F238E27FC236}">
                  <a16:creationId xmlns:a16="http://schemas.microsoft.com/office/drawing/2014/main" id="{13C22B62-A3BB-DCF5-785B-C490971411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60473" y="5159677"/>
              <a:ext cx="1392135" cy="1698323"/>
            </a:xfrm>
            <a:prstGeom prst="rect">
              <a:avLst/>
            </a:prstGeom>
          </p:spPr>
        </p:pic>
        <p:pic>
          <p:nvPicPr>
            <p:cNvPr id="15" name="Picture 14" descr="A yellow and black background&#10;&#10;Description automatically generated">
              <a:extLst>
                <a:ext uri="{FF2B5EF4-FFF2-40B4-BE49-F238E27FC236}">
                  <a16:creationId xmlns:a16="http://schemas.microsoft.com/office/drawing/2014/main" id="{3F36D6AD-6D61-DC45-2F20-092E5B400B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311478"/>
              <a:ext cx="1585428" cy="1546522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4BCECE56-959E-242A-7F16-834048D41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72141" y="5944292"/>
              <a:ext cx="16002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3212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98429" cy="68253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EA54FA7-312E-231E-CA44-0057561961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07" t="14629" r="2064"/>
          <a:stretch/>
        </p:blipFill>
        <p:spPr>
          <a:xfrm>
            <a:off x="-1" y="-1"/>
            <a:ext cx="4650479" cy="42714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E5AD8-F013-AD4E-AC1D-E9A7B2A481A3}"/>
              </a:ext>
            </a:extLst>
          </p:cNvPr>
          <p:cNvSpPr txBox="1"/>
          <p:nvPr/>
        </p:nvSpPr>
        <p:spPr>
          <a:xfrm>
            <a:off x="272141" y="342208"/>
            <a:ext cx="4299857" cy="32932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/>
            <a:r>
              <a:rPr lang="en-GB" sz="2000" dirty="0">
                <a:solidFill>
                  <a:prstClr val="white"/>
                </a:solidFill>
                <a:latin typeface="Colby StBlk" panose="00000A00000000000000" charset="0"/>
                <a:ea typeface="Colby StBlk" panose="00000A00000000000000" charset="0"/>
                <a:cs typeface="Rubik" pitchFamily="2" charset="-79"/>
              </a:rPr>
              <a:t>“We extend our heartfelt</a:t>
            </a:r>
          </a:p>
          <a:p>
            <a:pPr lvl="0"/>
            <a:r>
              <a:rPr lang="en-GB" sz="2000" dirty="0">
                <a:solidFill>
                  <a:prstClr val="white"/>
                </a:solidFill>
                <a:latin typeface="Colby StBlk" panose="00000A00000000000000" charset="0"/>
                <a:ea typeface="Colby StBlk" panose="00000A00000000000000" charset="0"/>
                <a:cs typeface="Rubik" pitchFamily="2" charset="-79"/>
              </a:rPr>
              <a:t>gratitude to SCIAF and the</a:t>
            </a:r>
          </a:p>
          <a:p>
            <a:pPr lvl="0"/>
            <a:r>
              <a:rPr lang="en-GB" sz="2000" dirty="0">
                <a:solidFill>
                  <a:prstClr val="white"/>
                </a:solidFill>
                <a:latin typeface="Colby StBlk" panose="00000A00000000000000" charset="0"/>
                <a:ea typeface="Colby StBlk" panose="00000A00000000000000" charset="0"/>
                <a:cs typeface="Rubik" pitchFamily="2" charset="-79"/>
              </a:rPr>
              <a:t>Catholic Church in Scotland</a:t>
            </a:r>
          </a:p>
          <a:p>
            <a:pPr lvl="0"/>
            <a:r>
              <a:rPr lang="en-GB" sz="2000" dirty="0">
                <a:solidFill>
                  <a:prstClr val="white"/>
                </a:solidFill>
                <a:latin typeface="Colby StBlk" panose="00000A00000000000000" charset="0"/>
                <a:ea typeface="Colby StBlk" panose="00000A00000000000000" charset="0"/>
                <a:cs typeface="Rubik" pitchFamily="2" charset="-79"/>
              </a:rPr>
              <a:t>for their unwavering support.</a:t>
            </a:r>
          </a:p>
          <a:p>
            <a:pPr lvl="0"/>
            <a:r>
              <a:rPr lang="en-GB" sz="2000" dirty="0">
                <a:solidFill>
                  <a:prstClr val="white"/>
                </a:solidFill>
                <a:latin typeface="Colby StBlk" panose="00000A00000000000000" charset="0"/>
                <a:ea typeface="Colby StBlk" panose="00000A00000000000000" charset="0"/>
                <a:cs typeface="Rubik" pitchFamily="2" charset="-79"/>
              </a:rPr>
              <a:t>It truly reflects the</a:t>
            </a:r>
          </a:p>
          <a:p>
            <a:pPr lvl="0"/>
            <a:r>
              <a:rPr lang="en-GB" sz="2000" dirty="0">
                <a:solidFill>
                  <a:prstClr val="white"/>
                </a:solidFill>
                <a:latin typeface="Colby StBlk" panose="00000A00000000000000" charset="0"/>
                <a:ea typeface="Colby StBlk" panose="00000A00000000000000" charset="0"/>
                <a:cs typeface="Rubik" pitchFamily="2" charset="-79"/>
              </a:rPr>
              <a:t>universality of the Church,</a:t>
            </a:r>
          </a:p>
          <a:p>
            <a:pPr lvl="0"/>
            <a:r>
              <a:rPr lang="en-GB" sz="2000" dirty="0">
                <a:solidFill>
                  <a:prstClr val="white"/>
                </a:solidFill>
                <a:latin typeface="Colby StBlk" panose="00000A00000000000000" charset="0"/>
                <a:ea typeface="Colby StBlk" panose="00000A00000000000000" charset="0"/>
                <a:cs typeface="Rubik" pitchFamily="2" charset="-79"/>
              </a:rPr>
              <a:t>as we are all part of the</a:t>
            </a:r>
          </a:p>
          <a:p>
            <a:pPr lvl="0"/>
            <a:r>
              <a:rPr lang="en-GB" sz="2000" dirty="0">
                <a:solidFill>
                  <a:prstClr val="white"/>
                </a:solidFill>
                <a:latin typeface="Colby StBlk" panose="00000A00000000000000" charset="0"/>
                <a:ea typeface="Colby StBlk" panose="00000A00000000000000" charset="0"/>
                <a:cs typeface="Rubik" pitchFamily="2" charset="-79"/>
              </a:rPr>
              <a:t>same community.”</a:t>
            </a:r>
          </a:p>
          <a:p>
            <a:pPr lvl="0"/>
            <a:r>
              <a:rPr lang="en-GB" sz="1600" dirty="0">
                <a:solidFill>
                  <a:prstClr val="white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– Fr Valence</a:t>
            </a:r>
          </a:p>
          <a:p>
            <a:pPr lvl="0"/>
            <a:r>
              <a:rPr lang="en-GB" sz="1600" dirty="0">
                <a:solidFill>
                  <a:prstClr val="white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Director of CEJP Rwanda,</a:t>
            </a:r>
          </a:p>
          <a:p>
            <a:pPr lvl="0"/>
            <a:r>
              <a:rPr lang="en-GB" sz="1600" dirty="0">
                <a:solidFill>
                  <a:prstClr val="white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SCIAF partner.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ubik" pitchFamily="2" charset="-79"/>
              <a:ea typeface="Colby StBlk" pitchFamily="2" charset="77"/>
              <a:cs typeface="Rubik" pitchFamily="2" charset="-79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2A3E4E-15D5-D7A8-7D51-221529DF44DB}"/>
              </a:ext>
            </a:extLst>
          </p:cNvPr>
          <p:cNvGrpSpPr/>
          <p:nvPr/>
        </p:nvGrpSpPr>
        <p:grpSpPr>
          <a:xfrm>
            <a:off x="-1" y="5159677"/>
            <a:ext cx="9152609" cy="1698323"/>
            <a:chOff x="-1" y="5159677"/>
            <a:chExt cx="9152609" cy="1698323"/>
          </a:xfrm>
        </p:grpSpPr>
        <p:pic>
          <p:nvPicPr>
            <p:cNvPr id="5" name="Picture 4" descr="A green rectangle with black border&#10;&#10;Description automatically generated">
              <a:extLst>
                <a:ext uri="{FF2B5EF4-FFF2-40B4-BE49-F238E27FC236}">
                  <a16:creationId xmlns:a16="http://schemas.microsoft.com/office/drawing/2014/main" id="{E727129F-7122-A501-85D2-545AA3FA4B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" y="5500959"/>
              <a:ext cx="9152609" cy="1357040"/>
            </a:xfrm>
            <a:prstGeom prst="rect">
              <a:avLst/>
            </a:prstGeom>
          </p:spPr>
        </p:pic>
        <p:pic>
          <p:nvPicPr>
            <p:cNvPr id="9" name="Picture 8" descr="A green and white sign with a long shadow&#10;&#10;Description automatically generated">
              <a:extLst>
                <a:ext uri="{FF2B5EF4-FFF2-40B4-BE49-F238E27FC236}">
                  <a16:creationId xmlns:a16="http://schemas.microsoft.com/office/drawing/2014/main" id="{13C22B62-A3BB-DCF5-785B-C490971411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60473" y="5159677"/>
              <a:ext cx="1392135" cy="1698323"/>
            </a:xfrm>
            <a:prstGeom prst="rect">
              <a:avLst/>
            </a:prstGeom>
          </p:spPr>
        </p:pic>
        <p:pic>
          <p:nvPicPr>
            <p:cNvPr id="15" name="Picture 14" descr="A yellow and black background&#10;&#10;Description automatically generated">
              <a:extLst>
                <a:ext uri="{FF2B5EF4-FFF2-40B4-BE49-F238E27FC236}">
                  <a16:creationId xmlns:a16="http://schemas.microsoft.com/office/drawing/2014/main" id="{3F36D6AD-6D61-DC45-2F20-092E5B400B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311478"/>
              <a:ext cx="1585428" cy="1546522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4BCECE56-959E-242A-7F16-834048D41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72141" y="5944292"/>
              <a:ext cx="16002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3829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BBB77A-6A87-B7D6-AEB8-735EC22737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7" b="47"/>
          <a:stretch/>
        </p:blipFill>
        <p:spPr>
          <a:xfrm>
            <a:off x="0" y="0"/>
            <a:ext cx="9152608" cy="60959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EA54FA7-312E-231E-CA44-0057561961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07" t="14629" r="2064"/>
          <a:stretch/>
        </p:blipFill>
        <p:spPr>
          <a:xfrm>
            <a:off x="-1" y="-1"/>
            <a:ext cx="4650479" cy="42714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5C2035-9DBC-CF60-60D5-DEB03DD9B048}"/>
              </a:ext>
            </a:extLst>
          </p:cNvPr>
          <p:cNvSpPr txBox="1"/>
          <p:nvPr/>
        </p:nvSpPr>
        <p:spPr>
          <a:xfrm>
            <a:off x="185671" y="5295155"/>
            <a:ext cx="1773140" cy="1538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Name, Location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E5AD8-F013-AD4E-AC1D-E9A7B2A481A3}"/>
              </a:ext>
            </a:extLst>
          </p:cNvPr>
          <p:cNvSpPr txBox="1"/>
          <p:nvPr/>
        </p:nvSpPr>
        <p:spPr>
          <a:xfrm>
            <a:off x="509379" y="771783"/>
            <a:ext cx="429985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lby StBlk" pitchFamily="2" charset="77"/>
                <a:ea typeface="Colby StBlk" pitchFamily="2" charset="77"/>
                <a:cs typeface="+mn-cs"/>
              </a:rPr>
              <a:t>Thank you</a:t>
            </a:r>
            <a:endParaRPr lang="en-GB" sz="3200" dirty="0">
              <a:solidFill>
                <a:prstClr val="white"/>
              </a:solidFill>
              <a:latin typeface="Rubik" pitchFamily="2" charset="-79"/>
              <a:ea typeface="Colby StBlk" pitchFamily="2" charset="77"/>
              <a:cs typeface="Rubik" pitchFamily="2" charset="-79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prstClr val="white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for your gift of £…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ubik" pitchFamily="2" charset="-79"/>
              <a:ea typeface="Colby StBlk" pitchFamily="2" charset="77"/>
              <a:cs typeface="Rubik" pitchFamily="2" charset="-79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2A3E4E-15D5-D7A8-7D51-221529DF44DB}"/>
              </a:ext>
            </a:extLst>
          </p:cNvPr>
          <p:cNvGrpSpPr/>
          <p:nvPr/>
        </p:nvGrpSpPr>
        <p:grpSpPr>
          <a:xfrm>
            <a:off x="-1" y="5159677"/>
            <a:ext cx="9152609" cy="1698323"/>
            <a:chOff x="-1" y="5159677"/>
            <a:chExt cx="9152609" cy="1698323"/>
          </a:xfrm>
        </p:grpSpPr>
        <p:pic>
          <p:nvPicPr>
            <p:cNvPr id="5" name="Picture 4" descr="A green rectangle with black border&#10;&#10;Description automatically generated">
              <a:extLst>
                <a:ext uri="{FF2B5EF4-FFF2-40B4-BE49-F238E27FC236}">
                  <a16:creationId xmlns:a16="http://schemas.microsoft.com/office/drawing/2014/main" id="{E727129F-7122-A501-85D2-545AA3FA4B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23294"/>
            <a:stretch/>
          </p:blipFill>
          <p:spPr>
            <a:xfrm>
              <a:off x="-1" y="5500959"/>
              <a:ext cx="9152609" cy="1357040"/>
            </a:xfrm>
            <a:prstGeom prst="rect">
              <a:avLst/>
            </a:prstGeom>
          </p:spPr>
        </p:pic>
        <p:pic>
          <p:nvPicPr>
            <p:cNvPr id="9" name="Picture 8" descr="A green and white sign with a long shadow&#10;&#10;Description automatically generated">
              <a:extLst>
                <a:ext uri="{FF2B5EF4-FFF2-40B4-BE49-F238E27FC236}">
                  <a16:creationId xmlns:a16="http://schemas.microsoft.com/office/drawing/2014/main" id="{13C22B62-A3BB-DCF5-785B-C490971411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21487" b="17447"/>
            <a:stretch/>
          </p:blipFill>
          <p:spPr>
            <a:xfrm>
              <a:off x="7760473" y="5159677"/>
              <a:ext cx="1392135" cy="1698323"/>
            </a:xfrm>
            <a:prstGeom prst="rect">
              <a:avLst/>
            </a:prstGeom>
          </p:spPr>
        </p:pic>
        <p:pic>
          <p:nvPicPr>
            <p:cNvPr id="15" name="Picture 14" descr="A yellow and black background&#10;&#10;Description automatically generated">
              <a:extLst>
                <a:ext uri="{FF2B5EF4-FFF2-40B4-BE49-F238E27FC236}">
                  <a16:creationId xmlns:a16="http://schemas.microsoft.com/office/drawing/2014/main" id="{3F36D6AD-6D61-DC45-2F20-092E5B400B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5311478"/>
              <a:ext cx="1585428" cy="1546522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4BCECE56-959E-242A-7F16-834048D41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72141" y="5944292"/>
              <a:ext cx="16002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7381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37FE0A9-3F37-CB49-A89F-89E5293743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3929" y="2710139"/>
            <a:ext cx="4000980" cy="351072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43A2E8-02E8-A046-81E2-E279D6501BDF}"/>
              </a:ext>
            </a:extLst>
          </p:cNvPr>
          <p:cNvSpPr txBox="1"/>
          <p:nvPr/>
        </p:nvSpPr>
        <p:spPr>
          <a:xfrm>
            <a:off x="293929" y="366846"/>
            <a:ext cx="46080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dirty="0">
                <a:solidFill>
                  <a:srgbClr val="12375A"/>
                </a:solidFill>
                <a:latin typeface="Colby StBlk" pitchFamily="2" charset="77"/>
                <a:ea typeface="Colby StBlk" pitchFamily="2" charset="77"/>
              </a:rPr>
              <a:t>WEE BOX 2024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" y="1277617"/>
            <a:ext cx="9141714" cy="55803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7FE0A9-3F37-CB49-A89F-89E5293743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804021" y="5704174"/>
            <a:ext cx="3880521" cy="80466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93740" y="5743928"/>
            <a:ext cx="3880521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en-GB" sz="2400" b="1" dirty="0">
                <a:solidFill>
                  <a:srgbClr val="709749"/>
                </a:solidFill>
                <a:latin typeface="Colby StBlk" pitchFamily="2" charset="77"/>
                <a:ea typeface="Colby StBlk" pitchFamily="2" charset="77"/>
              </a:rPr>
              <a:t>Thank you!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93929" y="1468791"/>
            <a:ext cx="2355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Rubik" panose="020B0604020202020204" charset="-79"/>
                <a:cs typeface="Rubik" panose="020B0604020202020204" charset="-79"/>
              </a:rPr>
              <a:t>St John’s Academy, Perth</a:t>
            </a:r>
          </a:p>
        </p:txBody>
      </p:sp>
    </p:spTree>
    <p:extLst>
      <p:ext uri="{BB962C8B-B14F-4D97-AF65-F5344CB8AC3E}">
        <p14:creationId xmlns:p14="http://schemas.microsoft.com/office/powerpoint/2010/main" val="1865164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2871B93A-C85A-1942-AFC6-CC9C4CEE26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34721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5FC458-6504-D848-AB98-A219E9FA2EC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8605" y="461262"/>
            <a:ext cx="1522331" cy="5511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943A2E8-02E8-A046-81E2-E279D6501BDF}"/>
              </a:ext>
            </a:extLst>
          </p:cNvPr>
          <p:cNvSpPr txBox="1"/>
          <p:nvPr/>
        </p:nvSpPr>
        <p:spPr>
          <a:xfrm>
            <a:off x="293929" y="366846"/>
            <a:ext cx="46080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dirty="0">
                <a:solidFill>
                  <a:srgbClr val="12375A"/>
                </a:solidFill>
                <a:latin typeface="Colby StBlk" pitchFamily="2" charset="77"/>
                <a:ea typeface="Colby StBlk" pitchFamily="2" charset="77"/>
              </a:rPr>
              <a:t>Thank you!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A1A1B2-42BA-3B84-B7BA-C5EF9F91E1F1}"/>
              </a:ext>
            </a:extLst>
          </p:cNvPr>
          <p:cNvSpPr txBox="1"/>
          <p:nvPr/>
        </p:nvSpPr>
        <p:spPr>
          <a:xfrm>
            <a:off x="291511" y="1758720"/>
            <a:ext cx="55652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altLang="en-US" sz="2700" b="1" dirty="0">
                <a:solidFill>
                  <a:srgbClr val="709749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A just world, free of poverty, where we flourish and live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700" b="1" dirty="0">
                <a:solidFill>
                  <a:srgbClr val="709749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in harmony with each other and all creation.</a:t>
            </a:r>
            <a:endParaRPr lang="en-GB" sz="2700" b="1" dirty="0">
              <a:solidFill>
                <a:srgbClr val="709749"/>
              </a:solidFill>
              <a:latin typeface="Colby StBlk" pitchFamily="2" charset="77"/>
              <a:ea typeface="Colby StBlk" pitchFamily="2" charset="77"/>
              <a:cs typeface="Rubik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26B690-36E3-7C45-7B99-0D88428C6EF9}"/>
              </a:ext>
            </a:extLst>
          </p:cNvPr>
          <p:cNvSpPr txBox="1"/>
          <p:nvPr/>
        </p:nvSpPr>
        <p:spPr>
          <a:xfrm>
            <a:off x="270658" y="5263757"/>
            <a:ext cx="662468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1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Scottish Catholic International Aid Fund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SCIAF is the official relief and development agency of the Catholic Church in Scotland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and a proud member of the Caritas family. 7 West Nile Street, Glasgow G1 2PR.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Tel: 0141 354 5555. Scottish Charity No: SC012302. Company No: SC197327.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1200">
              <a:solidFill>
                <a:srgbClr val="12375A"/>
              </a:solidFill>
              <a:latin typeface="Rubik" pitchFamily="2" charset="-79"/>
              <a:ea typeface="Colby StBlk" pitchFamily="2" charset="77"/>
              <a:cs typeface="Rubik" pitchFamily="2" charset="-79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sz="1600" err="1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sciaf@sciaf.org.uk</a:t>
            </a:r>
            <a:endParaRPr lang="en-GB" sz="1600">
              <a:solidFill>
                <a:srgbClr val="12375A"/>
              </a:solidFill>
              <a:latin typeface="Rubik" pitchFamily="2" charset="-79"/>
              <a:ea typeface="Colby StBlk" pitchFamily="2" charset="77"/>
              <a:cs typeface="Rubik" pitchFamily="2" charset="-79"/>
            </a:endParaRPr>
          </a:p>
        </p:txBody>
      </p:sp>
      <p:pic>
        <p:nvPicPr>
          <p:cNvPr id="9" name="Picture 8" descr="A yellow and black background&#10;&#10;Description automatically generated">
            <a:extLst>
              <a:ext uri="{FF2B5EF4-FFF2-40B4-BE49-F238E27FC236}">
                <a16:creationId xmlns:a16="http://schemas.microsoft.com/office/drawing/2014/main" id="{3C4DB97A-7284-0CAD-6242-5F07CB78B22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608" y="5311478"/>
            <a:ext cx="1585428" cy="1546522"/>
          </a:xfrm>
          <a:prstGeom prst="rect">
            <a:avLst/>
          </a:prstGeom>
        </p:spPr>
      </p:pic>
      <p:pic>
        <p:nvPicPr>
          <p:cNvPr id="11" name="Picture 10" descr="A green and white sign with a long shadow&#10;&#10;Description automatically generated">
            <a:extLst>
              <a:ext uri="{FF2B5EF4-FFF2-40B4-BE49-F238E27FC236}">
                <a16:creationId xmlns:a16="http://schemas.microsoft.com/office/drawing/2014/main" id="{0B7DB388-7AB1-EAFF-0192-D48C7278DE3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1865" y="5159677"/>
            <a:ext cx="1392135" cy="169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55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fdb592e-eed0-45ab-8ab1-beea036d36b1">
      <UserInfo>
        <DisplayName>Katie Ann McGeary</DisplayName>
        <AccountId>953</AccountId>
        <AccountType/>
      </UserInfo>
    </SharedWithUsers>
    <Steve xmlns="3aeeed41-e4f7-4dc0-b6a5-f015b25a8391">
      <UserInfo>
        <DisplayName/>
        <AccountId xsi:nil="true"/>
        <AccountType/>
      </UserInfo>
    </Steve>
    <lcf76f155ced4ddcb4097134ff3c332f xmlns="3aeeed41-e4f7-4dc0-b6a5-f015b25a8391">
      <Terms xmlns="http://schemas.microsoft.com/office/infopath/2007/PartnerControls"/>
    </lcf76f155ced4ddcb4097134ff3c332f>
    <TaxCatchAll xmlns="4fdb592e-eed0-45ab-8ab1-beea036d36b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CDBB180FF70E4F9AAF3F4A24B4682B" ma:contentTypeVersion="20" ma:contentTypeDescription="Create a new document." ma:contentTypeScope="" ma:versionID="c366f710ebe1ddfda509b477182b3cd6">
  <xsd:schema xmlns:xsd="http://www.w3.org/2001/XMLSchema" xmlns:xs="http://www.w3.org/2001/XMLSchema" xmlns:p="http://schemas.microsoft.com/office/2006/metadata/properties" xmlns:ns2="3aeeed41-e4f7-4dc0-b6a5-f015b25a8391" xmlns:ns3="4fdb592e-eed0-45ab-8ab1-beea036d36b1" targetNamespace="http://schemas.microsoft.com/office/2006/metadata/properties" ma:root="true" ma:fieldsID="0c4938317a9f9b5f3812eb2139e2121f" ns2:_="" ns3:_="">
    <xsd:import namespace="3aeeed41-e4f7-4dc0-b6a5-f015b25a8391"/>
    <xsd:import namespace="4fdb592e-eed0-45ab-8ab1-beea036d36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Stev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eeed41-e4f7-4dc0-b6a5-f015b25a83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d4a124e-ca87-4357-b891-080022d937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Steve" ma:index="24" nillable="true" ma:displayName="Steve" ma:format="Dropdown" ma:list="UserInfo" ma:SharePointGroup="0" ma:internalName="Stev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db592e-eed0-45ab-8ab1-beea036d36b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384a3d3-b28d-4e47-a5e7-7bb8ea089f40}" ma:internalName="TaxCatchAll" ma:showField="CatchAllData" ma:web="4fdb592e-eed0-45ab-8ab1-beea036d36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5ED3C1-2848-4B52-B482-65682039D3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523C4F-92D0-4C07-B8D5-72BA0200B906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082e9d2-b095-487d-b169-bfc3ea0b7fd6"/>
    <ds:schemaRef ds:uri="http://purl.org/dc/elements/1.1/"/>
    <ds:schemaRef ds:uri="http://schemas.microsoft.com/office/2006/metadata/properties"/>
    <ds:schemaRef ds:uri="8a85751e-8a6e-426b-9b46-e950c15a4d7e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E149F8B-3F5A-450B-B6B5-D75000437D3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2177</TotalTime>
  <Words>261</Words>
  <Application>Microsoft Macintosh PowerPoint</Application>
  <PresentationFormat>On-screen Show (4:3)</PresentationFormat>
  <Paragraphs>56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Rubik</vt:lpstr>
      <vt:lpstr>Colby StBlk</vt:lpstr>
      <vt:lpstr>Calibri Light</vt:lpstr>
      <vt:lpstr>Arial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Iain Lindsay</dc:creator>
  <cp:lastModifiedBy>James Cave</cp:lastModifiedBy>
  <cp:revision>128</cp:revision>
  <dcterms:created xsi:type="dcterms:W3CDTF">2021-07-26T14:29:33Z</dcterms:created>
  <dcterms:modified xsi:type="dcterms:W3CDTF">2023-12-21T09:09:15Z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0x0101006FE33557131E0F4E9C559E7985A5D466</vt:lpwstr>
  </property>
  <property fmtid="{D5CDD505-2E9C-101B-9397-08002B2CF9AE}" pid="3" name="MediaServiceImageTags">
    <vt:lpwstr/>
  </property>
</Properties>
</file>