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sldIdLst>
    <p:sldId id="256" r:id="rId5"/>
    <p:sldId id="257" r:id="rId6"/>
    <p:sldId id="275" r:id="rId7"/>
    <p:sldId id="271" r:id="rId8"/>
    <p:sldId id="274" r:id="rId9"/>
    <p:sldId id="273" r:id="rId10"/>
    <p:sldId id="272" r:id="rId11"/>
    <p:sldId id="270"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C517"/>
    <a:srgbClr val="766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F9E970-3234-FF41-9E4B-7C4DC683B596}" v="15" dt="2023-12-21T10:58:25.1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1497" autoAdjust="0"/>
  </p:normalViewPr>
  <p:slideViewPr>
    <p:cSldViewPr snapToGrid="0">
      <p:cViewPr varScale="1">
        <p:scale>
          <a:sx n="76" d="100"/>
          <a:sy n="76" d="100"/>
        </p:scale>
        <p:origin x="322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722891-6465-419C-BC28-427A399917DC}" type="datetimeFigureOut">
              <a:rPr lang="en-GB" smtClean="0"/>
              <a:t>08/01/2024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B529B6-E137-452E-AD25-47A14E97A270}" type="slidenum">
              <a:rPr lang="en-GB" smtClean="0"/>
              <a:t>‹#›</a:t>
            </a:fld>
            <a:endParaRPr lang="en-GB"/>
          </a:p>
        </p:txBody>
      </p:sp>
    </p:spTree>
    <p:extLst>
      <p:ext uri="{BB962C8B-B14F-4D97-AF65-F5344CB8AC3E}">
        <p14:creationId xmlns:p14="http://schemas.microsoft.com/office/powerpoint/2010/main" val="2708761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dirty="0">
                <a:solidFill>
                  <a:srgbClr val="08406E"/>
                </a:solidFill>
                <a:effectLst/>
                <a:latin typeface="Rubik Regular" panose="020B0604020202020204" charset="0"/>
              </a:rPr>
              <a:t>SCIAF was founded in 1965 by a small group of Scottish Catholics who were united in their goal to reach out in love to the world’s poorest people. Guided by the principles of the Second Vatican Council, Monsignor John Rooney and John McKee – an unpaid volunteer – set up SCIAF in a Rutherglen classroom with a budget of just £8,000.</a:t>
            </a:r>
          </a:p>
          <a:p>
            <a:pPr algn="l" fontAlgn="base"/>
            <a:endParaRPr lang="en-GB" b="0" i="0" dirty="0">
              <a:solidFill>
                <a:srgbClr val="08406E"/>
              </a:solidFill>
              <a:effectLst/>
              <a:latin typeface="Rubik Regular" panose="020B0604020202020204" charset="0"/>
            </a:endParaRPr>
          </a:p>
          <a:p>
            <a:pPr algn="l" fontAlgn="base"/>
            <a:r>
              <a:rPr lang="en-GB" b="0" i="0" dirty="0">
                <a:solidFill>
                  <a:srgbClr val="08406E"/>
                </a:solidFill>
                <a:effectLst/>
                <a:latin typeface="Rubik Regular" panose="020B0604020202020204" charset="0"/>
              </a:rPr>
              <a:t>Their aim, which we still live by today, was to help people in the world’s poorest places and inspire Scottish Catholics to respond to Jesus’ call for a just world in which all people can live life to the full.</a:t>
            </a:r>
          </a:p>
          <a:p>
            <a:endParaRPr lang="en-GB" dirty="0"/>
          </a:p>
        </p:txBody>
      </p:sp>
      <p:sp>
        <p:nvSpPr>
          <p:cNvPr id="4" name="Slide Number Placeholder 3"/>
          <p:cNvSpPr>
            <a:spLocks noGrp="1"/>
          </p:cNvSpPr>
          <p:nvPr>
            <p:ph type="sldNum" sz="quarter" idx="5"/>
          </p:nvPr>
        </p:nvSpPr>
        <p:spPr/>
        <p:txBody>
          <a:bodyPr/>
          <a:lstStyle/>
          <a:p>
            <a:fld id="{5BB529B6-E137-452E-AD25-47A14E97A270}" type="slidenum">
              <a:rPr lang="en-GB" smtClean="0"/>
              <a:t>2</a:t>
            </a:fld>
            <a:endParaRPr lang="en-GB"/>
          </a:p>
        </p:txBody>
      </p:sp>
    </p:spTree>
    <p:extLst>
      <p:ext uri="{BB962C8B-B14F-4D97-AF65-F5344CB8AC3E}">
        <p14:creationId xmlns:p14="http://schemas.microsoft.com/office/powerpoint/2010/main" val="2439527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Since 1965, with the support of Scottish people we have managed to help millions of people lift themselves out of poverty. </a:t>
            </a:r>
          </a:p>
          <a:p>
            <a:endParaRPr lang="en-GB" dirty="0"/>
          </a:p>
          <a:p>
            <a:r>
              <a:rPr lang="en-GB" b="0" i="0" dirty="0">
                <a:solidFill>
                  <a:srgbClr val="08406E"/>
                </a:solidFill>
                <a:effectLst/>
                <a:latin typeface="Rubik Regular" panose="020B0604020202020204" charset="0"/>
              </a:rPr>
              <a:t>Thanks to your generous donations, love and compassion over the last fifty years, we have been able to give millions of people a hand up out of poverty. Last year, 1,070,060 people were helped to have a brighter future.</a:t>
            </a:r>
            <a:endParaRPr lang="en-GB" dirty="0"/>
          </a:p>
        </p:txBody>
      </p:sp>
      <p:sp>
        <p:nvSpPr>
          <p:cNvPr id="4" name="Slide Number Placeholder 3"/>
          <p:cNvSpPr>
            <a:spLocks noGrp="1"/>
          </p:cNvSpPr>
          <p:nvPr>
            <p:ph type="sldNum" sz="quarter" idx="5"/>
          </p:nvPr>
        </p:nvSpPr>
        <p:spPr/>
        <p:txBody>
          <a:bodyPr/>
          <a:lstStyle/>
          <a:p>
            <a:fld id="{5BB529B6-E137-452E-AD25-47A14E97A270}" type="slidenum">
              <a:rPr lang="en-GB" smtClean="0"/>
              <a:t>3</a:t>
            </a:fld>
            <a:endParaRPr lang="en-GB"/>
          </a:p>
        </p:txBody>
      </p:sp>
    </p:spTree>
    <p:extLst>
      <p:ext uri="{BB962C8B-B14F-4D97-AF65-F5344CB8AC3E}">
        <p14:creationId xmlns:p14="http://schemas.microsoft.com/office/powerpoint/2010/main" val="3781382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CAFOD and SCIAF are the official relief and development agencies of the Catholic Church for England and Wales (CAFOD) and for Scotland (SCIAF), and we are both members of the global Caritas Internationalis family.</a:t>
            </a:r>
          </a:p>
          <a:p>
            <a:endParaRPr lang="en-GB" dirty="0"/>
          </a:p>
          <a:p>
            <a:r>
              <a:rPr lang="en-GB" dirty="0"/>
              <a:t>We both believe that a green and just world, free from poverty, is possible and we invite you to join us in putting your faith into action this Lent.</a:t>
            </a:r>
          </a:p>
          <a:p>
            <a:endParaRPr lang="en-GB" dirty="0"/>
          </a:p>
          <a:p>
            <a:r>
              <a:rPr lang="en-GB" dirty="0"/>
              <a:t>It’s called The Big Lent Walk, and it’s a fantastic, tangible way to inspire and engage your pupils around the season of Lent, putting Catholic Social Teaching into action and showing them they can reach out with love to families in extreme poverty around the world. </a:t>
            </a:r>
          </a:p>
          <a:p>
            <a:endParaRPr lang="en-GB" dirty="0"/>
          </a:p>
          <a:p>
            <a:r>
              <a:rPr lang="en-GB" dirty="0"/>
              <a:t>We are asking schools across the country to walk together for change! </a:t>
            </a:r>
          </a:p>
          <a:p>
            <a:endParaRPr lang="en-GB" dirty="0"/>
          </a:p>
          <a:p>
            <a:r>
              <a:rPr lang="en-GB" dirty="0"/>
              <a:t>SCIAF and CAFOD are teaming up this year because we know that working together means we can make an even greater difference. Together, we can make BIG change happen FASTER! </a:t>
            </a:r>
          </a:p>
        </p:txBody>
      </p:sp>
      <p:sp>
        <p:nvSpPr>
          <p:cNvPr id="4" name="Slide Number Placeholder 3"/>
          <p:cNvSpPr>
            <a:spLocks noGrp="1"/>
          </p:cNvSpPr>
          <p:nvPr>
            <p:ph type="sldNum" sz="quarter" idx="5"/>
          </p:nvPr>
        </p:nvSpPr>
        <p:spPr/>
        <p:txBody>
          <a:bodyPr/>
          <a:lstStyle/>
          <a:p>
            <a:fld id="{5BB529B6-E137-452E-AD25-47A14E97A270}" type="slidenum">
              <a:rPr lang="en-GB" smtClean="0"/>
              <a:t>4</a:t>
            </a:fld>
            <a:endParaRPr lang="en-GB"/>
          </a:p>
        </p:txBody>
      </p:sp>
    </p:spTree>
    <p:extLst>
      <p:ext uri="{BB962C8B-B14F-4D97-AF65-F5344CB8AC3E}">
        <p14:creationId xmlns:p14="http://schemas.microsoft.com/office/powerpoint/2010/main" val="3277959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0" i="0" dirty="0">
                <a:solidFill>
                  <a:srgbClr val="222544"/>
                </a:solidFill>
                <a:effectLst/>
                <a:latin typeface="montserrat" panose="00000500000000000000" pitchFamily="2" charset="0"/>
              </a:rPr>
              <a:t>To sign up: You can search for your school or community using the "find a fundraiser" search on the home page. Start to type the name, town and postcode of your organisation and it should appear.</a:t>
            </a:r>
          </a:p>
          <a:p>
            <a:endParaRPr lang="en-GB" b="0" i="0" dirty="0">
              <a:solidFill>
                <a:srgbClr val="222544"/>
              </a:solidFill>
              <a:effectLst/>
              <a:latin typeface="montserrat" panose="00000500000000000000" pitchFamily="2" charset="0"/>
            </a:endParaRPr>
          </a:p>
          <a:p>
            <a:r>
              <a:rPr lang="en-GB" b="1" dirty="0"/>
              <a:t>Step 1 </a:t>
            </a:r>
          </a:p>
          <a:p>
            <a:r>
              <a:rPr lang="en-GB" dirty="0"/>
              <a:t>Visit sciaf.org.uk/</a:t>
            </a:r>
            <a:r>
              <a:rPr lang="en-GB" dirty="0" err="1"/>
              <a:t>biglentwalk</a:t>
            </a:r>
            <a:r>
              <a:rPr lang="en-GB" dirty="0"/>
              <a:t> or contact getinvolved@sciaf.org.uk to register</a:t>
            </a:r>
          </a:p>
          <a:p>
            <a:r>
              <a:rPr lang="en-GB" b="1" dirty="0"/>
              <a:t>Step 2</a:t>
            </a:r>
          </a:p>
          <a:p>
            <a:r>
              <a:rPr lang="en-GB" dirty="0"/>
              <a:t>Set your target distance and begin walking on Ash Wednesday. You could choose to walk 1km a day as a group through out Lent.</a:t>
            </a:r>
          </a:p>
          <a:p>
            <a:r>
              <a:rPr lang="en-GB" b="1" dirty="0"/>
              <a:t>Step 3</a:t>
            </a:r>
          </a:p>
          <a:p>
            <a:r>
              <a:rPr lang="en-GB" dirty="0"/>
              <a:t>Track your progress and update those who are sponsoring you</a:t>
            </a:r>
          </a:p>
          <a:p>
            <a:r>
              <a:rPr lang="en-GB" b="1" dirty="0"/>
              <a:t>Step 4</a:t>
            </a:r>
          </a:p>
          <a:p>
            <a:r>
              <a:rPr lang="en-GB" dirty="0"/>
              <a:t>Enjoy your walks together and share your progress with SCIAF on social media. </a:t>
            </a:r>
          </a:p>
        </p:txBody>
      </p:sp>
      <p:sp>
        <p:nvSpPr>
          <p:cNvPr id="4" name="Slide Number Placeholder 3"/>
          <p:cNvSpPr>
            <a:spLocks noGrp="1"/>
          </p:cNvSpPr>
          <p:nvPr>
            <p:ph type="sldNum" sz="quarter" idx="5"/>
          </p:nvPr>
        </p:nvSpPr>
        <p:spPr/>
        <p:txBody>
          <a:bodyPr/>
          <a:lstStyle/>
          <a:p>
            <a:fld id="{5BB529B6-E137-452E-AD25-47A14E97A270}" type="slidenum">
              <a:rPr lang="en-GB" smtClean="0"/>
              <a:t>5</a:t>
            </a:fld>
            <a:endParaRPr lang="en-GB"/>
          </a:p>
        </p:txBody>
      </p:sp>
    </p:spTree>
    <p:extLst>
      <p:ext uri="{BB962C8B-B14F-4D97-AF65-F5344CB8AC3E}">
        <p14:creationId xmlns:p14="http://schemas.microsoft.com/office/powerpoint/2010/main" val="2354315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B529B6-E137-452E-AD25-47A14E97A270}" type="slidenum">
              <a:rPr lang="en-GB" smtClean="0"/>
              <a:t>6</a:t>
            </a:fld>
            <a:endParaRPr lang="en-GB"/>
          </a:p>
        </p:txBody>
      </p:sp>
    </p:spTree>
    <p:extLst>
      <p:ext uri="{BB962C8B-B14F-4D97-AF65-F5344CB8AC3E}">
        <p14:creationId xmlns:p14="http://schemas.microsoft.com/office/powerpoint/2010/main" val="23399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year’s WEE BOX appeal focuses on peace, gender inequality, and gender-based violence in Rwanda.</a:t>
            </a:r>
          </a:p>
          <a:p>
            <a:endParaRPr lang="en-GB" dirty="0"/>
          </a:p>
          <a:p>
            <a:r>
              <a:rPr lang="en-GB" dirty="0"/>
              <a:t>The funds you raise from taking part in the Big Lent Walk will support our work and help women and children who continue to face challenges.</a:t>
            </a:r>
          </a:p>
          <a:p>
            <a:endParaRPr lang="en-GB" dirty="0"/>
          </a:p>
          <a:p>
            <a:r>
              <a:rPr lang="en-GB" dirty="0"/>
              <a:t>We are one Church and your support here in Scotland can make a massive impact to communities across the world.</a:t>
            </a:r>
          </a:p>
          <a:p>
            <a:endParaRPr lang="en-GB" dirty="0"/>
          </a:p>
          <a:p>
            <a:r>
              <a:rPr lang="en-GB" dirty="0"/>
              <a:t>Thank you all so much.</a:t>
            </a:r>
          </a:p>
        </p:txBody>
      </p:sp>
      <p:sp>
        <p:nvSpPr>
          <p:cNvPr id="4" name="Slide Number Placeholder 3"/>
          <p:cNvSpPr>
            <a:spLocks noGrp="1"/>
          </p:cNvSpPr>
          <p:nvPr>
            <p:ph type="sldNum" sz="quarter" idx="5"/>
          </p:nvPr>
        </p:nvSpPr>
        <p:spPr/>
        <p:txBody>
          <a:bodyPr/>
          <a:lstStyle/>
          <a:p>
            <a:fld id="{5BB529B6-E137-452E-AD25-47A14E97A270}" type="slidenum">
              <a:rPr lang="en-GB" smtClean="0"/>
              <a:t>7</a:t>
            </a:fld>
            <a:endParaRPr lang="en-GB"/>
          </a:p>
        </p:txBody>
      </p:sp>
    </p:spTree>
    <p:extLst>
      <p:ext uri="{BB962C8B-B14F-4D97-AF65-F5344CB8AC3E}">
        <p14:creationId xmlns:p14="http://schemas.microsoft.com/office/powerpoint/2010/main" val="1093376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89973D46-1589-DD45-8CBE-A005C977C135}" type="datetimeFigureOut">
              <a:rPr lang="en-US" smtClean="0"/>
              <a:t>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099866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9973D46-1589-DD45-8CBE-A005C977C135}" type="datetimeFigureOut">
              <a:rPr lang="en-US" smtClean="0"/>
              <a:t>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289899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9973D46-1589-DD45-8CBE-A005C977C135}" type="datetimeFigureOut">
              <a:rPr lang="en-US" smtClean="0"/>
              <a:t>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822390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77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9973D46-1589-DD45-8CBE-A005C977C135}" type="datetimeFigureOut">
              <a:rPr lang="en-US" smtClean="0"/>
              <a:t>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053279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9973D46-1589-DD45-8CBE-A005C977C135}" type="datetimeFigureOut">
              <a:rPr lang="en-US" smtClean="0"/>
              <a:t>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146191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9973D46-1589-DD45-8CBE-A005C977C135}" type="datetimeFigureOut">
              <a:rPr lang="en-US" smtClean="0"/>
              <a:t>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663426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9973D46-1589-DD45-8CBE-A005C977C135}" type="datetimeFigureOut">
              <a:rPr lang="en-US" smtClean="0"/>
              <a:t>1/8/24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804733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9973D46-1589-DD45-8CBE-A005C977C135}" type="datetimeFigureOut">
              <a:rPr lang="en-US" smtClean="0"/>
              <a:t>1/8/24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898031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973D46-1589-DD45-8CBE-A005C977C135}" type="datetimeFigureOut">
              <a:rPr lang="en-US" smtClean="0"/>
              <a:t>1/8/24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2669570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9973D46-1589-DD45-8CBE-A005C977C135}" type="datetimeFigureOut">
              <a:rPr lang="en-US" smtClean="0"/>
              <a:t>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3088443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9973D46-1589-DD45-8CBE-A005C977C135}" type="datetimeFigureOut">
              <a:rPr lang="en-US" smtClean="0"/>
              <a:t>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B090B-45EC-BA47-880C-5AF93B80CB00}" type="slidenum">
              <a:rPr lang="en-US" smtClean="0"/>
              <a:t>‹#›</a:t>
            </a:fld>
            <a:endParaRPr lang="en-US"/>
          </a:p>
        </p:txBody>
      </p:sp>
    </p:spTree>
    <p:extLst>
      <p:ext uri="{BB962C8B-B14F-4D97-AF65-F5344CB8AC3E}">
        <p14:creationId xmlns:p14="http://schemas.microsoft.com/office/powerpoint/2010/main" val="1292168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973D46-1589-DD45-8CBE-A005C977C135}" type="datetimeFigureOut">
              <a:rPr lang="en-US" smtClean="0"/>
              <a:t>1/8/24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B090B-45EC-BA47-880C-5AF93B80CB00}" type="slidenum">
              <a:rPr lang="en-US" smtClean="0"/>
              <a:t>‹#›</a:t>
            </a:fld>
            <a:endParaRPr lang="en-US"/>
          </a:p>
        </p:txBody>
      </p:sp>
    </p:spTree>
    <p:extLst>
      <p:ext uri="{BB962C8B-B14F-4D97-AF65-F5344CB8AC3E}">
        <p14:creationId xmlns:p14="http://schemas.microsoft.com/office/powerpoint/2010/main" val="14337828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hyperlink" Target="https://www.sciaf.org.uk/biglentwalk"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11.jpg"/><Relationship Id="rId4" Type="http://schemas.openxmlformats.org/officeDocument/2006/relationships/image" Target="../media/image4.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notesSlide" Target="../notesSlides/notesSlide5.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2301116-08C3-99CC-482F-5F793FEC96E6}"/>
              </a:ext>
            </a:extLst>
          </p:cNvPr>
          <p:cNvGrpSpPr/>
          <p:nvPr/>
        </p:nvGrpSpPr>
        <p:grpSpPr>
          <a:xfrm>
            <a:off x="0" y="0"/>
            <a:ext cx="9144000" cy="6858000"/>
            <a:chOff x="0" y="0"/>
            <a:chExt cx="9144000" cy="6858000"/>
          </a:xfrm>
        </p:grpSpPr>
        <p:pic>
          <p:nvPicPr>
            <p:cNvPr id="7" name="Picture 6" descr="A person and person walking on a hill&#10;&#10;Description automatically generated">
              <a:extLst>
                <a:ext uri="{FF2B5EF4-FFF2-40B4-BE49-F238E27FC236}">
                  <a16:creationId xmlns:a16="http://schemas.microsoft.com/office/drawing/2014/main" id="{A968680D-23BA-1D8F-4FA6-7C6BD1D8C309}"/>
                </a:ext>
              </a:extLst>
            </p:cNvPr>
            <p:cNvPicPr>
              <a:picLocks noChangeAspect="1"/>
            </p:cNvPicPr>
            <p:nvPr/>
          </p:nvPicPr>
          <p:blipFill rotWithShape="1">
            <a:blip r:embed="rId2"/>
            <a:srcRect l="18980" r="6068"/>
            <a:stretch/>
          </p:blipFill>
          <p:spPr>
            <a:xfrm>
              <a:off x="0" y="0"/>
              <a:ext cx="9144000" cy="6858000"/>
            </a:xfrm>
            <a:prstGeom prst="rect">
              <a:avLst/>
            </a:prstGeom>
          </p:spPr>
        </p:pic>
        <p:pic>
          <p:nvPicPr>
            <p:cNvPr id="9" name="Picture 8" descr="A blue and black logo&#10;&#10;Description automatically generated">
              <a:extLst>
                <a:ext uri="{FF2B5EF4-FFF2-40B4-BE49-F238E27FC236}">
                  <a16:creationId xmlns:a16="http://schemas.microsoft.com/office/drawing/2014/main" id="{0BB13E2C-9526-8872-56F7-A7DA79108E2C}"/>
                </a:ext>
              </a:extLst>
            </p:cNvPr>
            <p:cNvPicPr>
              <a:picLocks noChangeAspect="1"/>
            </p:cNvPicPr>
            <p:nvPr/>
          </p:nvPicPr>
          <p:blipFill>
            <a:blip r:embed="rId3"/>
            <a:stretch>
              <a:fillRect/>
            </a:stretch>
          </p:blipFill>
          <p:spPr>
            <a:xfrm>
              <a:off x="389164" y="317755"/>
              <a:ext cx="3500665" cy="667039"/>
            </a:xfrm>
            <a:prstGeom prst="rect">
              <a:avLst/>
            </a:prstGeom>
          </p:spPr>
        </p:pic>
      </p:grpSp>
    </p:spTree>
    <p:extLst>
      <p:ext uri="{BB962C8B-B14F-4D97-AF65-F5344CB8AC3E}">
        <p14:creationId xmlns:p14="http://schemas.microsoft.com/office/powerpoint/2010/main" val="2006209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3"/>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4"/>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5"/>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6">
            <a:alphaModFix amt="5000"/>
          </a:blip>
          <a:srcRect l="1102" t="1128" r="-4173" b="19021"/>
          <a:stretch/>
        </p:blipFill>
        <p:spPr>
          <a:xfrm>
            <a:off x="0" y="1174685"/>
            <a:ext cx="7091227" cy="5493658"/>
          </a:xfrm>
          <a:prstGeom prst="rect">
            <a:avLst/>
          </a:prstGeom>
        </p:spPr>
      </p:pic>
      <p:pic>
        <p:nvPicPr>
          <p:cNvPr id="9" name="Picture 8" descr="A person and person walking on a dirt path&#10;&#10;Description automatically generated">
            <a:extLst>
              <a:ext uri="{FF2B5EF4-FFF2-40B4-BE49-F238E27FC236}">
                <a16:creationId xmlns:a16="http://schemas.microsoft.com/office/drawing/2014/main" id="{408B0EF8-E1F4-473B-682A-BACCEF9D9C66}"/>
              </a:ext>
            </a:extLst>
          </p:cNvPr>
          <p:cNvPicPr>
            <a:picLocks noChangeAspect="1"/>
          </p:cNvPicPr>
          <p:nvPr/>
        </p:nvPicPr>
        <p:blipFill rotWithShape="1">
          <a:blip r:embed="rId7"/>
          <a:srcRect l="25455" r="16765"/>
          <a:stretch/>
        </p:blipFill>
        <p:spPr>
          <a:xfrm>
            <a:off x="4687616" y="1769515"/>
            <a:ext cx="4014950" cy="4634290"/>
          </a:xfrm>
          <a:prstGeom prst="rect">
            <a:avLst/>
          </a:prstGeom>
        </p:spPr>
      </p:pic>
      <p:sp>
        <p:nvSpPr>
          <p:cNvPr id="8" name="TextBox 7">
            <a:extLst>
              <a:ext uri="{FF2B5EF4-FFF2-40B4-BE49-F238E27FC236}">
                <a16:creationId xmlns:a16="http://schemas.microsoft.com/office/drawing/2014/main" id="{C0AC2DFC-F261-A337-12FA-89B4C05679FB}"/>
              </a:ext>
            </a:extLst>
          </p:cNvPr>
          <p:cNvSpPr txBox="1"/>
          <p:nvPr/>
        </p:nvSpPr>
        <p:spPr>
          <a:xfrm>
            <a:off x="580571" y="1769515"/>
            <a:ext cx="3707650" cy="3939540"/>
          </a:xfrm>
          <a:prstGeom prst="rect">
            <a:avLst/>
          </a:prstGeom>
          <a:noFill/>
        </p:spPr>
        <p:txBody>
          <a:bodyPr wrap="square" rtlCol="0">
            <a:spAutoFit/>
          </a:bodyPr>
          <a:lstStyle/>
          <a:p>
            <a:r>
              <a:rPr lang="en-GB" sz="1600" b="1" dirty="0">
                <a:solidFill>
                  <a:srgbClr val="A2C517"/>
                </a:solidFill>
                <a:latin typeface="Montserrat" pitchFamily="2" charset="77"/>
              </a:rPr>
              <a:t>Our vision is a just world, free of poverty, where we flourish and live in harmony with each other and all creation. </a:t>
            </a:r>
          </a:p>
          <a:p>
            <a:endParaRPr lang="en-GB" sz="1600" b="1" dirty="0">
              <a:solidFill>
                <a:srgbClr val="A2C517"/>
              </a:solidFill>
              <a:latin typeface="Montserrat" pitchFamily="2" charset="77"/>
            </a:endParaRPr>
          </a:p>
          <a:p>
            <a:r>
              <a:rPr lang="en-GB" sz="1600" b="1" dirty="0">
                <a:solidFill>
                  <a:srgbClr val="A2C517"/>
                </a:solidFill>
                <a:latin typeface="Montserrat" pitchFamily="2" charset="77"/>
              </a:rPr>
              <a:t>Compelled by Christ’s love, we work with those in the world’s poorest places to end poverty, protect our common home, and help people recover from disaster. </a:t>
            </a:r>
          </a:p>
          <a:p>
            <a:endParaRPr lang="en-GB" sz="1600" b="1" dirty="0">
              <a:solidFill>
                <a:srgbClr val="A2C517"/>
              </a:solidFill>
              <a:latin typeface="Montserrat" pitchFamily="2" charset="77"/>
            </a:endParaRPr>
          </a:p>
          <a:p>
            <a:r>
              <a:rPr lang="en-GB" sz="1600" b="1" dirty="0">
                <a:solidFill>
                  <a:srgbClr val="A2C517"/>
                </a:solidFill>
                <a:latin typeface="Montserrat" pitchFamily="2" charset="77"/>
              </a:rPr>
              <a:t>We inspire loving action in the Scottish Catholic community to sustain our work.</a:t>
            </a:r>
          </a:p>
          <a:p>
            <a:endParaRPr lang="en-US" sz="1000" dirty="0">
              <a:solidFill>
                <a:srgbClr val="7665AD"/>
              </a:solidFill>
              <a:latin typeface="Montserrat Light" pitchFamily="2" charset="77"/>
            </a:endParaRPr>
          </a:p>
        </p:txBody>
      </p:sp>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Introduction</a:t>
            </a:r>
          </a:p>
        </p:txBody>
      </p:sp>
      <p:pic>
        <p:nvPicPr>
          <p:cNvPr id="12" name="Picture 11" descr="A purple and green text on a black background&#10;&#10;Description automatically generated">
            <a:extLst>
              <a:ext uri="{FF2B5EF4-FFF2-40B4-BE49-F238E27FC236}">
                <a16:creationId xmlns:a16="http://schemas.microsoft.com/office/drawing/2014/main" id="{3ACD1565-2764-B8DD-F221-4DCDFF26517D}"/>
              </a:ext>
            </a:extLst>
          </p:cNvPr>
          <p:cNvPicPr>
            <a:picLocks noChangeAspect="1"/>
          </p:cNvPicPr>
          <p:nvPr/>
        </p:nvPicPr>
        <p:blipFill>
          <a:blip r:embed="rId8"/>
          <a:stretch>
            <a:fillRect/>
          </a:stretch>
        </p:blipFill>
        <p:spPr>
          <a:xfrm>
            <a:off x="192781" y="5531422"/>
            <a:ext cx="1324725" cy="1136921"/>
          </a:xfrm>
          <a:prstGeom prst="rect">
            <a:avLst/>
          </a:prstGeom>
        </p:spPr>
      </p:pic>
      <p:pic>
        <p:nvPicPr>
          <p:cNvPr id="6" name="Picture 5" descr="A green circle with white text&#10;&#10;Description automatically generated">
            <a:extLst>
              <a:ext uri="{FF2B5EF4-FFF2-40B4-BE49-F238E27FC236}">
                <a16:creationId xmlns:a16="http://schemas.microsoft.com/office/drawing/2014/main" id="{1FA16C3F-039E-D4B4-0644-5850B93A1FF3}"/>
              </a:ext>
            </a:extLst>
          </p:cNvPr>
          <p:cNvPicPr>
            <a:picLocks noChangeAspect="1"/>
          </p:cNvPicPr>
          <p:nvPr/>
        </p:nvPicPr>
        <p:blipFill>
          <a:blip r:embed="rId9"/>
          <a:stretch>
            <a:fillRect/>
          </a:stretch>
        </p:blipFill>
        <p:spPr>
          <a:xfrm rot="1656695">
            <a:off x="7809562" y="5521485"/>
            <a:ext cx="1135317" cy="1138236"/>
          </a:xfrm>
          <a:prstGeom prst="rect">
            <a:avLst/>
          </a:prstGeom>
        </p:spPr>
      </p:pic>
      <p:sp>
        <p:nvSpPr>
          <p:cNvPr id="2" name="TextBox 1">
            <a:extLst>
              <a:ext uri="{FF2B5EF4-FFF2-40B4-BE49-F238E27FC236}">
                <a16:creationId xmlns:a16="http://schemas.microsoft.com/office/drawing/2014/main" id="{052EB40C-E9A1-D5EC-6C74-E7E3D0E13594}"/>
              </a:ext>
            </a:extLst>
          </p:cNvPr>
          <p:cNvSpPr txBox="1"/>
          <p:nvPr/>
        </p:nvSpPr>
        <p:spPr>
          <a:xfrm>
            <a:off x="4768935" y="5921326"/>
            <a:ext cx="3707650" cy="307777"/>
          </a:xfrm>
          <a:prstGeom prst="rect">
            <a:avLst/>
          </a:prstGeom>
          <a:noFill/>
        </p:spPr>
        <p:txBody>
          <a:bodyPr wrap="square" rtlCol="0">
            <a:spAutoFit/>
          </a:bodyPr>
          <a:lstStyle/>
          <a:p>
            <a:r>
              <a:rPr lang="en-GB" sz="1400" b="1" dirty="0">
                <a:solidFill>
                  <a:schemeClr val="bg1"/>
                </a:solidFill>
                <a:latin typeface="Montserrat" pitchFamily="2" charset="77"/>
              </a:rPr>
              <a:t>St John’s Academy, Perth</a:t>
            </a:r>
            <a:endParaRPr lang="en-US" sz="1400" dirty="0">
              <a:solidFill>
                <a:schemeClr val="bg1"/>
              </a:solidFill>
              <a:latin typeface="Montserrat Light" pitchFamily="2" charset="77"/>
            </a:endParaRPr>
          </a:p>
        </p:txBody>
      </p:sp>
    </p:spTree>
    <p:extLst>
      <p:ext uri="{BB962C8B-B14F-4D97-AF65-F5344CB8AC3E}">
        <p14:creationId xmlns:p14="http://schemas.microsoft.com/office/powerpoint/2010/main" val="3231721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3"/>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4"/>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5"/>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6">
            <a:alphaModFix amt="5000"/>
          </a:blip>
          <a:srcRect l="1102" t="1128" r="-4173" b="19021"/>
          <a:stretch/>
        </p:blipFill>
        <p:spPr>
          <a:xfrm>
            <a:off x="0" y="1174685"/>
            <a:ext cx="7091227" cy="5493658"/>
          </a:xfrm>
          <a:prstGeom prst="rect">
            <a:avLst/>
          </a:prstGeom>
        </p:spPr>
      </p:pic>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Introduction</a:t>
            </a:r>
          </a:p>
        </p:txBody>
      </p:sp>
      <p:pic>
        <p:nvPicPr>
          <p:cNvPr id="12" name="Picture 11" descr="A purple and green text on a black background&#10;&#10;Description automatically generated">
            <a:extLst>
              <a:ext uri="{FF2B5EF4-FFF2-40B4-BE49-F238E27FC236}">
                <a16:creationId xmlns:a16="http://schemas.microsoft.com/office/drawing/2014/main" id="{3ACD1565-2764-B8DD-F221-4DCDFF26517D}"/>
              </a:ext>
            </a:extLst>
          </p:cNvPr>
          <p:cNvPicPr>
            <a:picLocks noChangeAspect="1"/>
          </p:cNvPicPr>
          <p:nvPr/>
        </p:nvPicPr>
        <p:blipFill>
          <a:blip r:embed="rId7"/>
          <a:stretch>
            <a:fillRect/>
          </a:stretch>
        </p:blipFill>
        <p:spPr>
          <a:xfrm>
            <a:off x="192781" y="5531422"/>
            <a:ext cx="1324725" cy="1136921"/>
          </a:xfrm>
          <a:prstGeom prst="rect">
            <a:avLst/>
          </a:prstGeom>
        </p:spPr>
      </p:pic>
      <p:pic>
        <p:nvPicPr>
          <p:cNvPr id="6" name="Picture 5" descr="A green circle with white text&#10;&#10;Description automatically generated">
            <a:extLst>
              <a:ext uri="{FF2B5EF4-FFF2-40B4-BE49-F238E27FC236}">
                <a16:creationId xmlns:a16="http://schemas.microsoft.com/office/drawing/2014/main" id="{1FA16C3F-039E-D4B4-0644-5850B93A1FF3}"/>
              </a:ext>
            </a:extLst>
          </p:cNvPr>
          <p:cNvPicPr>
            <a:picLocks noChangeAspect="1"/>
          </p:cNvPicPr>
          <p:nvPr/>
        </p:nvPicPr>
        <p:blipFill>
          <a:blip r:embed="rId8"/>
          <a:stretch>
            <a:fillRect/>
          </a:stretch>
        </p:blipFill>
        <p:spPr>
          <a:xfrm rot="1656695">
            <a:off x="7809562" y="5521485"/>
            <a:ext cx="1135317" cy="1138236"/>
          </a:xfrm>
          <a:prstGeom prst="rect">
            <a:avLst/>
          </a:prstGeom>
        </p:spPr>
      </p:pic>
      <p:pic>
        <p:nvPicPr>
          <p:cNvPr id="2" name="Picture 1">
            <a:extLst>
              <a:ext uri="{FF2B5EF4-FFF2-40B4-BE49-F238E27FC236}">
                <a16:creationId xmlns:a16="http://schemas.microsoft.com/office/drawing/2014/main" id="{09C18B54-356C-C77D-EBEF-8C4D2D9B7B69}"/>
              </a:ext>
            </a:extLst>
          </p:cNvPr>
          <p:cNvPicPr>
            <a:picLocks noChangeAspect="1"/>
          </p:cNvPicPr>
          <p:nvPr/>
        </p:nvPicPr>
        <p:blipFill>
          <a:blip r:embed="rId9"/>
          <a:stretch>
            <a:fillRect/>
          </a:stretch>
        </p:blipFill>
        <p:spPr>
          <a:xfrm>
            <a:off x="1292067" y="2322948"/>
            <a:ext cx="6559865" cy="3767655"/>
          </a:xfrm>
          <a:prstGeom prst="rect">
            <a:avLst/>
          </a:prstGeom>
        </p:spPr>
      </p:pic>
      <p:sp>
        <p:nvSpPr>
          <p:cNvPr id="5" name="TextBox 4">
            <a:extLst>
              <a:ext uri="{FF2B5EF4-FFF2-40B4-BE49-F238E27FC236}">
                <a16:creationId xmlns:a16="http://schemas.microsoft.com/office/drawing/2014/main" id="{C162A1D6-3759-DCCC-D61D-5244B43D82AB}"/>
              </a:ext>
            </a:extLst>
          </p:cNvPr>
          <p:cNvSpPr txBox="1"/>
          <p:nvPr/>
        </p:nvSpPr>
        <p:spPr>
          <a:xfrm>
            <a:off x="375747" y="1381980"/>
            <a:ext cx="8134408" cy="646331"/>
          </a:xfrm>
          <a:prstGeom prst="rect">
            <a:avLst/>
          </a:prstGeom>
          <a:noFill/>
        </p:spPr>
        <p:txBody>
          <a:bodyPr wrap="square">
            <a:spAutoFit/>
          </a:bodyPr>
          <a:lstStyle/>
          <a:p>
            <a:r>
              <a:rPr lang="en-GB" sz="1800" b="1" dirty="0">
                <a:solidFill>
                  <a:srgbClr val="A1CA5E"/>
                </a:solidFill>
                <a:latin typeface="Colby StBlk" pitchFamily="2" charset="77"/>
                <a:ea typeface="Colby StBlk" pitchFamily="2" charset="77"/>
              </a:rPr>
              <a:t>We work across Africa, Asia, Latin America, the Middle East and Europe. In 2022…</a:t>
            </a:r>
          </a:p>
        </p:txBody>
      </p:sp>
    </p:spTree>
    <p:extLst>
      <p:ext uri="{BB962C8B-B14F-4D97-AF65-F5344CB8AC3E}">
        <p14:creationId xmlns:p14="http://schemas.microsoft.com/office/powerpoint/2010/main" val="3753888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3"/>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4"/>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5"/>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6">
            <a:alphaModFix amt="5000"/>
          </a:blip>
          <a:srcRect l="1102" t="1128" r="-4173" b="19021"/>
          <a:stretch/>
        </p:blipFill>
        <p:spPr>
          <a:xfrm>
            <a:off x="0" y="1364343"/>
            <a:ext cx="7091227" cy="5493658"/>
          </a:xfrm>
          <a:prstGeom prst="rect">
            <a:avLst/>
          </a:prstGeom>
        </p:spPr>
      </p:pic>
      <p:sp>
        <p:nvSpPr>
          <p:cNvPr id="8" name="TextBox 7">
            <a:extLst>
              <a:ext uri="{FF2B5EF4-FFF2-40B4-BE49-F238E27FC236}">
                <a16:creationId xmlns:a16="http://schemas.microsoft.com/office/drawing/2014/main" id="{C0AC2DFC-F261-A337-12FA-89B4C05679FB}"/>
              </a:ext>
            </a:extLst>
          </p:cNvPr>
          <p:cNvSpPr txBox="1"/>
          <p:nvPr/>
        </p:nvSpPr>
        <p:spPr>
          <a:xfrm>
            <a:off x="254876" y="1941347"/>
            <a:ext cx="3707650" cy="4339650"/>
          </a:xfrm>
          <a:prstGeom prst="rect">
            <a:avLst/>
          </a:prstGeom>
          <a:noFill/>
        </p:spPr>
        <p:txBody>
          <a:bodyPr wrap="square" rtlCol="0">
            <a:spAutoFit/>
          </a:bodyPr>
          <a:lstStyle/>
          <a:p>
            <a:pPr marL="457200" indent="-457200">
              <a:buFont typeface="Arial" panose="020B0604020202020204" pitchFamily="34" charset="0"/>
              <a:buChar char="•"/>
            </a:pPr>
            <a:r>
              <a:rPr lang="en-US" sz="2400" b="1" dirty="0">
                <a:solidFill>
                  <a:srgbClr val="A2C517"/>
                </a:solidFill>
                <a:latin typeface="Montserrat" pitchFamily="2" charset="77"/>
              </a:rPr>
              <a:t>Partnership with CAFOD in England and Wales</a:t>
            </a:r>
          </a:p>
          <a:p>
            <a:endParaRPr lang="en-US" sz="2400" b="1" dirty="0">
              <a:solidFill>
                <a:srgbClr val="A2C517"/>
              </a:solidFill>
              <a:latin typeface="Montserrat" pitchFamily="2" charset="77"/>
            </a:endParaRPr>
          </a:p>
          <a:p>
            <a:pPr marL="457200" indent="-457200">
              <a:buFont typeface="Arial" panose="020B0604020202020204" pitchFamily="34" charset="0"/>
              <a:buChar char="•"/>
            </a:pPr>
            <a:r>
              <a:rPr lang="en-US" sz="2400" b="1" dirty="0">
                <a:solidFill>
                  <a:srgbClr val="7665AD"/>
                </a:solidFill>
                <a:latin typeface="Montserrat" pitchFamily="2" charset="77"/>
              </a:rPr>
              <a:t>A walking challenge to fundraise and raise awareness of issues in Rwanda</a:t>
            </a:r>
          </a:p>
          <a:p>
            <a:endParaRPr lang="en-US" sz="3000" b="1" dirty="0">
              <a:solidFill>
                <a:srgbClr val="7665AD"/>
              </a:solidFill>
              <a:latin typeface="Montserrat" pitchFamily="2" charset="77"/>
            </a:endParaRPr>
          </a:p>
          <a:p>
            <a:endParaRPr lang="en-US" sz="3000" dirty="0">
              <a:solidFill>
                <a:srgbClr val="7665AD"/>
              </a:solidFill>
              <a:latin typeface="Montserrat Light" pitchFamily="2" charset="77"/>
            </a:endParaRPr>
          </a:p>
        </p:txBody>
      </p:sp>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What is it?</a:t>
            </a:r>
          </a:p>
        </p:txBody>
      </p:sp>
      <p:pic>
        <p:nvPicPr>
          <p:cNvPr id="12" name="Picture 11" descr="A purple and green text on a black background&#10;&#10;Description automatically generated">
            <a:extLst>
              <a:ext uri="{FF2B5EF4-FFF2-40B4-BE49-F238E27FC236}">
                <a16:creationId xmlns:a16="http://schemas.microsoft.com/office/drawing/2014/main" id="{3ACD1565-2764-B8DD-F221-4DCDFF26517D}"/>
              </a:ext>
            </a:extLst>
          </p:cNvPr>
          <p:cNvPicPr>
            <a:picLocks noChangeAspect="1"/>
          </p:cNvPicPr>
          <p:nvPr/>
        </p:nvPicPr>
        <p:blipFill>
          <a:blip r:embed="rId7"/>
          <a:stretch>
            <a:fillRect/>
          </a:stretch>
        </p:blipFill>
        <p:spPr>
          <a:xfrm>
            <a:off x="192781" y="5531422"/>
            <a:ext cx="1324725" cy="1136921"/>
          </a:xfrm>
          <a:prstGeom prst="rect">
            <a:avLst/>
          </a:prstGeom>
        </p:spPr>
      </p:pic>
      <p:pic>
        <p:nvPicPr>
          <p:cNvPr id="6" name="Picture 5" descr="A green circle with white text&#10;&#10;Description automatically generated">
            <a:extLst>
              <a:ext uri="{FF2B5EF4-FFF2-40B4-BE49-F238E27FC236}">
                <a16:creationId xmlns:a16="http://schemas.microsoft.com/office/drawing/2014/main" id="{1FA16C3F-039E-D4B4-0644-5850B93A1FF3}"/>
              </a:ext>
            </a:extLst>
          </p:cNvPr>
          <p:cNvPicPr>
            <a:picLocks noChangeAspect="1"/>
          </p:cNvPicPr>
          <p:nvPr/>
        </p:nvPicPr>
        <p:blipFill>
          <a:blip r:embed="rId8"/>
          <a:stretch>
            <a:fillRect/>
          </a:stretch>
        </p:blipFill>
        <p:spPr>
          <a:xfrm rot="1656695">
            <a:off x="7809562" y="5521485"/>
            <a:ext cx="1135317" cy="1138236"/>
          </a:xfrm>
          <a:prstGeom prst="rect">
            <a:avLst/>
          </a:prstGeom>
        </p:spPr>
      </p:pic>
      <p:pic>
        <p:nvPicPr>
          <p:cNvPr id="2" name="Picture 1">
            <a:extLst>
              <a:ext uri="{FF2B5EF4-FFF2-40B4-BE49-F238E27FC236}">
                <a16:creationId xmlns:a16="http://schemas.microsoft.com/office/drawing/2014/main" id="{874BF461-2244-287F-CF6F-89A8F27E7252}"/>
              </a:ext>
            </a:extLst>
          </p:cNvPr>
          <p:cNvPicPr>
            <a:picLocks noChangeAspect="1"/>
          </p:cNvPicPr>
          <p:nvPr/>
        </p:nvPicPr>
        <p:blipFill rotWithShape="1">
          <a:blip r:embed="rId9"/>
          <a:srcRect r="8178"/>
          <a:stretch/>
        </p:blipFill>
        <p:spPr>
          <a:xfrm>
            <a:off x="3962526" y="1964558"/>
            <a:ext cx="4758141" cy="3454630"/>
          </a:xfrm>
          <a:prstGeom prst="rect">
            <a:avLst/>
          </a:prstGeom>
        </p:spPr>
      </p:pic>
      <p:sp>
        <p:nvSpPr>
          <p:cNvPr id="5" name="TextBox 4">
            <a:extLst>
              <a:ext uri="{FF2B5EF4-FFF2-40B4-BE49-F238E27FC236}">
                <a16:creationId xmlns:a16="http://schemas.microsoft.com/office/drawing/2014/main" id="{B84F78F6-22E5-18C1-F18E-E42D099659B9}"/>
              </a:ext>
            </a:extLst>
          </p:cNvPr>
          <p:cNvSpPr txBox="1"/>
          <p:nvPr/>
        </p:nvSpPr>
        <p:spPr>
          <a:xfrm>
            <a:off x="4024621" y="5015429"/>
            <a:ext cx="3707650" cy="307777"/>
          </a:xfrm>
          <a:prstGeom prst="rect">
            <a:avLst/>
          </a:prstGeom>
          <a:noFill/>
        </p:spPr>
        <p:txBody>
          <a:bodyPr wrap="square" rtlCol="0">
            <a:spAutoFit/>
          </a:bodyPr>
          <a:lstStyle/>
          <a:p>
            <a:r>
              <a:rPr lang="en-GB" sz="1400" b="1" dirty="0">
                <a:solidFill>
                  <a:schemeClr val="bg1"/>
                </a:solidFill>
                <a:latin typeface="Montserrat" pitchFamily="2" charset="77"/>
              </a:rPr>
              <a:t>St John’s Academy, Perth</a:t>
            </a:r>
            <a:endParaRPr lang="en-US" sz="1400" dirty="0">
              <a:solidFill>
                <a:schemeClr val="bg1"/>
              </a:solidFill>
              <a:latin typeface="Montserrat Light" pitchFamily="2" charset="77"/>
            </a:endParaRPr>
          </a:p>
        </p:txBody>
      </p:sp>
    </p:spTree>
    <p:extLst>
      <p:ext uri="{BB962C8B-B14F-4D97-AF65-F5344CB8AC3E}">
        <p14:creationId xmlns:p14="http://schemas.microsoft.com/office/powerpoint/2010/main" val="3456181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3"/>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4"/>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5"/>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6">
            <a:alphaModFix amt="5000"/>
          </a:blip>
          <a:srcRect l="1102" t="1128" r="-4173" b="19021"/>
          <a:stretch/>
        </p:blipFill>
        <p:spPr>
          <a:xfrm>
            <a:off x="0" y="1364343"/>
            <a:ext cx="7091227" cy="5493658"/>
          </a:xfrm>
          <a:prstGeom prst="rect">
            <a:avLst/>
          </a:prstGeom>
        </p:spPr>
      </p:pic>
      <p:sp>
        <p:nvSpPr>
          <p:cNvPr id="8" name="TextBox 7">
            <a:extLst>
              <a:ext uri="{FF2B5EF4-FFF2-40B4-BE49-F238E27FC236}">
                <a16:creationId xmlns:a16="http://schemas.microsoft.com/office/drawing/2014/main" id="{C0AC2DFC-F261-A337-12FA-89B4C05679FB}"/>
              </a:ext>
            </a:extLst>
          </p:cNvPr>
          <p:cNvSpPr txBox="1"/>
          <p:nvPr/>
        </p:nvSpPr>
        <p:spPr>
          <a:xfrm>
            <a:off x="580571" y="2135878"/>
            <a:ext cx="3707650" cy="3046988"/>
          </a:xfrm>
          <a:prstGeom prst="rect">
            <a:avLst/>
          </a:prstGeom>
          <a:noFill/>
        </p:spPr>
        <p:txBody>
          <a:bodyPr wrap="square" rtlCol="0">
            <a:spAutoFit/>
          </a:bodyPr>
          <a:lstStyle/>
          <a:p>
            <a:pPr algn="ctr"/>
            <a:r>
              <a:rPr lang="en-US" sz="2400" b="1" dirty="0">
                <a:solidFill>
                  <a:srgbClr val="A2C517"/>
                </a:solidFill>
                <a:latin typeface="Montserrat" pitchFamily="2" charset="77"/>
                <a:hlinkClick r:id="rId7"/>
              </a:rPr>
              <a:t>Sign up!</a:t>
            </a:r>
            <a:endParaRPr lang="en-US" sz="2400" b="1" dirty="0">
              <a:solidFill>
                <a:srgbClr val="A2C517"/>
              </a:solidFill>
              <a:latin typeface="Montserrat" pitchFamily="2" charset="77"/>
            </a:endParaRPr>
          </a:p>
          <a:p>
            <a:endParaRPr lang="en-US" sz="2400" b="1" dirty="0">
              <a:solidFill>
                <a:srgbClr val="A2C517"/>
              </a:solidFill>
              <a:latin typeface="Montserrat" pitchFamily="2" charset="77"/>
            </a:endParaRPr>
          </a:p>
          <a:p>
            <a:pPr marL="457200" indent="-457200">
              <a:buFont typeface="Arial" panose="020B0604020202020204" pitchFamily="34" charset="0"/>
              <a:buChar char="•"/>
            </a:pPr>
            <a:r>
              <a:rPr lang="en-US" sz="2400" b="1" dirty="0">
                <a:solidFill>
                  <a:srgbClr val="7665AD"/>
                </a:solidFill>
                <a:latin typeface="Montserrat" pitchFamily="2" charset="77"/>
              </a:rPr>
              <a:t>Walk as a group, class or school!</a:t>
            </a:r>
          </a:p>
          <a:p>
            <a:pPr marL="457200" indent="-457200">
              <a:buFont typeface="Arial" panose="020B0604020202020204" pitchFamily="34" charset="0"/>
              <a:buChar char="•"/>
            </a:pPr>
            <a:r>
              <a:rPr lang="en-US" sz="2400" b="1" dirty="0">
                <a:solidFill>
                  <a:srgbClr val="A2C517"/>
                </a:solidFill>
                <a:latin typeface="Montserrat" pitchFamily="2" charset="77"/>
              </a:rPr>
              <a:t>Set your target distance</a:t>
            </a:r>
          </a:p>
          <a:p>
            <a:pPr marL="457200" indent="-457200">
              <a:buFont typeface="Arial" panose="020B0604020202020204" pitchFamily="34" charset="0"/>
              <a:buChar char="•"/>
            </a:pPr>
            <a:r>
              <a:rPr lang="en-US" sz="2400" b="1" dirty="0">
                <a:solidFill>
                  <a:srgbClr val="7665AD"/>
                </a:solidFill>
                <a:latin typeface="Montserrat" pitchFamily="2" charset="77"/>
              </a:rPr>
              <a:t>Get sponsored </a:t>
            </a:r>
            <a:br>
              <a:rPr lang="en-US" sz="2400" b="1" dirty="0">
                <a:solidFill>
                  <a:srgbClr val="7665AD"/>
                </a:solidFill>
                <a:latin typeface="Montserrat" pitchFamily="2" charset="77"/>
              </a:rPr>
            </a:br>
            <a:r>
              <a:rPr lang="en-US" sz="2400" b="1" dirty="0">
                <a:solidFill>
                  <a:srgbClr val="7665AD"/>
                </a:solidFill>
                <a:latin typeface="Montserrat" pitchFamily="2" charset="77"/>
              </a:rPr>
              <a:t>and have fun!</a:t>
            </a:r>
          </a:p>
        </p:txBody>
      </p:sp>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How does it work?</a:t>
            </a:r>
          </a:p>
        </p:txBody>
      </p:sp>
      <p:pic>
        <p:nvPicPr>
          <p:cNvPr id="12" name="Picture 11" descr="A purple and green text on a black background&#10;&#10;Description automatically generated">
            <a:extLst>
              <a:ext uri="{FF2B5EF4-FFF2-40B4-BE49-F238E27FC236}">
                <a16:creationId xmlns:a16="http://schemas.microsoft.com/office/drawing/2014/main" id="{3ACD1565-2764-B8DD-F221-4DCDFF26517D}"/>
              </a:ext>
            </a:extLst>
          </p:cNvPr>
          <p:cNvPicPr>
            <a:picLocks noChangeAspect="1"/>
          </p:cNvPicPr>
          <p:nvPr/>
        </p:nvPicPr>
        <p:blipFill>
          <a:blip r:embed="rId8"/>
          <a:stretch>
            <a:fillRect/>
          </a:stretch>
        </p:blipFill>
        <p:spPr>
          <a:xfrm>
            <a:off x="192781" y="5531422"/>
            <a:ext cx="1324725" cy="1136921"/>
          </a:xfrm>
          <a:prstGeom prst="rect">
            <a:avLst/>
          </a:prstGeom>
        </p:spPr>
      </p:pic>
      <p:pic>
        <p:nvPicPr>
          <p:cNvPr id="6" name="Picture 5" descr="A green circle with white text&#10;&#10;Description automatically generated">
            <a:extLst>
              <a:ext uri="{FF2B5EF4-FFF2-40B4-BE49-F238E27FC236}">
                <a16:creationId xmlns:a16="http://schemas.microsoft.com/office/drawing/2014/main" id="{1FA16C3F-039E-D4B4-0644-5850B93A1FF3}"/>
              </a:ext>
            </a:extLst>
          </p:cNvPr>
          <p:cNvPicPr>
            <a:picLocks noChangeAspect="1"/>
          </p:cNvPicPr>
          <p:nvPr/>
        </p:nvPicPr>
        <p:blipFill>
          <a:blip r:embed="rId9"/>
          <a:stretch>
            <a:fillRect/>
          </a:stretch>
        </p:blipFill>
        <p:spPr>
          <a:xfrm rot="1656695">
            <a:off x="7809562" y="5521485"/>
            <a:ext cx="1135317" cy="1138236"/>
          </a:xfrm>
          <a:prstGeom prst="rect">
            <a:avLst/>
          </a:prstGeom>
        </p:spPr>
      </p:pic>
      <p:pic>
        <p:nvPicPr>
          <p:cNvPr id="7" name="Picture 6" descr="Two girls holding small boxes in front of a building&#10;&#10;Description automatically generated">
            <a:extLst>
              <a:ext uri="{FF2B5EF4-FFF2-40B4-BE49-F238E27FC236}">
                <a16:creationId xmlns:a16="http://schemas.microsoft.com/office/drawing/2014/main" id="{21F07868-8412-2E59-A78B-A635B58E6142}"/>
              </a:ext>
            </a:extLst>
          </p:cNvPr>
          <p:cNvPicPr>
            <a:picLocks noChangeAspect="1"/>
          </p:cNvPicPr>
          <p:nvPr/>
        </p:nvPicPr>
        <p:blipFill>
          <a:blip r:embed="rId10"/>
          <a:stretch>
            <a:fillRect/>
          </a:stretch>
        </p:blipFill>
        <p:spPr>
          <a:xfrm>
            <a:off x="4288221" y="2249566"/>
            <a:ext cx="4572000" cy="3048000"/>
          </a:xfrm>
          <a:prstGeom prst="rect">
            <a:avLst/>
          </a:prstGeom>
        </p:spPr>
      </p:pic>
      <p:sp>
        <p:nvSpPr>
          <p:cNvPr id="2" name="TextBox 1">
            <a:extLst>
              <a:ext uri="{FF2B5EF4-FFF2-40B4-BE49-F238E27FC236}">
                <a16:creationId xmlns:a16="http://schemas.microsoft.com/office/drawing/2014/main" id="{7FF886CC-4A98-0E31-02EA-44C4424AD59F}"/>
              </a:ext>
            </a:extLst>
          </p:cNvPr>
          <p:cNvSpPr txBox="1"/>
          <p:nvPr/>
        </p:nvSpPr>
        <p:spPr>
          <a:xfrm>
            <a:off x="4409963" y="4875089"/>
            <a:ext cx="4450257" cy="307777"/>
          </a:xfrm>
          <a:prstGeom prst="rect">
            <a:avLst/>
          </a:prstGeom>
          <a:noFill/>
        </p:spPr>
        <p:txBody>
          <a:bodyPr wrap="square" rtlCol="0">
            <a:spAutoFit/>
          </a:bodyPr>
          <a:lstStyle/>
          <a:p>
            <a:r>
              <a:rPr lang="en-GB" sz="1400" b="1" dirty="0">
                <a:solidFill>
                  <a:schemeClr val="bg1"/>
                </a:solidFill>
                <a:latin typeface="Montserrat" pitchFamily="2" charset="77"/>
              </a:rPr>
              <a:t>St Andrew’s and St Bride’s. East Kilbride</a:t>
            </a:r>
            <a:endParaRPr lang="en-US" sz="1400" dirty="0">
              <a:solidFill>
                <a:schemeClr val="bg1"/>
              </a:solidFill>
              <a:latin typeface="Montserrat Light" pitchFamily="2" charset="77"/>
            </a:endParaRPr>
          </a:p>
        </p:txBody>
      </p:sp>
    </p:spTree>
    <p:extLst>
      <p:ext uri="{BB962C8B-B14F-4D97-AF65-F5344CB8AC3E}">
        <p14:creationId xmlns:p14="http://schemas.microsoft.com/office/powerpoint/2010/main" val="1294007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g Lent Walk FINAL.mp4">
            <a:hlinkClick r:id="" action="ppaction://media"/>
            <a:extLst>
              <a:ext uri="{FF2B5EF4-FFF2-40B4-BE49-F238E27FC236}">
                <a16:creationId xmlns:a16="http://schemas.microsoft.com/office/drawing/2014/main" id="{C0D57DE3-1849-3E49-5C44-8D89F20082F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608027"/>
            <a:ext cx="9144000" cy="5143500"/>
          </a:xfrm>
          <a:prstGeom prst="rect">
            <a:avLst/>
          </a:prstGeom>
        </p:spPr>
      </p:pic>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6"/>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7"/>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8"/>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9">
            <a:alphaModFix amt="5000"/>
          </a:blip>
          <a:srcRect l="1102" t="1128" r="-4173" b="19021"/>
          <a:stretch/>
        </p:blipFill>
        <p:spPr>
          <a:xfrm>
            <a:off x="0" y="1364343"/>
            <a:ext cx="7091227" cy="5493658"/>
          </a:xfrm>
          <a:prstGeom prst="rect">
            <a:avLst/>
          </a:prstGeom>
        </p:spPr>
      </p:pic>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BLW Video</a:t>
            </a:r>
          </a:p>
        </p:txBody>
      </p:sp>
    </p:spTree>
    <p:extLst>
      <p:ext uri="{BB962C8B-B14F-4D97-AF65-F5344CB8AC3E}">
        <p14:creationId xmlns:p14="http://schemas.microsoft.com/office/powerpoint/2010/main" val="62163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1F89553-1144-7E1D-DB0D-21600A1078DA}"/>
              </a:ext>
            </a:extLst>
          </p:cNvPr>
          <p:cNvGrpSpPr/>
          <p:nvPr/>
        </p:nvGrpSpPr>
        <p:grpSpPr>
          <a:xfrm>
            <a:off x="-26637" y="0"/>
            <a:ext cx="9170637" cy="1364343"/>
            <a:chOff x="-26637" y="0"/>
            <a:chExt cx="9170637" cy="1364343"/>
          </a:xfrm>
        </p:grpSpPr>
        <p:grpSp>
          <p:nvGrpSpPr>
            <p:cNvPr id="13" name="Group 12">
              <a:extLst>
                <a:ext uri="{FF2B5EF4-FFF2-40B4-BE49-F238E27FC236}">
                  <a16:creationId xmlns:a16="http://schemas.microsoft.com/office/drawing/2014/main" id="{2FB67AC6-FC2B-0100-6CCB-8BF492DFC17F}"/>
                </a:ext>
              </a:extLst>
            </p:cNvPr>
            <p:cNvGrpSpPr/>
            <p:nvPr/>
          </p:nvGrpSpPr>
          <p:grpSpPr>
            <a:xfrm>
              <a:off x="-26637" y="0"/>
              <a:ext cx="9170637" cy="1364343"/>
              <a:chOff x="0" y="0"/>
              <a:chExt cx="9170637" cy="1364343"/>
            </a:xfrm>
          </p:grpSpPr>
          <p:pic>
            <p:nvPicPr>
              <p:cNvPr id="3" name="Picture 2" descr="A white background with black and white lines&#10;&#10;Description automatically generated with medium confidence">
                <a:extLst>
                  <a:ext uri="{FF2B5EF4-FFF2-40B4-BE49-F238E27FC236}">
                    <a16:creationId xmlns:a16="http://schemas.microsoft.com/office/drawing/2014/main" id="{7B1CC987-8625-BE99-C05E-88137F00BD76}"/>
                  </a:ext>
                </a:extLst>
              </p:cNvPr>
              <p:cNvPicPr>
                <a:picLocks noChangeAspect="1"/>
              </p:cNvPicPr>
              <p:nvPr/>
            </p:nvPicPr>
            <p:blipFill rotWithShape="1">
              <a:blip r:embed="rId3"/>
              <a:srcRect t="11286" b="25998"/>
              <a:stretch/>
            </p:blipFill>
            <p:spPr>
              <a:xfrm>
                <a:off x="26637" y="0"/>
                <a:ext cx="9144000" cy="1364343"/>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61C61D68-EF6D-CAEA-437C-789965B3CAEA}"/>
                  </a:ext>
                </a:extLst>
              </p:cNvPr>
              <p:cNvPicPr>
                <a:picLocks noChangeAspect="1"/>
              </p:cNvPicPr>
              <p:nvPr/>
            </p:nvPicPr>
            <p:blipFill rotWithShape="1">
              <a:blip r:embed="rId4"/>
              <a:srcRect b="26235"/>
              <a:stretch/>
            </p:blipFill>
            <p:spPr>
              <a:xfrm>
                <a:off x="0" y="0"/>
                <a:ext cx="1849582" cy="1364343"/>
              </a:xfrm>
              <a:prstGeom prst="rect">
                <a:avLst/>
              </a:prstGeom>
            </p:spPr>
          </p:pic>
        </p:grpSp>
        <p:pic>
          <p:nvPicPr>
            <p:cNvPr id="14" name="Picture 13" descr="A blue and black logo&#10;&#10;Description automatically generated">
              <a:extLst>
                <a:ext uri="{FF2B5EF4-FFF2-40B4-BE49-F238E27FC236}">
                  <a16:creationId xmlns:a16="http://schemas.microsoft.com/office/drawing/2014/main" id="{0E69968A-084F-BAEF-AFE0-5266740D9820}"/>
                </a:ext>
              </a:extLst>
            </p:cNvPr>
            <p:cNvPicPr>
              <a:picLocks noChangeAspect="1"/>
            </p:cNvPicPr>
            <p:nvPr/>
          </p:nvPicPr>
          <p:blipFill>
            <a:blip r:embed="rId5"/>
            <a:stretch>
              <a:fillRect/>
            </a:stretch>
          </p:blipFill>
          <p:spPr>
            <a:xfrm>
              <a:off x="6841919" y="203821"/>
              <a:ext cx="2113403" cy="402701"/>
            </a:xfrm>
            <a:prstGeom prst="rect">
              <a:avLst/>
            </a:prstGeom>
          </p:spPr>
        </p:pic>
      </p:grpSp>
      <p:pic>
        <p:nvPicPr>
          <p:cNvPr id="16" name="Picture 15" descr="A purple x on a black background&#10;&#10;Description automatically generated">
            <a:extLst>
              <a:ext uri="{FF2B5EF4-FFF2-40B4-BE49-F238E27FC236}">
                <a16:creationId xmlns:a16="http://schemas.microsoft.com/office/drawing/2014/main" id="{E796CAA7-B78C-4EFF-62F7-4879815A1B14}"/>
              </a:ext>
            </a:extLst>
          </p:cNvPr>
          <p:cNvPicPr>
            <a:picLocks noChangeAspect="1"/>
          </p:cNvPicPr>
          <p:nvPr/>
        </p:nvPicPr>
        <p:blipFill rotWithShape="1">
          <a:blip r:embed="rId6">
            <a:alphaModFix amt="5000"/>
          </a:blip>
          <a:srcRect l="1102" t="1128" r="-4173" b="19021"/>
          <a:stretch/>
        </p:blipFill>
        <p:spPr>
          <a:xfrm>
            <a:off x="0" y="1364343"/>
            <a:ext cx="7091227" cy="5493658"/>
          </a:xfrm>
          <a:prstGeom prst="rect">
            <a:avLst/>
          </a:prstGeom>
        </p:spPr>
      </p:pic>
      <p:sp>
        <p:nvSpPr>
          <p:cNvPr id="8" name="TextBox 7">
            <a:extLst>
              <a:ext uri="{FF2B5EF4-FFF2-40B4-BE49-F238E27FC236}">
                <a16:creationId xmlns:a16="http://schemas.microsoft.com/office/drawing/2014/main" id="{C0AC2DFC-F261-A337-12FA-89B4C05679FB}"/>
              </a:ext>
            </a:extLst>
          </p:cNvPr>
          <p:cNvSpPr txBox="1"/>
          <p:nvPr/>
        </p:nvSpPr>
        <p:spPr>
          <a:xfrm>
            <a:off x="427796" y="2153107"/>
            <a:ext cx="3432629" cy="3170099"/>
          </a:xfrm>
          <a:prstGeom prst="rect">
            <a:avLst/>
          </a:prstGeom>
          <a:noFill/>
        </p:spPr>
        <p:txBody>
          <a:bodyPr wrap="square" rtlCol="0">
            <a:spAutoFit/>
          </a:bodyPr>
          <a:lstStyle/>
          <a:p>
            <a:pPr marL="457200" indent="-457200">
              <a:buFont typeface="Arial" panose="020B0604020202020204" pitchFamily="34" charset="0"/>
              <a:buChar char="•"/>
            </a:pPr>
            <a:r>
              <a:rPr lang="en-US" sz="2000" b="1" dirty="0">
                <a:solidFill>
                  <a:srgbClr val="A2C517"/>
                </a:solidFill>
                <a:latin typeface="Montserrat" pitchFamily="2" charset="77"/>
              </a:rPr>
              <a:t>By taking part, you will help our brothers and sisters in Rwanda</a:t>
            </a:r>
          </a:p>
          <a:p>
            <a:pPr marL="457200" indent="-457200">
              <a:buFont typeface="Arial" panose="020B0604020202020204" pitchFamily="34" charset="0"/>
              <a:buChar char="•"/>
            </a:pPr>
            <a:endParaRPr lang="en-US" sz="2000" dirty="0">
              <a:solidFill>
                <a:srgbClr val="A2C517"/>
              </a:solidFill>
              <a:latin typeface="Montserrat Light" pitchFamily="2" charset="77"/>
            </a:endParaRPr>
          </a:p>
          <a:p>
            <a:pPr marL="457200" indent="-457200">
              <a:buFont typeface="Arial" panose="020B0604020202020204" pitchFamily="34" charset="0"/>
              <a:buChar char="•"/>
            </a:pPr>
            <a:r>
              <a:rPr lang="en-GB" sz="2000" b="1" dirty="0">
                <a:solidFill>
                  <a:srgbClr val="7665AD"/>
                </a:solidFill>
                <a:latin typeface="Montserrat" pitchFamily="2" charset="77"/>
              </a:rPr>
              <a:t>Together, we will support people to lift themselves out of the challenges they face.</a:t>
            </a:r>
          </a:p>
        </p:txBody>
      </p:sp>
      <p:sp>
        <p:nvSpPr>
          <p:cNvPr id="4" name="TextBox 3">
            <a:extLst>
              <a:ext uri="{FF2B5EF4-FFF2-40B4-BE49-F238E27FC236}">
                <a16:creationId xmlns:a16="http://schemas.microsoft.com/office/drawing/2014/main" id="{EF721599-3905-690D-2D06-6C7A0690CF38}"/>
              </a:ext>
            </a:extLst>
          </p:cNvPr>
          <p:cNvSpPr txBox="1"/>
          <p:nvPr/>
        </p:nvSpPr>
        <p:spPr>
          <a:xfrm>
            <a:off x="580571" y="405172"/>
            <a:ext cx="7929584" cy="553998"/>
          </a:xfrm>
          <a:prstGeom prst="rect">
            <a:avLst/>
          </a:prstGeom>
          <a:noFill/>
        </p:spPr>
        <p:txBody>
          <a:bodyPr wrap="square" rtlCol="0">
            <a:spAutoFit/>
          </a:bodyPr>
          <a:lstStyle/>
          <a:p>
            <a:r>
              <a:rPr lang="en-US" sz="3000" b="1" dirty="0">
                <a:solidFill>
                  <a:srgbClr val="7665AD"/>
                </a:solidFill>
                <a:latin typeface="Montserrat" pitchFamily="2" charset="77"/>
              </a:rPr>
              <a:t>How you will help</a:t>
            </a:r>
          </a:p>
        </p:txBody>
      </p:sp>
      <p:pic>
        <p:nvPicPr>
          <p:cNvPr id="12" name="Picture 11" descr="A purple and green text on a black background&#10;&#10;Description automatically generated">
            <a:extLst>
              <a:ext uri="{FF2B5EF4-FFF2-40B4-BE49-F238E27FC236}">
                <a16:creationId xmlns:a16="http://schemas.microsoft.com/office/drawing/2014/main" id="{3ACD1565-2764-B8DD-F221-4DCDFF26517D}"/>
              </a:ext>
            </a:extLst>
          </p:cNvPr>
          <p:cNvPicPr>
            <a:picLocks noChangeAspect="1"/>
          </p:cNvPicPr>
          <p:nvPr/>
        </p:nvPicPr>
        <p:blipFill>
          <a:blip r:embed="rId7"/>
          <a:stretch>
            <a:fillRect/>
          </a:stretch>
        </p:blipFill>
        <p:spPr>
          <a:xfrm>
            <a:off x="192781" y="5531422"/>
            <a:ext cx="1324725" cy="1136921"/>
          </a:xfrm>
          <a:prstGeom prst="rect">
            <a:avLst/>
          </a:prstGeom>
        </p:spPr>
      </p:pic>
      <p:pic>
        <p:nvPicPr>
          <p:cNvPr id="6" name="Picture 5" descr="A green circle with white text&#10;&#10;Description automatically generated">
            <a:extLst>
              <a:ext uri="{FF2B5EF4-FFF2-40B4-BE49-F238E27FC236}">
                <a16:creationId xmlns:a16="http://schemas.microsoft.com/office/drawing/2014/main" id="{1FA16C3F-039E-D4B4-0644-5850B93A1FF3}"/>
              </a:ext>
            </a:extLst>
          </p:cNvPr>
          <p:cNvPicPr>
            <a:picLocks noChangeAspect="1"/>
          </p:cNvPicPr>
          <p:nvPr/>
        </p:nvPicPr>
        <p:blipFill>
          <a:blip r:embed="rId8"/>
          <a:stretch>
            <a:fillRect/>
          </a:stretch>
        </p:blipFill>
        <p:spPr>
          <a:xfrm rot="1656695">
            <a:off x="7809562" y="5521485"/>
            <a:ext cx="1135317" cy="1138236"/>
          </a:xfrm>
          <a:prstGeom prst="rect">
            <a:avLst/>
          </a:prstGeom>
        </p:spPr>
      </p:pic>
      <p:pic>
        <p:nvPicPr>
          <p:cNvPr id="5" name="Picture 4" descr="A young child holding a box on his head&#10;&#10;Description automatically generated">
            <a:extLst>
              <a:ext uri="{FF2B5EF4-FFF2-40B4-BE49-F238E27FC236}">
                <a16:creationId xmlns:a16="http://schemas.microsoft.com/office/drawing/2014/main" id="{7C5674ED-1C87-A826-D385-69FAA91B188E}"/>
              </a:ext>
            </a:extLst>
          </p:cNvPr>
          <p:cNvPicPr>
            <a:picLocks noChangeAspect="1"/>
          </p:cNvPicPr>
          <p:nvPr/>
        </p:nvPicPr>
        <p:blipFill>
          <a:blip r:embed="rId9"/>
          <a:stretch>
            <a:fillRect/>
          </a:stretch>
        </p:blipFill>
        <p:spPr>
          <a:xfrm>
            <a:off x="4144204" y="2153107"/>
            <a:ext cx="4572000" cy="3048000"/>
          </a:xfrm>
          <a:prstGeom prst="rect">
            <a:avLst/>
          </a:prstGeom>
        </p:spPr>
      </p:pic>
      <p:sp>
        <p:nvSpPr>
          <p:cNvPr id="2" name="TextBox 1">
            <a:extLst>
              <a:ext uri="{FF2B5EF4-FFF2-40B4-BE49-F238E27FC236}">
                <a16:creationId xmlns:a16="http://schemas.microsoft.com/office/drawing/2014/main" id="{1A84E515-30FA-6160-3452-E8D754EAC18F}"/>
              </a:ext>
            </a:extLst>
          </p:cNvPr>
          <p:cNvSpPr txBox="1"/>
          <p:nvPr/>
        </p:nvSpPr>
        <p:spPr>
          <a:xfrm>
            <a:off x="4256371" y="4812842"/>
            <a:ext cx="4450257" cy="307777"/>
          </a:xfrm>
          <a:prstGeom prst="rect">
            <a:avLst/>
          </a:prstGeom>
          <a:noFill/>
        </p:spPr>
        <p:txBody>
          <a:bodyPr wrap="square" rtlCol="0">
            <a:spAutoFit/>
          </a:bodyPr>
          <a:lstStyle/>
          <a:p>
            <a:r>
              <a:rPr lang="en-GB" sz="1400" b="1" dirty="0">
                <a:solidFill>
                  <a:schemeClr val="bg1"/>
                </a:solidFill>
                <a:latin typeface="Montserrat" pitchFamily="2" charset="77"/>
              </a:rPr>
              <a:t>Village scenes, Rwanda</a:t>
            </a:r>
            <a:endParaRPr lang="en-US" sz="1400" dirty="0">
              <a:solidFill>
                <a:schemeClr val="bg1"/>
              </a:solidFill>
              <a:latin typeface="Montserrat Light" pitchFamily="2" charset="77"/>
            </a:endParaRPr>
          </a:p>
        </p:txBody>
      </p:sp>
    </p:spTree>
    <p:extLst>
      <p:ext uri="{BB962C8B-B14F-4D97-AF65-F5344CB8AC3E}">
        <p14:creationId xmlns:p14="http://schemas.microsoft.com/office/powerpoint/2010/main" val="2325568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a:solidFill>
                  <a:srgbClr val="7665AD"/>
                </a:solidFill>
                <a:latin typeface="Montserrat"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a:solidFill>
                  <a:srgbClr val="7665AD"/>
                </a:solidFill>
                <a:latin typeface="Montserrat" pitchFamily="2" charset="77"/>
                <a:ea typeface="Colby StBlk" pitchFamily="2" charset="77"/>
                <a:cs typeface="Rubik" pitchFamily="2" charset="-79"/>
              </a:rPr>
              <a:t>in harmony with each other and all creation.</a:t>
            </a:r>
            <a:endParaRPr lang="en-GB" sz="2700" b="1">
              <a:solidFill>
                <a:srgbClr val="7665AD"/>
              </a:solidFill>
              <a:latin typeface="Montserrat"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7915399" cy="1446550"/>
          </a:xfrm>
          <a:prstGeom prst="rect">
            <a:avLst/>
          </a:prstGeom>
          <a:noFill/>
        </p:spPr>
        <p:txBody>
          <a:bodyPr wrap="square" rtlCol="0">
            <a:spAutoFit/>
          </a:bodyPr>
          <a:lstStyle/>
          <a:p>
            <a:pPr>
              <a:spcBef>
                <a:spcPct val="0"/>
              </a:spcBef>
              <a:buFontTx/>
              <a:buNone/>
            </a:pPr>
            <a:r>
              <a:rPr lang="en-GB" altLang="en-US" sz="1200" b="1">
                <a:solidFill>
                  <a:srgbClr val="A2C517"/>
                </a:solidFill>
                <a:latin typeface="Montserrat Light" pitchFamily="2" charset="77"/>
                <a:ea typeface="Colby StBlk" pitchFamily="2" charset="77"/>
                <a:cs typeface="Rubik" pitchFamily="2" charset="-79"/>
              </a:rPr>
              <a:t>CAFOD, the Catholic Agency for Overseas Development and SCIAF, the Scottish Catholic International Aid Fund are the official relief and development agencies of the Catholic Church in England and Wales (CAFOD) and Scotland (SCIAF) and part of Caritas International. CAFOD registered charity no. 1160384 and company no. 09387398. SCIAF registered charity no: SC012302 and company no: SC197327</a:t>
            </a:r>
          </a:p>
          <a:p>
            <a:pPr>
              <a:spcBef>
                <a:spcPct val="0"/>
              </a:spcBef>
              <a:buFontTx/>
              <a:buNone/>
            </a:pPr>
            <a:endParaRPr lang="en-GB" sz="1200">
              <a:solidFill>
                <a:srgbClr val="12375A"/>
              </a:solidFill>
              <a:latin typeface="Montserrat Light" pitchFamily="2" charset="77"/>
              <a:ea typeface="Colby StBlk" pitchFamily="2" charset="77"/>
              <a:cs typeface="Rubik" pitchFamily="2" charset="-79"/>
            </a:endParaRPr>
          </a:p>
          <a:p>
            <a:pPr>
              <a:spcBef>
                <a:spcPct val="0"/>
              </a:spcBef>
              <a:buFontTx/>
              <a:buNone/>
            </a:pPr>
            <a:r>
              <a:rPr lang="en-GB" sz="1600" err="1">
                <a:solidFill>
                  <a:srgbClr val="A2C517"/>
                </a:solidFill>
                <a:latin typeface="Montserrat Light" pitchFamily="2" charset="77"/>
                <a:ea typeface="Colby StBlk" pitchFamily="2" charset="77"/>
                <a:cs typeface="Rubik" pitchFamily="2" charset="-79"/>
              </a:rPr>
              <a:t>sciaf@sciaf.org.uk</a:t>
            </a:r>
            <a:endParaRPr lang="en-GB" sz="1600">
              <a:solidFill>
                <a:srgbClr val="A2C517"/>
              </a:solidFill>
              <a:latin typeface="Montserrat Light" pitchFamily="2" charset="77"/>
              <a:ea typeface="Colby StBlk" pitchFamily="2" charset="77"/>
              <a:cs typeface="Rubik" pitchFamily="2" charset="-79"/>
            </a:endParaRPr>
          </a:p>
        </p:txBody>
      </p:sp>
      <p:grpSp>
        <p:nvGrpSpPr>
          <p:cNvPr id="8" name="Group 7">
            <a:extLst>
              <a:ext uri="{FF2B5EF4-FFF2-40B4-BE49-F238E27FC236}">
                <a16:creationId xmlns:a16="http://schemas.microsoft.com/office/drawing/2014/main" id="{DE17767D-52AB-65D0-CF55-3D90326BEF9F}"/>
              </a:ext>
            </a:extLst>
          </p:cNvPr>
          <p:cNvGrpSpPr/>
          <p:nvPr/>
        </p:nvGrpSpPr>
        <p:grpSpPr>
          <a:xfrm>
            <a:off x="-26637" y="0"/>
            <a:ext cx="9170637" cy="1364343"/>
            <a:chOff x="-26637" y="0"/>
            <a:chExt cx="9170637" cy="1364343"/>
          </a:xfrm>
        </p:grpSpPr>
        <p:grpSp>
          <p:nvGrpSpPr>
            <p:cNvPr id="9" name="Group 8">
              <a:extLst>
                <a:ext uri="{FF2B5EF4-FFF2-40B4-BE49-F238E27FC236}">
                  <a16:creationId xmlns:a16="http://schemas.microsoft.com/office/drawing/2014/main" id="{A66A6878-9078-58C9-9FBE-4DFF4E2E86C9}"/>
                </a:ext>
              </a:extLst>
            </p:cNvPr>
            <p:cNvGrpSpPr/>
            <p:nvPr/>
          </p:nvGrpSpPr>
          <p:grpSpPr>
            <a:xfrm>
              <a:off x="-26637" y="0"/>
              <a:ext cx="9170637" cy="1364343"/>
              <a:chOff x="0" y="0"/>
              <a:chExt cx="9170637" cy="1364343"/>
            </a:xfrm>
          </p:grpSpPr>
          <p:pic>
            <p:nvPicPr>
              <p:cNvPr id="13" name="Picture 12" descr="A white background with black and white lines&#10;&#10;Description automatically generated with medium confidence">
                <a:extLst>
                  <a:ext uri="{FF2B5EF4-FFF2-40B4-BE49-F238E27FC236}">
                    <a16:creationId xmlns:a16="http://schemas.microsoft.com/office/drawing/2014/main" id="{00F981E8-C745-3285-A9FD-BEDCAC000F38}"/>
                  </a:ext>
                </a:extLst>
              </p:cNvPr>
              <p:cNvPicPr>
                <a:picLocks noChangeAspect="1"/>
              </p:cNvPicPr>
              <p:nvPr/>
            </p:nvPicPr>
            <p:blipFill rotWithShape="1">
              <a:blip r:embed="rId2"/>
              <a:srcRect t="11286" b="25998"/>
              <a:stretch/>
            </p:blipFill>
            <p:spPr>
              <a:xfrm>
                <a:off x="26637" y="0"/>
                <a:ext cx="9144000" cy="1364343"/>
              </a:xfrm>
              <a:prstGeom prst="rect">
                <a:avLst/>
              </a:prstGeom>
            </p:spPr>
          </p:pic>
          <p:pic>
            <p:nvPicPr>
              <p:cNvPr id="14" name="Picture 13" descr="A white x on a black background&#10;&#10;Description automatically generated">
                <a:extLst>
                  <a:ext uri="{FF2B5EF4-FFF2-40B4-BE49-F238E27FC236}">
                    <a16:creationId xmlns:a16="http://schemas.microsoft.com/office/drawing/2014/main" id="{AF77A6F5-B444-711B-833A-254B6248A6D4}"/>
                  </a:ext>
                </a:extLst>
              </p:cNvPr>
              <p:cNvPicPr>
                <a:picLocks noChangeAspect="1"/>
              </p:cNvPicPr>
              <p:nvPr/>
            </p:nvPicPr>
            <p:blipFill rotWithShape="1">
              <a:blip r:embed="rId3"/>
              <a:srcRect b="26235"/>
              <a:stretch/>
            </p:blipFill>
            <p:spPr>
              <a:xfrm>
                <a:off x="0" y="0"/>
                <a:ext cx="1849582" cy="1364343"/>
              </a:xfrm>
              <a:prstGeom prst="rect">
                <a:avLst/>
              </a:prstGeom>
            </p:spPr>
          </p:pic>
        </p:grpSp>
        <p:pic>
          <p:nvPicPr>
            <p:cNvPr id="11" name="Picture 10" descr="A blue and black logo&#10;&#10;Description automatically generated">
              <a:extLst>
                <a:ext uri="{FF2B5EF4-FFF2-40B4-BE49-F238E27FC236}">
                  <a16:creationId xmlns:a16="http://schemas.microsoft.com/office/drawing/2014/main" id="{B2129C10-957D-8CE9-7282-16C8F77057E9}"/>
                </a:ext>
              </a:extLst>
            </p:cNvPr>
            <p:cNvPicPr>
              <a:picLocks noChangeAspect="1"/>
            </p:cNvPicPr>
            <p:nvPr/>
          </p:nvPicPr>
          <p:blipFill>
            <a:blip r:embed="rId4"/>
            <a:stretch>
              <a:fillRect/>
            </a:stretch>
          </p:blipFill>
          <p:spPr>
            <a:xfrm>
              <a:off x="6841919" y="203821"/>
              <a:ext cx="2113403" cy="402701"/>
            </a:xfrm>
            <a:prstGeom prst="rect">
              <a:avLst/>
            </a:prstGeom>
          </p:spPr>
        </p:pic>
      </p:grpSp>
      <p:pic>
        <p:nvPicPr>
          <p:cNvPr id="15" name="Picture 14" descr="A purple and green text on a black background&#10;&#10;Description automatically generated">
            <a:extLst>
              <a:ext uri="{FF2B5EF4-FFF2-40B4-BE49-F238E27FC236}">
                <a16:creationId xmlns:a16="http://schemas.microsoft.com/office/drawing/2014/main" id="{F5089C19-AB05-F21F-3085-E52481CF7C23}"/>
              </a:ext>
            </a:extLst>
          </p:cNvPr>
          <p:cNvPicPr>
            <a:picLocks noChangeAspect="1"/>
          </p:cNvPicPr>
          <p:nvPr/>
        </p:nvPicPr>
        <p:blipFill>
          <a:blip r:embed="rId5"/>
          <a:stretch>
            <a:fillRect/>
          </a:stretch>
        </p:blipFill>
        <p:spPr>
          <a:xfrm>
            <a:off x="270658" y="3720740"/>
            <a:ext cx="1470330" cy="1261884"/>
          </a:xfrm>
          <a:prstGeom prst="rect">
            <a:avLst/>
          </a:prstGeom>
        </p:spPr>
      </p:pic>
      <p:sp>
        <p:nvSpPr>
          <p:cNvPr id="17" name="TextBox 16">
            <a:extLst>
              <a:ext uri="{FF2B5EF4-FFF2-40B4-BE49-F238E27FC236}">
                <a16:creationId xmlns:a16="http://schemas.microsoft.com/office/drawing/2014/main" id="{F4B0C0E4-B098-B4A9-9446-9B338DB5E6D3}"/>
              </a:ext>
            </a:extLst>
          </p:cNvPr>
          <p:cNvSpPr txBox="1"/>
          <p:nvPr/>
        </p:nvSpPr>
        <p:spPr>
          <a:xfrm>
            <a:off x="580571" y="405172"/>
            <a:ext cx="7929584" cy="553998"/>
          </a:xfrm>
          <a:prstGeom prst="rect">
            <a:avLst/>
          </a:prstGeom>
          <a:noFill/>
        </p:spPr>
        <p:txBody>
          <a:bodyPr wrap="square" rtlCol="0">
            <a:spAutoFit/>
          </a:bodyPr>
          <a:lstStyle/>
          <a:p>
            <a:r>
              <a:rPr lang="en-US" sz="3000" b="1">
                <a:solidFill>
                  <a:srgbClr val="7665AD"/>
                </a:solidFill>
                <a:latin typeface="Montserrat" pitchFamily="2" charset="77"/>
              </a:rPr>
              <a:t>Thank you! </a:t>
            </a:r>
          </a:p>
        </p:txBody>
      </p:sp>
    </p:spTree>
    <p:extLst>
      <p:ext uri="{BB962C8B-B14F-4D97-AF65-F5344CB8AC3E}">
        <p14:creationId xmlns:p14="http://schemas.microsoft.com/office/powerpoint/2010/main" val="377644893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Props1.xml><?xml version="1.0" encoding="utf-8"?>
<ds:datastoreItem xmlns:ds="http://schemas.openxmlformats.org/officeDocument/2006/customXml" ds:itemID="{5459A647-9091-4054-84EC-21D44489B9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84C25D-F48E-4612-91B0-DDD508BA2D35}">
  <ds:schemaRefs>
    <ds:schemaRef ds:uri="http://schemas.microsoft.com/sharepoint/v3/contenttype/forms"/>
  </ds:schemaRefs>
</ds:datastoreItem>
</file>

<file path=customXml/itemProps3.xml><?xml version="1.0" encoding="utf-8"?>
<ds:datastoreItem xmlns:ds="http://schemas.openxmlformats.org/officeDocument/2006/customXml" ds:itemID="{3A281C11-67E9-4568-9933-95D5505F01DF}">
  <ds:schemaRefs>
    <ds:schemaRef ds:uri="http://schemas.microsoft.com/office/2006/metadata/properties"/>
    <ds:schemaRef ds:uri="http://purl.org/dc/dcmitype/"/>
    <ds:schemaRef ds:uri="http://purl.org/dc/terms/"/>
    <ds:schemaRef ds:uri="4fdb592e-eed0-45ab-8ab1-beea036d36b1"/>
    <ds:schemaRef ds:uri="http://schemas.microsoft.com/office/2006/documentManagement/types"/>
    <ds:schemaRef ds:uri="http://www.w3.org/XML/1998/namespace"/>
    <ds:schemaRef ds:uri="http://schemas.openxmlformats.org/package/2006/metadata/core-properties"/>
    <ds:schemaRef ds:uri="http://purl.org/dc/elements/1.1/"/>
    <ds:schemaRef ds:uri="3aeeed41-e4f7-4dc0-b6a5-f015b25a8391"/>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TotalTime>
  <Words>839</Words>
  <Application>Microsoft Macintosh PowerPoint</Application>
  <PresentationFormat>On-screen Show (4:3)</PresentationFormat>
  <Paragraphs>72</Paragraphs>
  <Slides>8</Slides>
  <Notes>6</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Calibri</vt:lpstr>
      <vt:lpstr>Calibri Light</vt:lpstr>
      <vt:lpstr>Colby StBlk</vt:lpstr>
      <vt:lpstr>Montserrat</vt:lpstr>
      <vt:lpstr>Montserrat</vt:lpstr>
      <vt:lpstr>Montserrat Light</vt:lpstr>
      <vt:lpstr>Rubik Regular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Cave</dc:creator>
  <cp:lastModifiedBy>James Cave</cp:lastModifiedBy>
  <cp:revision>4</cp:revision>
  <dcterms:created xsi:type="dcterms:W3CDTF">2023-12-21T09:25:39Z</dcterms:created>
  <dcterms:modified xsi:type="dcterms:W3CDTF">2024-01-08T12:28:22Z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