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  <p:sldMasterId id="2147483662" r:id="rId5"/>
  </p:sldMasterIdLst>
  <p:notesMasterIdLst>
    <p:notesMasterId r:id="rId26"/>
  </p:notesMasterIdLst>
  <p:sldIdLst>
    <p:sldId id="276" r:id="rId6"/>
    <p:sldId id="332" r:id="rId7"/>
    <p:sldId id="335" r:id="rId8"/>
    <p:sldId id="334" r:id="rId9"/>
    <p:sldId id="333" r:id="rId10"/>
    <p:sldId id="300" r:id="rId11"/>
    <p:sldId id="263" r:id="rId12"/>
    <p:sldId id="327" r:id="rId13"/>
    <p:sldId id="321" r:id="rId14"/>
    <p:sldId id="323" r:id="rId15"/>
    <p:sldId id="324" r:id="rId16"/>
    <p:sldId id="302" r:id="rId17"/>
    <p:sldId id="318" r:id="rId18"/>
    <p:sldId id="336" r:id="rId19"/>
    <p:sldId id="319" r:id="rId20"/>
    <p:sldId id="340" r:id="rId21"/>
    <p:sldId id="326" r:id="rId22"/>
    <p:sldId id="330" r:id="rId23"/>
    <p:sldId id="343" r:id="rId24"/>
    <p:sldId id="342" r:id="rId25"/>
  </p:sldIdLst>
  <p:sldSz cx="9144000" cy="6858000" type="screen4x3"/>
  <p:notesSz cx="6858000" cy="9144000"/>
  <p:embeddedFontLst>
    <p:embeddedFont>
      <p:font typeface="Colby StBlk" panose="00000A00000000000000" charset="0"/>
      <p:bold r:id="rId27"/>
    </p:embeddedFont>
    <p:embeddedFont>
      <p:font typeface="Colby StMed" panose="00000600000000000000" charset="0"/>
      <p:regular r:id="rId28"/>
    </p:embeddedFont>
    <p:embeddedFont>
      <p:font typeface="Rubik" panose="020B0604020202020204" charset="-79"/>
      <p:regular r:id="rId29"/>
      <p:bold r:id="rId30"/>
      <p:italic r:id="rId31"/>
      <p:boldItalic r:id="rId32"/>
    </p:embeddedFont>
    <p:embeddedFont>
      <p:font typeface="Rubik Black" panose="020B0604020202020204" charset="-79"/>
      <p:bold r:id="rId33"/>
    </p:embeddedFont>
    <p:embeddedFont>
      <p:font typeface="Rubik Medium" panose="020B0604020202020204" charset="-79"/>
      <p:regular r:id="rId34"/>
    </p:embeddedFont>
    <p:embeddedFont>
      <p:font typeface="Rubik Regular" panose="020B060402020202020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38092B-C68E-233F-5FA3-640900EE51CD}" name="Sarah Swaroop" initials="SS" userId="S::sswaroop@sciaf.org.uk::40f56f85-3516-4ffe-ae26-b830dc872d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CA5E"/>
    <a:srgbClr val="494948"/>
    <a:srgbClr val="ED9838"/>
    <a:srgbClr val="E43B31"/>
    <a:srgbClr val="00B1C2"/>
    <a:srgbClr val="3A5382"/>
    <a:srgbClr val="7373B6"/>
    <a:srgbClr val="12375A"/>
    <a:srgbClr val="EAE8DD"/>
    <a:srgbClr val="E9E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1335" autoAdjust="0"/>
  </p:normalViewPr>
  <p:slideViewPr>
    <p:cSldViewPr snapToGrid="0">
      <p:cViewPr varScale="1">
        <p:scale>
          <a:sx n="49" d="100"/>
          <a:sy n="49" d="100"/>
        </p:scale>
        <p:origin x="178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microsoft.com/office/2018/10/relationships/authors" Target="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8BA74-0CB4-CE4C-ADFF-A60480D93DF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2DBF2C-C93A-FD4E-BA14-EA660F09F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5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/>
              <a:t>IDEA: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Introduce</a:t>
            </a:r>
            <a:r>
              <a:rPr lang="en-GB" baseline="0"/>
              <a:t> yourself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/>
              <a:t>Tell everyone why you are giving this talk - it might be to share your learning about SCIAF Real Gifts, or to promote fundraising in your school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/>
              <a:t>Ask if anyone has heard of SCIAF and SCIAF Real Gifts before? Not to worry if they haven’t – you’ll tell them everything they need to know in this talk.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56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SCIAF are the Scottish Catholic</a:t>
            </a:r>
            <a:r>
              <a:rPr lang="en-GB" baseline="0"/>
              <a:t> International Aid Fund.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/>
              <a:t>They are one of the official charities of the Bishops Conference of Scotland.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/>
              <a:t>SCIAF support people in some of the world’s poorest places by </a:t>
            </a:r>
          </a:p>
          <a:p>
            <a:pPr marL="6286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/>
              <a:t>Helping farmers to grow more food</a:t>
            </a:r>
          </a:p>
          <a:p>
            <a:pPr marL="6286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/>
              <a:t>Promoting peace and justice in communities</a:t>
            </a:r>
          </a:p>
          <a:p>
            <a:pPr marL="6286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/>
              <a:t>And asking decision makers around the world to protect the poorest people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>
              <a:solidFill>
                <a:srgbClr val="12375A"/>
              </a:solidFill>
              <a:latin typeface="Rubik Regular" panose="020B0604020202020204" charset="0"/>
              <a:ea typeface="Colby StBlk" pitchFamily="2" charset="77"/>
              <a:cs typeface="Rubik Regular" panose="020B0604020202020204" charset="0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541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Last year, with support from schools like ours, SCIAF helped over 1 point 2 million people around the world to have a brighter future.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also responded to 48 emergencies around the world including extreme flooding, drought and war.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B15AB1-383C-469D-A6A1-D3806A47510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7600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(optional slide)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</a:t>
            </a:r>
            <a:r>
              <a:rPr lang="en-GB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it’s time for a quick quiz. </a:t>
            </a:r>
          </a:p>
          <a:p>
            <a:r>
              <a:rPr lang="en-GB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 you think that the number of people going hungry in the world is getting smaller or bigger?</a:t>
            </a:r>
          </a:p>
          <a:p>
            <a:r>
              <a:rPr lang="en-GB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 or False – Global hunger is decreasing (getting smaller)?</a:t>
            </a:r>
          </a:p>
          <a:p>
            <a:r>
              <a:rPr lang="en-GB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for hands up for True and Hands up for False.</a:t>
            </a:r>
          </a:p>
          <a:p>
            <a:endParaRPr lang="en-GB" sz="1200" b="0" i="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i="1" kern="1200" baseline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CLICK TO REVEAL THE ANSWER WHEN EVERYONE HAS HAD A CHANCE TO READ THE QUESTIONS AND THINK ABOUT IT (2-3 MINS)</a:t>
            </a:r>
          </a:p>
          <a:p>
            <a:endParaRPr lang="en-GB" sz="1200" b="1" i="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False</a:t>
            </a:r>
            <a:r>
              <a:rPr lang="en-GB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 hunger is increasing. More</a:t>
            </a:r>
            <a:r>
              <a:rPr lang="en-GB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people are going hungry in the world today than 10 years ago. </a:t>
            </a:r>
          </a:p>
          <a:p>
            <a:endParaRPr lang="en-GB" sz="1200" b="0" i="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reasons why are complicated, but here are just a few: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extreme weather – farmers can’t grow as much food during storms, floods or droughts.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cost of producing food is getting higher and the poorest people can’t always afford to buy food regularly.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B15AB1-383C-469D-A6A1-D3806A47510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756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(optional slide)</a:t>
            </a:r>
          </a:p>
          <a:p>
            <a:r>
              <a:rPr lang="en-GB" b="1" dirty="0"/>
              <a:t>SCRIPT: 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question on water. </a:t>
            </a:r>
          </a:p>
          <a:p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 you think it is True or False that under 1 billion people in the world don’t have safe water to drink?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 or False –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+mn-cs"/>
              </a:rPr>
              <a:t>Around one billion people worldwide don’t have access to safe drinking water?</a:t>
            </a:r>
          </a:p>
          <a:p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for hands up for True and Hands up for False.</a:t>
            </a:r>
          </a:p>
          <a:p>
            <a:endParaRPr lang="en-GB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TO REVEAL THE ANSWER WHEN EVERYONE HAS HAD A CHANCE TO READ THE QUESTIONS AND THINK ABOUT IT (2-3 MINS)</a:t>
            </a:r>
          </a:p>
          <a:p>
            <a:endParaRPr lang="en-GB" dirty="0"/>
          </a:p>
          <a:p>
            <a:r>
              <a:rPr lang="en-GB" dirty="0"/>
              <a:t>False. </a:t>
            </a:r>
          </a:p>
          <a:p>
            <a:r>
              <a:rPr lang="en-GB" dirty="0"/>
              <a:t>It</a:t>
            </a:r>
            <a:r>
              <a:rPr lang="en-GB" baseline="0" dirty="0"/>
              <a:t> is actually over 2 </a:t>
            </a:r>
            <a:r>
              <a:rPr lang="en-GB" dirty="0"/>
              <a:t>billion people that do</a:t>
            </a:r>
            <a:r>
              <a:rPr lang="en-GB" baseline="0" dirty="0"/>
              <a:t>n’t have access to safe drinking water.</a:t>
            </a:r>
          </a:p>
          <a:p>
            <a:endParaRPr lang="en-GB" baseline="0" dirty="0"/>
          </a:p>
          <a:p>
            <a:r>
              <a:rPr lang="en-GB" baseline="0" dirty="0"/>
              <a:t>So, what</a:t>
            </a:r>
            <a:r>
              <a:rPr lang="en-GB" i="1" baseline="0" dirty="0"/>
              <a:t> is </a:t>
            </a:r>
            <a:r>
              <a:rPr lang="en-GB" baseline="0" dirty="0"/>
              <a:t>safe drinking water? </a:t>
            </a:r>
          </a:p>
          <a:p>
            <a:r>
              <a:rPr lang="en-GB" baseline="0" dirty="0"/>
              <a:t>Well, it means: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aseline="0" dirty="0"/>
              <a:t>Water that doesn’t have harmful chemicals, bugs or diseases in it.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aseline="0" dirty="0"/>
              <a:t>Water that you can find within a 30 minute round trip of your home (this might mean walking to water well or water pump in your village)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aseline="0" dirty="0"/>
              <a:t>Unsafe water usually comes from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lakes, ponds, rivers and streams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can make people sick. People have no choice but to drink this water because there is no safe option for them, and everyone needs water to live. 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B15AB1-383C-469D-A6A1-D3806A47510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201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r>
              <a:rPr lang="en-US"/>
              <a:t>SCIAF Real Gifts are</a:t>
            </a:r>
            <a:r>
              <a:rPr lang="en-US" baseline="0"/>
              <a:t> a way to help people in some of the worlds poorest places to have a brighter future. </a:t>
            </a:r>
          </a:p>
          <a:p>
            <a:endParaRPr lang="en-US" baseline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731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r>
              <a:rPr lang="en-US"/>
              <a:t>A </a:t>
            </a:r>
            <a:r>
              <a:rPr lang="en-US" baseline="0"/>
              <a:t>Real Gift from SCIAF supports those most in need around the world.</a:t>
            </a:r>
          </a:p>
          <a:p>
            <a:endParaRPr lang="en-US" baseline="0"/>
          </a:p>
          <a:p>
            <a:r>
              <a:rPr lang="en-US" baseline="0"/>
              <a:t>Whether its farming water or emergency gifts it will go to where it is needed the most around the world.</a:t>
            </a:r>
          </a:p>
          <a:p>
            <a:endParaRPr lang="en-US" baseline="0"/>
          </a:p>
          <a:p>
            <a:r>
              <a:rPr lang="en-US" baseline="0"/>
              <a:t>Let’s look at some examples of Real Gifts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50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SCIAF’s Laudato Si’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Real Gifts are a way to put our faith, and our learning </a:t>
            </a:r>
            <a:r>
              <a:rPr lang="en-GB" sz="1200" i="1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(as a Laudato Si’ School) 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 action. </a:t>
            </a:r>
          </a:p>
          <a:p>
            <a:endParaRPr lang="en-GB" sz="120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gift provides vegetable gardens and beekeeping for farmers, and it costs £37.</a:t>
            </a:r>
          </a:p>
          <a:p>
            <a:endParaRPr lang="en-GB" sz="120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Let’s find out about this gift in action…</a:t>
            </a:r>
          </a:p>
          <a:p>
            <a:endParaRPr lang="en-GB" sz="120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5AB1-383C-469D-A6A1-D3806A47510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415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r>
              <a:rPr lang="en-GB"/>
              <a:t>This is Martha,</a:t>
            </a:r>
            <a:r>
              <a:rPr lang="en-GB" baseline="0"/>
              <a:t> she lives in Rwanda. </a:t>
            </a:r>
          </a:p>
          <a:p>
            <a:r>
              <a:rPr lang="en-GB"/>
              <a:t>Martha received seeds, tools and training to grow fresh and healthy fruits</a:t>
            </a:r>
            <a:r>
              <a:rPr lang="en-GB" baseline="0"/>
              <a:t> and </a:t>
            </a:r>
            <a:r>
              <a:rPr lang="en-GB"/>
              <a:t>vegetables near her home.</a:t>
            </a:r>
          </a:p>
          <a:p>
            <a:endParaRPr lang="en-GB"/>
          </a:p>
          <a:p>
            <a:r>
              <a:rPr lang="en-GB"/>
              <a:t>The</a:t>
            </a:r>
            <a:r>
              <a:rPr lang="en-GB" baseline="0"/>
              <a:t> Real Gift of a vegetable garden </a:t>
            </a:r>
            <a:r>
              <a:rPr lang="en-GB"/>
              <a:t>helps families like</a:t>
            </a:r>
            <a:r>
              <a:rPr lang="en-GB" baseline="0"/>
              <a:t> Martha’s</a:t>
            </a:r>
            <a:r>
              <a:rPr lang="en-GB"/>
              <a:t> to grow enough food to eat and hopefully</a:t>
            </a:r>
            <a:r>
              <a:rPr lang="en-GB" baseline="0"/>
              <a:t> extra to </a:t>
            </a:r>
            <a:r>
              <a:rPr lang="en-GB"/>
              <a:t>sell at local markets.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SCIAF’s partners help families share knowledge about which plants grow best, how to look after them, and how to use eco-friendly methods like composting. Families also learn which seeds grow well with different amounts of rain and how to plant a mix of crops in case some don’t grow.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gift also gives gardening tools and watering cans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help families grow their vegetable garden.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5AB1-383C-469D-A6A1-D3806A47510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217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Bees are really important </a:t>
            </a:r>
            <a:r>
              <a:rPr lang="en-GB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minibeasts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because they help plants grow by spreading the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pollen for fruits, vegetables, and flowers.</a:t>
            </a: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also collect nectar from plants to make honey, which beekeepers can sell at local markets.</a:t>
            </a:r>
          </a:p>
          <a:p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Real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Gift of beekeeping helps f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armers learn how to set up beehives, take care of the bees, and safely collect honey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sell. </a:t>
            </a:r>
          </a:p>
          <a:p>
            <a:endParaRPr lang="en-GB" sz="120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Father Oscar, who lives in Zambia. He helps the parishioners in his Archdiocese to join the beekeeping training so they can collect and sell honey.</a:t>
            </a:r>
          </a:p>
          <a:p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Did you know that Saint Ambrose is the Patron Saint of Beekeepers?!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5AB1-383C-469D-A6A1-D3806A47510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096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 is very special — it’s something we need every single day to live. Now think about those people who don’t have enough water, especially in emergencies, like when there is a flood, a drought, or a war. In those situations, getting clean water is a true life safer.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Najiba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she lives in Afghanistan. She is washing her hands in clean and safe emergency water. This Real Gift provides emergency water for 5 families for one year.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5AB1-383C-469D-A6A1-D3806A47510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207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r>
              <a:rPr lang="en-GB" baseline="0"/>
              <a:t>You can give people the Real Gift of chickens, pigs, cows, and goats. These gifts help communities in the poorest places to thrive.</a:t>
            </a:r>
          </a:p>
          <a:p>
            <a:endParaRPr lang="en-GB" baseline="0"/>
          </a:p>
          <a:p>
            <a:r>
              <a:rPr lang="en-GB" baseline="0"/>
              <a:t>Let’s find out about these gifts in action…</a:t>
            </a:r>
          </a:p>
          <a:p>
            <a:endParaRPr lang="en-GB" baseline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5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r>
              <a:rPr lang="en-GB"/>
              <a:t>This is Vincent and his wife Josephine. They</a:t>
            </a:r>
            <a:r>
              <a:rPr lang="en-GB" baseline="0"/>
              <a:t> are farmers from</a:t>
            </a:r>
            <a:r>
              <a:rPr lang="en-GB"/>
              <a:t> Rwanda.</a:t>
            </a:r>
            <a:r>
              <a:rPr lang="en-GB" baseline="0"/>
              <a:t> </a:t>
            </a:r>
          </a:p>
          <a:p>
            <a:endParaRPr lang="en-GB" baseline="0"/>
          </a:p>
          <a:p>
            <a:r>
              <a:rPr lang="en-GB" baseline="0"/>
              <a:t>Vincent features on the cover of this year’s Real Gifts catalogue.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/>
              <a:t>Vincent and Josephine received a pig and two goats plus farming training, and seeds and tools to use on their land. 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76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r>
              <a:rPr lang="en-GB" baseline="0"/>
              <a:t>The gift of pigs costs £70. </a:t>
            </a:r>
          </a:p>
          <a:p>
            <a:endParaRPr lang="en-GB" baseline="0"/>
          </a:p>
          <a:p>
            <a:r>
              <a:rPr lang="en-GB" baseline="0"/>
              <a:t>The pigs droppings make excellent manure and any piglets can be sold or given to other farmers in the community. </a:t>
            </a:r>
          </a:p>
          <a:p>
            <a:r>
              <a:rPr lang="en-GB" baseline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52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Vincent now teaches other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farmers in the community.</a:t>
            </a:r>
          </a:p>
          <a:p>
            <a:endParaRPr lang="en-GB" sz="120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told SCIAF that the community is a better place to live now and the members are all doing well.</a:t>
            </a:r>
          </a:p>
          <a:p>
            <a:endParaRPr lang="en-GB" sz="120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Real Gift of Goats costs £35.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158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r>
              <a:rPr lang="en-GB"/>
              <a:t>SCIAF also responds to emergencies around</a:t>
            </a:r>
            <a:r>
              <a:rPr lang="en-GB" baseline="0"/>
              <a:t> the world. </a:t>
            </a:r>
          </a:p>
          <a:p>
            <a:endParaRPr lang="en-GB" baseline="0"/>
          </a:p>
          <a:p>
            <a:r>
              <a:rPr lang="en-GB"/>
              <a:t>Emergency</a:t>
            </a:r>
            <a:r>
              <a:rPr lang="en-GB" baseline="0"/>
              <a:t> gifts provide help and care for people in their time of need. </a:t>
            </a:r>
          </a:p>
          <a:p>
            <a:endParaRPr lang="en-GB" baseline="0"/>
          </a:p>
          <a:p>
            <a:r>
              <a:rPr lang="en-GB" baseline="0"/>
              <a:t>When people have to leave their homes because of a flood or even a war, SCIAF can provide warm blankets and medical help. </a:t>
            </a:r>
          </a:p>
          <a:p>
            <a:r>
              <a:rPr lang="en-GB" baseline="0"/>
              <a:t>These two gifts provide emergency relief for people all over the world.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5AB1-383C-469D-A6A1-D3806A47510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150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(optional slide)</a:t>
            </a:r>
          </a:p>
          <a:p>
            <a:r>
              <a:rPr lang="en-GB" b="1"/>
              <a:t>IDEA: </a:t>
            </a:r>
          </a:p>
          <a:p>
            <a:r>
              <a:rPr lang="en-GB" i="0"/>
              <a:t>Tell the school community about a Real Gifts Stall that you have running in the school</a:t>
            </a:r>
            <a:r>
              <a:rPr lang="en-GB" i="0" baseline="0"/>
              <a:t> and how they can buy Real Gifts.</a:t>
            </a:r>
          </a:p>
          <a:p>
            <a:endParaRPr lang="en-GB" i="0"/>
          </a:p>
          <a:p>
            <a:r>
              <a:rPr lang="en-GB" i="0"/>
              <a:t>There</a:t>
            </a:r>
            <a:r>
              <a:rPr lang="en-GB" i="0" baseline="0"/>
              <a:t> </a:t>
            </a:r>
            <a:r>
              <a:rPr lang="en-GB" i="0"/>
              <a:t>are additional mini</a:t>
            </a:r>
            <a:r>
              <a:rPr lang="en-GB" i="0" baseline="0"/>
              <a:t> </a:t>
            </a:r>
            <a:r>
              <a:rPr lang="en-GB" i="0"/>
              <a:t>Gifts only available for Sale</a:t>
            </a:r>
            <a:r>
              <a:rPr lang="en-GB" i="0" baseline="0"/>
              <a:t> or Return stalls in your school (they aren’t in the catalogue) including Seeds which cost £4 and a Watering Can costing £6.</a:t>
            </a:r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5AB1-383C-469D-A6A1-D3806A47510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780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(optional slide)</a:t>
            </a:r>
          </a:p>
          <a:p>
            <a:r>
              <a:rPr lang="en-GB" b="1"/>
              <a:t>SCRIPT:</a:t>
            </a:r>
          </a:p>
          <a:p>
            <a:r>
              <a:rPr lang="en-GB"/>
              <a:t>So, how do</a:t>
            </a:r>
            <a:r>
              <a:rPr lang="en-GB" baseline="0"/>
              <a:t>es all this </a:t>
            </a:r>
            <a:r>
              <a:rPr lang="en-GB"/>
              <a:t>work?</a:t>
            </a:r>
          </a:p>
          <a:p>
            <a:endParaRPr lang="en-GB"/>
          </a:p>
          <a:p>
            <a:r>
              <a:rPr lang="en-GB"/>
              <a:t>First we</a:t>
            </a:r>
            <a:r>
              <a:rPr lang="en-GB" baseline="0"/>
              <a:t> choose which gifts we would like to buy as a class or whole school. </a:t>
            </a:r>
          </a:p>
          <a:p>
            <a:endParaRPr lang="en-GB" baseline="0"/>
          </a:p>
          <a:p>
            <a:r>
              <a:rPr lang="en-GB" baseline="0"/>
              <a:t>Then, we tell the whole school community about our plans to fundraise for SCIAF Real Gifts. </a:t>
            </a:r>
          </a:p>
          <a:p>
            <a:endParaRPr lang="en-GB" baseline="0"/>
          </a:p>
          <a:p>
            <a:r>
              <a:rPr lang="en-GB" baseline="0"/>
              <a:t>And when we have completed our fundraising and given the money to SCIAF our Real Gifts make a big difference to people around the world.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5293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/>
              <a:t>SCRIPT:</a:t>
            </a:r>
          </a:p>
          <a:p>
            <a:r>
              <a:rPr lang="en-GB"/>
              <a:t>Let us pray together.</a:t>
            </a:r>
            <a:r>
              <a:rPr lang="en-GB" baseline="0"/>
              <a:t> </a:t>
            </a:r>
          </a:p>
          <a:p>
            <a:endParaRPr lang="en-GB" baseline="0"/>
          </a:p>
          <a:p>
            <a:r>
              <a:rPr lang="en-GB" baseline="0"/>
              <a:t>In the name of the Father, the Son and the Holy Spirit…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1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Thank you for listening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89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56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0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1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02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7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1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12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63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70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108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63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5694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900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CE124-D8C1-C947-A1F5-E00F3D539D5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2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29.png"/><Relationship Id="rId5" Type="http://schemas.openxmlformats.org/officeDocument/2006/relationships/image" Target="../media/image25.png"/><Relationship Id="rId10" Type="http://schemas.openxmlformats.org/officeDocument/2006/relationships/image" Target="../media/image23.png"/><Relationship Id="rId4" Type="http://schemas.openxmlformats.org/officeDocument/2006/relationships/image" Target="../media/image13.emf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13.emf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5.png"/><Relationship Id="rId4" Type="http://schemas.openxmlformats.org/officeDocument/2006/relationships/image" Target="../media/image13.emf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18.emf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3.emf"/><Relationship Id="rId9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13.emf"/><Relationship Id="rId4" Type="http://schemas.openxmlformats.org/officeDocument/2006/relationships/image" Target="../media/image12.png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1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44.png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holding a goat&#10;&#10;Description automatically generated">
            <a:extLst>
              <a:ext uri="{FF2B5EF4-FFF2-40B4-BE49-F238E27FC236}">
                <a16:creationId xmlns:a16="http://schemas.microsoft.com/office/drawing/2014/main" id="{F07F5876-007C-38DE-9EA7-B233AB7F6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0BD4A6-E6C8-BA4A-8C05-DE6566AE117A}"/>
              </a:ext>
            </a:extLst>
          </p:cNvPr>
          <p:cNvSpPr txBox="1"/>
          <p:nvPr/>
        </p:nvSpPr>
        <p:spPr>
          <a:xfrm>
            <a:off x="221672" y="5488345"/>
            <a:ext cx="4999104" cy="10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4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GIFTS THAT</a:t>
            </a:r>
          </a:p>
          <a:p>
            <a:pPr>
              <a:lnSpc>
                <a:spcPts val="354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KEEP ON GIVING</a:t>
            </a:r>
          </a:p>
        </p:txBody>
      </p:sp>
      <p:pic>
        <p:nvPicPr>
          <p:cNvPr id="11" name="Picture 1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3EADEEC-35AC-285F-ED10-D8FCDC17E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72" y="246488"/>
            <a:ext cx="2200442" cy="710912"/>
          </a:xfrm>
          <a:prstGeom prst="rect">
            <a:avLst/>
          </a:prstGeom>
        </p:spPr>
      </p:pic>
      <p:pic>
        <p:nvPicPr>
          <p:cNvPr id="13" name="Picture 12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6F3F52D0-6C68-E2FF-60A6-D7E889DB67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8608" y="246488"/>
            <a:ext cx="1793722" cy="64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62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AD86FC1A-627E-4397-4389-2E0E91BCE9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25819"/>
            <a:ext cx="5943581" cy="48321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3DAFEB7-777B-816E-6B54-DA41E706765C}"/>
              </a:ext>
            </a:extLst>
          </p:cNvPr>
          <p:cNvGrpSpPr/>
          <p:nvPr/>
        </p:nvGrpSpPr>
        <p:grpSpPr>
          <a:xfrm>
            <a:off x="3403851" y="2646458"/>
            <a:ext cx="5618850" cy="4129609"/>
            <a:chOff x="3525149" y="2685194"/>
            <a:chExt cx="5618850" cy="412960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F549790-CCC7-3B5A-2904-E50E0FACFF89}"/>
                </a:ext>
              </a:extLst>
            </p:cNvPr>
            <p:cNvGrpSpPr/>
            <p:nvPr/>
          </p:nvGrpSpPr>
          <p:grpSpPr>
            <a:xfrm>
              <a:off x="6081380" y="4278184"/>
              <a:ext cx="3062619" cy="2536619"/>
              <a:chOff x="6159012" y="4415022"/>
              <a:chExt cx="3063430" cy="2501800"/>
            </a:xfrm>
          </p:grpSpPr>
          <p:pic>
            <p:nvPicPr>
              <p:cNvPr id="11" name="Picture 10" descr="Shape, circle&#10;&#10;Description automatically generated">
                <a:extLst>
                  <a:ext uri="{FF2B5EF4-FFF2-40B4-BE49-F238E27FC236}">
                    <a16:creationId xmlns:a16="http://schemas.microsoft.com/office/drawing/2014/main" id="{A5CE286E-273B-9A02-1710-F178E3066F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159012" y="4415022"/>
                <a:ext cx="3063430" cy="2501800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5565A3-E041-5AA2-1B66-CAB2D007D6CA}"/>
                  </a:ext>
                </a:extLst>
              </p:cNvPr>
              <p:cNvSpPr txBox="1"/>
              <p:nvPr/>
            </p:nvSpPr>
            <p:spPr>
              <a:xfrm>
                <a:off x="6613215" y="5233245"/>
                <a:ext cx="2207730" cy="910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b="1">
                    <a:solidFill>
                      <a:prstClr val="white"/>
                    </a:solidFill>
                    <a:latin typeface="Colby StBlk" panose="00000A00000000000000" charset="0"/>
                    <a:ea typeface="Colby StBlk" panose="00000A00000000000000" charset="0"/>
                    <a:cs typeface="Rubik Regular" panose="020B0604020202020204" charset="0"/>
                  </a:rPr>
                  <a:t>Campaigning</a:t>
                </a:r>
              </a:p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b="1">
                    <a:solidFill>
                      <a:prstClr val="white"/>
                    </a:solidFill>
                    <a:latin typeface="Colby StBlk" panose="00000A00000000000000" charset="0"/>
                    <a:ea typeface="Colby StBlk" panose="00000A00000000000000" charset="0"/>
                    <a:cs typeface="Rubik Regular" panose="020B0604020202020204" charset="0"/>
                  </a:rPr>
                  <a:t>&amp; Education</a:t>
                </a:r>
              </a:p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>
                    <a:solidFill>
                      <a:schemeClr val="bg1"/>
                    </a:solidFill>
                    <a:latin typeface="Rubik Regular" panose="020B0604020202020204" charset="0"/>
                    <a:ea typeface="Colby StBlk" pitchFamily="2" charset="77"/>
                    <a:cs typeface="Rubik Regular" panose="020B0604020202020204" charset="0"/>
                  </a:rPr>
                  <a:t>here in Scotland</a:t>
                </a:r>
                <a:endParaRPr lang="en-GB" b="1">
                  <a:solidFill>
                    <a:schemeClr val="bg1"/>
                  </a:solidFill>
                  <a:latin typeface="Colby StBlk" panose="00000A00000000000000" charset="0"/>
                  <a:ea typeface="Colby StBlk" panose="00000A00000000000000" charset="0"/>
                  <a:cs typeface="Rubik Regular" panose="020B060402020202020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529C986-4D76-DC18-5CB6-EF27F0CC47DF}"/>
                </a:ext>
              </a:extLst>
            </p:cNvPr>
            <p:cNvGrpSpPr/>
            <p:nvPr/>
          </p:nvGrpSpPr>
          <p:grpSpPr>
            <a:xfrm>
              <a:off x="3525149" y="3234549"/>
              <a:ext cx="2950073" cy="2334911"/>
              <a:chOff x="4048517" y="4060563"/>
              <a:chExt cx="2485305" cy="2029666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7C606823-F7B7-E592-0EEA-AC0C91C706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4048517" y="4060563"/>
                <a:ext cx="2485305" cy="2029666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26CA673-A02F-4D3E-F5CE-71EFB2EC051F}"/>
                  </a:ext>
                </a:extLst>
              </p:cNvPr>
              <p:cNvSpPr txBox="1"/>
              <p:nvPr/>
            </p:nvSpPr>
            <p:spPr>
              <a:xfrm>
                <a:off x="4161930" y="4732099"/>
                <a:ext cx="2207730" cy="561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lby StBlk" panose="00000A00000000000000" charset="0"/>
                    <a:ea typeface="Colby StBlk" panose="00000A00000000000000" charset="0"/>
                    <a:cs typeface="Rubik Regular" pitchFamily="2" charset="-79"/>
                  </a:rPr>
                  <a:t>Promoting</a:t>
                </a: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ubik Regular" pitchFamily="2" charset="-79"/>
                  <a:ea typeface="+mn-ea"/>
                  <a:cs typeface="Rubik Regular" pitchFamily="2" charset="-79"/>
                </a:endParaRPr>
              </a:p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8406E"/>
                    </a:solidFill>
                    <a:effectLst/>
                    <a:uLnTx/>
                    <a:uFillTx/>
                    <a:latin typeface="Rubik Regular" pitchFamily="2" charset="-79"/>
                    <a:ea typeface="+mn-ea"/>
                    <a:cs typeface="Rubik Regular" pitchFamily="2" charset="-79"/>
                  </a:rPr>
                  <a:t>Peace &amp;</a:t>
                </a:r>
                <a:r>
                  <a:rPr lang="en-GB">
                    <a:solidFill>
                      <a:srgbClr val="08406E"/>
                    </a:solidFill>
                    <a:latin typeface="Rubik Regular" pitchFamily="2" charset="-79"/>
                    <a:cs typeface="Rubik Regular" pitchFamily="2" charset="-79"/>
                  </a:rPr>
                  <a:t> </a:t>
                </a: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8406E"/>
                    </a:solidFill>
                    <a:effectLst/>
                    <a:uLnTx/>
                    <a:uFillTx/>
                    <a:latin typeface="Rubik Regular" pitchFamily="2" charset="-79"/>
                    <a:ea typeface="+mn-ea"/>
                    <a:cs typeface="Rubik Regular" pitchFamily="2" charset="-79"/>
                  </a:rPr>
                  <a:t>justice</a:t>
                </a: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8406E"/>
                  </a:solidFill>
                  <a:effectLst/>
                  <a:uLnTx/>
                  <a:uFillTx/>
                  <a:latin typeface="Colby StMed" pitchFamily="2" charset="77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F8EBE7D-6C1E-D303-7254-C16EA910C7E1}"/>
                </a:ext>
              </a:extLst>
            </p:cNvPr>
            <p:cNvGrpSpPr/>
            <p:nvPr/>
          </p:nvGrpSpPr>
          <p:grpSpPr>
            <a:xfrm>
              <a:off x="6244068" y="2685194"/>
              <a:ext cx="2607707" cy="2191768"/>
              <a:chOff x="6529987" y="2887787"/>
              <a:chExt cx="2334849" cy="1905237"/>
            </a:xfrm>
          </p:grpSpPr>
          <p:pic>
            <p:nvPicPr>
              <p:cNvPr id="3" name="Picture 2" descr="Shape, circle&#10;&#10;Description automatically generated">
                <a:extLst>
                  <a:ext uri="{FF2B5EF4-FFF2-40B4-BE49-F238E27FC236}">
                    <a16:creationId xmlns:a16="http://schemas.microsoft.com/office/drawing/2014/main" id="{9C027127-E604-4BC1-308C-BFC7515539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29987" y="2887787"/>
                <a:ext cx="2334849" cy="1905237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4A3D83F-F84E-4FA3-BC62-DD78D1EB801B}"/>
                  </a:ext>
                </a:extLst>
              </p:cNvPr>
              <p:cNvSpPr txBox="1"/>
              <p:nvPr/>
            </p:nvSpPr>
            <p:spPr>
              <a:xfrm>
                <a:off x="6593546" y="3267554"/>
                <a:ext cx="2207730" cy="11325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lby StBlk" panose="00000A00000000000000" charset="0"/>
                    <a:ea typeface="Colby StBlk" panose="00000A00000000000000" charset="0"/>
                    <a:cs typeface="Rubik Regular" panose="020B0604020202020204" charset="0"/>
                  </a:rPr>
                  <a:t>Providing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2375A"/>
                    </a:solidFill>
                    <a:effectLst/>
                    <a:uLnTx/>
                    <a:uFillTx/>
                    <a:latin typeface="Rubik Regular" panose="020B0604020202020204" charset="0"/>
                    <a:ea typeface="Colby StBlk" pitchFamily="2" charset="77"/>
                    <a:cs typeface="Rubik Regular" panose="020B0604020202020204" charset="0"/>
                  </a:rPr>
                  <a:t>training for farmers, seeds &amp; tools,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2375A"/>
                    </a:solidFill>
                    <a:effectLst/>
                    <a:uLnTx/>
                    <a:uFillTx/>
                    <a:latin typeface="Rubik Regular" panose="020B0604020202020204" charset="0"/>
                    <a:ea typeface="Colby StBlk" pitchFamily="2" charset="77"/>
                    <a:cs typeface="Rubik Regular" panose="020B0604020202020204" charset="0"/>
                  </a:rPr>
                  <a:t>water</a:t>
                </a:r>
              </a:p>
            </p:txBody>
          </p:sp>
        </p:grpSp>
        <p:pic>
          <p:nvPicPr>
            <p:cNvPr id="13" name="Picture 12" descr="A picture containing text, vector graphics, helmet&#10;&#10;Description automatically generated">
              <a:extLst>
                <a:ext uri="{FF2B5EF4-FFF2-40B4-BE49-F238E27FC236}">
                  <a16:creationId xmlns:a16="http://schemas.microsoft.com/office/drawing/2014/main" id="{362E482C-C7E9-902C-44F6-E7E07B5C4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0903994" flipV="1">
              <a:off x="5265304" y="2911282"/>
              <a:ext cx="1239648" cy="747969"/>
            </a:xfrm>
            <a:prstGeom prst="rect">
              <a:avLst/>
            </a:prstGeom>
          </p:spPr>
        </p:pic>
        <p:pic>
          <p:nvPicPr>
            <p:cNvPr id="14" name="Picture 13" descr="A picture containing text, vector graphics, helmet&#10;&#10;Description automatically generated">
              <a:extLst>
                <a:ext uri="{FF2B5EF4-FFF2-40B4-BE49-F238E27FC236}">
                  <a16:creationId xmlns:a16="http://schemas.microsoft.com/office/drawing/2014/main" id="{0BE66556-C91B-688C-4E15-B846C5A4B0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3645369">
              <a:off x="5323818" y="5186810"/>
              <a:ext cx="1239527" cy="824058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99ECD74-B974-F0E2-76ED-63F93FDFDBF9}"/>
              </a:ext>
            </a:extLst>
          </p:cNvPr>
          <p:cNvSpPr txBox="1"/>
          <p:nvPr/>
        </p:nvSpPr>
        <p:spPr>
          <a:xfrm>
            <a:off x="293929" y="1471821"/>
            <a:ext cx="86332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00B1C2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 Regular" pitchFamily="2" charset="-79"/>
              </a:rPr>
              <a:t>We support people in some of the world’s poorest places. </a:t>
            </a: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ED9838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 Regular" pitchFamily="2" charset="-79"/>
              </a:rPr>
              <a:t>How we help:</a:t>
            </a:r>
            <a:endParaRPr kumimoji="0" lang="en-GB" sz="2200" b="1" i="0" u="none" strike="noStrike" kern="1200" cap="none" spc="0" normalizeH="0" baseline="0" noProof="0">
              <a:ln>
                <a:noFill/>
              </a:ln>
              <a:solidFill>
                <a:srgbClr val="ED9838"/>
              </a:solidFill>
              <a:effectLst/>
              <a:uLnTx/>
              <a:uFillTx/>
              <a:latin typeface="Colby StBlk" pitchFamily="2" charset="77"/>
              <a:ea typeface="Colby StBlk" pitchFamily="2" charset="77"/>
              <a:cs typeface="+mn-cs"/>
            </a:endParaRPr>
          </a:p>
        </p:txBody>
      </p:sp>
      <p:pic>
        <p:nvPicPr>
          <p:cNvPr id="30" name="Picture 29" descr="A picture containing person, water, outdoor, wave&#10;&#10;Description automatically generated">
            <a:extLst>
              <a:ext uri="{FF2B5EF4-FFF2-40B4-BE49-F238E27FC236}">
                <a16:creationId xmlns:a16="http://schemas.microsoft.com/office/drawing/2014/main" id="{E88DC85E-4AE9-7C41-C7A9-EEA4B03EC49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0696" y="2241262"/>
            <a:ext cx="3766752" cy="46167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74753E-AE46-61B1-070F-A09EFD3142A6}"/>
              </a:ext>
            </a:extLst>
          </p:cNvPr>
          <p:cNvSpPr txBox="1"/>
          <p:nvPr/>
        </p:nvSpPr>
        <p:spPr>
          <a:xfrm>
            <a:off x="293930" y="397357"/>
            <a:ext cx="31099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WHAT WE DO</a:t>
            </a:r>
          </a:p>
        </p:txBody>
      </p:sp>
    </p:spTree>
    <p:extLst>
      <p:ext uri="{BB962C8B-B14F-4D97-AF65-F5344CB8AC3E}">
        <p14:creationId xmlns:p14="http://schemas.microsoft.com/office/powerpoint/2010/main" val="1382608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376083" y="1517831"/>
            <a:ext cx="8592337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00" b="1" i="0" u="none" strike="noStrike" kern="1200" cap="none" spc="0" normalizeH="0" baseline="0" noProof="0">
                <a:ln>
                  <a:noFill/>
                </a:ln>
                <a:solidFill>
                  <a:srgbClr val="A1CA5E"/>
                </a:solidFill>
                <a:effectLst/>
                <a:uLnTx/>
                <a:uFillTx/>
                <a:latin typeface="Colby StBlk"/>
                <a:ea typeface="Colby StBlk"/>
                <a:cs typeface="+mn-cs"/>
              </a:rPr>
              <a:t>We work across Africa, Asia, Latin America, the Middle East and Europe. In 2023…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BD4848-8D3A-0E48-BABB-768D0259CA97}"/>
              </a:ext>
            </a:extLst>
          </p:cNvPr>
          <p:cNvSpPr txBox="1"/>
          <p:nvPr/>
        </p:nvSpPr>
        <p:spPr>
          <a:xfrm>
            <a:off x="3037560" y="2652558"/>
            <a:ext cx="260836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375A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" pitchFamily="2" charset="-79"/>
              </a:rPr>
              <a:t>We helped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12375A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" pitchFamily="2" charset="-79"/>
              </a:rPr>
              <a:t>1,277,848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375A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" pitchFamily="2" charset="-79"/>
              </a:rPr>
              <a:t>people to have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375A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" pitchFamily="2" charset="-79"/>
              </a:rPr>
              <a:t>a brighter future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875EF8-34B0-5E44-80C3-F13235A0B0BE}"/>
              </a:ext>
            </a:extLst>
          </p:cNvPr>
          <p:cNvSpPr txBox="1"/>
          <p:nvPr/>
        </p:nvSpPr>
        <p:spPr>
          <a:xfrm>
            <a:off x="5902034" y="4220651"/>
            <a:ext cx="192910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D9443C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" pitchFamily="2" charset="-79"/>
              </a:rPr>
              <a:t>We supported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D9443C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" pitchFamily="2" charset="-79"/>
              </a:rPr>
              <a:t>48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D9443C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" pitchFamily="2" charset="-79"/>
              </a:rPr>
              <a:t>emergency responses in 20 countries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2E6ECB-E32A-2F4F-81D3-06DFA2E96E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3949" y="2687937"/>
            <a:ext cx="1562474" cy="151039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B2D8314-AF4A-D142-8E18-E41360D35438}"/>
              </a:ext>
            </a:extLst>
          </p:cNvPr>
          <p:cNvSpPr txBox="1"/>
          <p:nvPr/>
        </p:nvSpPr>
        <p:spPr>
          <a:xfrm>
            <a:off x="1519004" y="4513154"/>
            <a:ext cx="3446974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E36729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" pitchFamily="2" charset="-79"/>
              </a:rPr>
              <a:t>407,445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E36729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" pitchFamily="2" charset="-79"/>
              </a:rPr>
              <a:t>people were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E36729"/>
                </a:solidFill>
                <a:effectLst/>
                <a:uLnTx/>
                <a:uFillTx/>
                <a:latin typeface="Colby StBlk"/>
                <a:ea typeface="Colby StBlk"/>
                <a:cs typeface="Rubik"/>
              </a:rPr>
              <a:t>helped to grow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E36729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" pitchFamily="2" charset="-79"/>
              </a:rPr>
              <a:t>more food and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E36729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" pitchFamily="2" charset="-79"/>
              </a:rPr>
              <a:t>earn more money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C86F0F1-D24C-CA46-8A21-F958903F56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8099" y="4513154"/>
            <a:ext cx="1660979" cy="18835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29C77A3-94BD-5640-B18F-55D1F1968C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2034" y="2747910"/>
            <a:ext cx="1363744" cy="1377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C46C55-4A0E-94D6-25FD-A104FF6272AD}"/>
              </a:ext>
            </a:extLst>
          </p:cNvPr>
          <p:cNvSpPr txBox="1"/>
          <p:nvPr/>
        </p:nvSpPr>
        <p:spPr>
          <a:xfrm>
            <a:off x="376083" y="236168"/>
            <a:ext cx="5527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TOGETHER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WE REACH OUT IN LOVE</a:t>
            </a:r>
            <a:endParaRPr kumimoji="0" lang="en-GB" sz="2700" b="1" u="none" strike="noStrike" kern="1200" cap="none" spc="0" normalizeH="0" baseline="0" noProof="0">
              <a:ln>
                <a:noFill/>
              </a:ln>
              <a:solidFill>
                <a:srgbClr val="494948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98125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323064" y="451398"/>
            <a:ext cx="517467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QUICK QUIZ ON HUNGER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2" y="1551480"/>
            <a:ext cx="8742870" cy="10892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366700" y="1717399"/>
            <a:ext cx="8454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+mn-cs"/>
              </a:rPr>
              <a:t>Global hunger is decreasing.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2375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2" y="2881223"/>
            <a:ext cx="4015594" cy="7591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5878" y="2881223"/>
            <a:ext cx="4015594" cy="7591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228602" y="2873940"/>
            <a:ext cx="4015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True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4955878" y="2905571"/>
            <a:ext cx="4015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False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381002" y="3865609"/>
            <a:ext cx="84399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A1CA5E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False.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The number of hungry people in the world </a:t>
            </a:r>
            <a:r>
              <a:rPr kumimoji="0" lang="en-GB" sz="3600" b="0" i="0" u="sng" strike="noStrike" kern="1200" cap="none" spc="0" normalizeH="0" baseline="0" noProof="0" dirty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was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 decreasing after decades of progress, up until 2014, and has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A1CA5E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increased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 each year since then.</a:t>
            </a:r>
          </a:p>
        </p:txBody>
      </p:sp>
    </p:spTree>
    <p:extLst>
      <p:ext uri="{BB962C8B-B14F-4D97-AF65-F5344CB8AC3E}">
        <p14:creationId xmlns:p14="http://schemas.microsoft.com/office/powerpoint/2010/main" val="13640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2" y="1663819"/>
            <a:ext cx="8742870" cy="12607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381002" y="1767083"/>
            <a:ext cx="84542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noProof="0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Under </a:t>
            </a:r>
            <a:r>
              <a:rPr lang="en-GB" sz="28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o</a:t>
            </a:r>
            <a:r>
              <a:rPr lang="en-GB" sz="2800" b="1" noProof="0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ne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+mn-cs"/>
              </a:rPr>
              <a:t>billion people worldwide don’t have safe drinking water.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12375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2" y="3197445"/>
            <a:ext cx="4015594" cy="7591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5878" y="3197445"/>
            <a:ext cx="4015594" cy="7591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228602" y="3268179"/>
            <a:ext cx="4015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True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4955878" y="3299810"/>
            <a:ext cx="4015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False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228602" y="4155270"/>
            <a:ext cx="84399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n-GB" sz="3600" b="0" i="0" u="none" strike="noStrike" kern="1200" cap="none" spc="0" normalizeH="0" noProof="0" dirty="0">
                <a:ln>
                  <a:noFill/>
                </a:ln>
                <a:solidFill>
                  <a:srgbClr val="A1CA5E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False. </a:t>
            </a:r>
            <a:r>
              <a:rPr lang="en-GB" sz="3600" noProof="0" dirty="0">
                <a:solidFill>
                  <a:srgbClr val="494948"/>
                </a:solidFill>
                <a:latin typeface="Colby StBlk" panose="00000A00000000000000" charset="0"/>
                <a:ea typeface="Colby StBlk" panose="00000A00000000000000" charset="0"/>
              </a:rPr>
              <a:t>I</a:t>
            </a:r>
            <a:r>
              <a:rPr lang="en-GB" sz="3600" dirty="0">
                <a:solidFill>
                  <a:srgbClr val="494948"/>
                </a:solidFill>
                <a:latin typeface="Colby StBlk" panose="00000A00000000000000" charset="0"/>
                <a:ea typeface="Colby StBlk" panose="00000A00000000000000" charset="0"/>
              </a:rPr>
              <a:t>t’s actually </a:t>
            </a:r>
            <a:r>
              <a:rPr lang="en-GB" sz="3600" dirty="0">
                <a:solidFill>
                  <a:srgbClr val="A1CA5E"/>
                </a:solidFill>
                <a:latin typeface="Colby StBlk" panose="00000A00000000000000" charset="0"/>
                <a:ea typeface="Colby StBlk" panose="00000A00000000000000" charset="0"/>
              </a:rPr>
              <a:t>over 2 billion </a:t>
            </a:r>
            <a:r>
              <a:rPr lang="en-GB" sz="3600" dirty="0">
                <a:solidFill>
                  <a:srgbClr val="494948"/>
                </a:solidFill>
                <a:latin typeface="Colby StBlk" panose="00000A00000000000000" charset="0"/>
                <a:ea typeface="Colby StBlk" panose="00000A00000000000000" charset="0"/>
              </a:rPr>
              <a:t>people without access to safe drinking water, according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to the United Nations in 2023.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0600CC-A91B-C22E-FF13-B8CF1040F2A9}"/>
              </a:ext>
            </a:extLst>
          </p:cNvPr>
          <p:cNvSpPr txBox="1"/>
          <p:nvPr/>
        </p:nvSpPr>
        <p:spPr>
          <a:xfrm>
            <a:off x="323064" y="451398"/>
            <a:ext cx="517467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QUICK QUIZ ON </a:t>
            </a:r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WATER</a:t>
            </a:r>
            <a:endParaRPr kumimoji="0" lang="en-GB" sz="2700" b="1" u="none" strike="noStrike" kern="1200" cap="none" spc="0" normalizeH="0" baseline="0" noProof="0">
              <a:ln>
                <a:noFill/>
              </a:ln>
              <a:solidFill>
                <a:srgbClr val="494948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7055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07F5876-007C-38DE-9EA7-B233AB7F66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96" y="0"/>
            <a:ext cx="9132406" cy="6857999"/>
          </a:xfrm>
          <a:prstGeom prst="rect">
            <a:avLst/>
          </a:prstGeom>
          <a:ln>
            <a:noFill/>
          </a:ln>
        </p:spPr>
      </p:pic>
      <p:pic>
        <p:nvPicPr>
          <p:cNvPr id="11" name="Picture 1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3EADEEC-35AC-285F-ED10-D8FCDC17E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72" y="246488"/>
            <a:ext cx="2200442" cy="710912"/>
          </a:xfrm>
          <a:prstGeom prst="rect">
            <a:avLst/>
          </a:prstGeom>
        </p:spPr>
      </p:pic>
      <p:pic>
        <p:nvPicPr>
          <p:cNvPr id="13" name="Picture 12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6F3F52D0-6C68-E2FF-60A6-D7E889DB67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8608" y="246488"/>
            <a:ext cx="1793722" cy="6469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E250C0-10DE-2992-2921-D6E4C5E7A100}"/>
              </a:ext>
            </a:extLst>
          </p:cNvPr>
          <p:cNvSpPr txBox="1"/>
          <p:nvPr/>
        </p:nvSpPr>
        <p:spPr>
          <a:xfrm>
            <a:off x="221672" y="5488345"/>
            <a:ext cx="4999104" cy="10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4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GIFTS THAT</a:t>
            </a:r>
          </a:p>
          <a:p>
            <a:pPr>
              <a:lnSpc>
                <a:spcPts val="354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KEEP ON GIVING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9221AD-4DAD-BD37-2BC0-392A2472493B}"/>
              </a:ext>
            </a:extLst>
          </p:cNvPr>
          <p:cNvGrpSpPr/>
          <p:nvPr/>
        </p:nvGrpSpPr>
        <p:grpSpPr>
          <a:xfrm rot="21068722">
            <a:off x="141445" y="1814845"/>
            <a:ext cx="2280669" cy="1862546"/>
            <a:chOff x="141445" y="1814845"/>
            <a:chExt cx="2280669" cy="1862546"/>
          </a:xfrm>
        </p:grpSpPr>
        <p:pic>
          <p:nvPicPr>
            <p:cNvPr id="4" name="Picture 3" descr="A green oval with black background&#10;&#10;Description automatically generated">
              <a:extLst>
                <a:ext uri="{FF2B5EF4-FFF2-40B4-BE49-F238E27FC236}">
                  <a16:creationId xmlns:a16="http://schemas.microsoft.com/office/drawing/2014/main" id="{D674B412-8F4F-8C39-1F9B-A193CEF96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141445" y="1814845"/>
              <a:ext cx="2280669" cy="186254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0EFF47A-8EA7-01A4-C7C4-BA6046DC9CFB}"/>
                </a:ext>
              </a:extLst>
            </p:cNvPr>
            <p:cNvSpPr txBox="1"/>
            <p:nvPr/>
          </p:nvSpPr>
          <p:spPr>
            <a:xfrm>
              <a:off x="410762" y="2222050"/>
              <a:ext cx="1822262" cy="1031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b="1">
                  <a:solidFill>
                    <a:schemeClr val="bg1"/>
                  </a:solidFill>
                  <a:latin typeface="Rubik" pitchFamily="2" charset="-79"/>
                  <a:cs typeface="Rubik" pitchFamily="2" charset="-79"/>
                </a:rPr>
                <a:t>“World hunger is man-made and only we can end it .”</a:t>
              </a:r>
            </a:p>
            <a:p>
              <a:pPr algn="ctr"/>
              <a:r>
                <a:rPr lang="en-US" sz="1100">
                  <a:solidFill>
                    <a:schemeClr val="bg1"/>
                  </a:solidFill>
                  <a:latin typeface="Rubik" pitchFamily="2" charset="-79"/>
                  <a:cs typeface="Rubik" pitchFamily="2" charset="-79"/>
                </a:rPr>
                <a:t>– Archbishop </a:t>
              </a:r>
              <a:br>
                <a:rPr lang="en-US" sz="1100">
                  <a:solidFill>
                    <a:schemeClr val="bg1"/>
                  </a:solidFill>
                  <a:latin typeface="Rubik" pitchFamily="2" charset="-79"/>
                  <a:cs typeface="Rubik" pitchFamily="2" charset="-79"/>
                </a:rPr>
              </a:br>
              <a:r>
                <a:rPr lang="en-US" sz="1100">
                  <a:solidFill>
                    <a:schemeClr val="bg1"/>
                  </a:solidFill>
                  <a:latin typeface="Rubik" pitchFamily="2" charset="-79"/>
                  <a:cs typeface="Rubik" pitchFamily="2" charset="-79"/>
                </a:rPr>
                <a:t>Desmond Tutu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0769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2363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980B18-DC2F-B9BC-A0CF-AF1827DF216B}"/>
              </a:ext>
            </a:extLst>
          </p:cNvPr>
          <p:cNvSpPr txBox="1"/>
          <p:nvPr/>
        </p:nvSpPr>
        <p:spPr>
          <a:xfrm>
            <a:off x="387927" y="1801197"/>
            <a:ext cx="7291658" cy="13994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60"/>
              </a:lnSpc>
            </a:pPr>
            <a:r>
              <a:rPr lang="en-GB" sz="4000">
                <a:solidFill>
                  <a:srgbClr val="A1CA5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A REAL GIFT </a:t>
            </a:r>
          </a:p>
          <a:p>
            <a:pPr>
              <a:lnSpc>
                <a:spcPts val="3560"/>
              </a:lnSpc>
            </a:pPr>
            <a:r>
              <a:rPr lang="en-GB" sz="4000">
                <a:solidFill>
                  <a:srgbClr val="A1CA5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IS A REAL EXAMPLE </a:t>
            </a:r>
          </a:p>
          <a:p>
            <a:pPr>
              <a:lnSpc>
                <a:spcPts val="3560"/>
              </a:lnSpc>
            </a:pPr>
            <a:r>
              <a:rPr lang="en-GB" sz="4000">
                <a:solidFill>
                  <a:srgbClr val="A1CA5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OF SCIAF’S 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3AF509-2037-1D57-7A56-B9C6174C69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21672" y="246488"/>
            <a:ext cx="2200441" cy="710912"/>
          </a:xfrm>
          <a:prstGeom prst="rect">
            <a:avLst/>
          </a:prstGeom>
        </p:spPr>
      </p:pic>
      <p:pic>
        <p:nvPicPr>
          <p:cNvPr id="7" name="Picture 6" descr="A green gift box with a bow&#10;&#10;Description automatically generated">
            <a:extLst>
              <a:ext uri="{FF2B5EF4-FFF2-40B4-BE49-F238E27FC236}">
                <a16:creationId xmlns:a16="http://schemas.microsoft.com/office/drawing/2014/main" id="{FE454382-CDE0-CC06-05F3-D73161C5B0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770" y="3657382"/>
            <a:ext cx="2333801" cy="27053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6EACC9-B0FB-2ECB-AB8D-9E73084BCBA7}"/>
              </a:ext>
            </a:extLst>
          </p:cNvPr>
          <p:cNvSpPr txBox="1"/>
          <p:nvPr/>
        </p:nvSpPr>
        <p:spPr>
          <a:xfrm>
            <a:off x="385641" y="3429000"/>
            <a:ext cx="5767546" cy="258387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Rubik" pitchFamily="2" charset="-79"/>
                <a:cs typeface="Rubik" pitchFamily="2" charset="-79"/>
              </a:rPr>
              <a:t>Every Real Gift you buy supports our sisters and brothers living in poverty. Each gift is linked to a fund that gives vital support. Whether your gift supports </a:t>
            </a:r>
            <a:r>
              <a:rPr lang="en-GB" sz="2000" b="1">
                <a:solidFill>
                  <a:srgbClr val="A1CA5E"/>
                </a:solidFill>
                <a:effectLst/>
                <a:latin typeface="Rubik" pitchFamily="2" charset="-79"/>
                <a:cs typeface="Rubik" pitchFamily="2" charset="-79"/>
              </a:rPr>
              <a:t>farming and livelihoods</a:t>
            </a:r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Rubik" pitchFamily="2" charset="-79"/>
                <a:cs typeface="Rubik" pitchFamily="2" charset="-79"/>
              </a:rPr>
              <a:t>, </a:t>
            </a:r>
            <a:r>
              <a:rPr lang="en-GB" sz="2000" b="1">
                <a:solidFill>
                  <a:srgbClr val="3A5382"/>
                </a:solidFill>
                <a:effectLst/>
                <a:latin typeface="Rubik" pitchFamily="2" charset="-79"/>
                <a:cs typeface="Rubik" pitchFamily="2" charset="-79"/>
              </a:rPr>
              <a:t>water</a:t>
            </a:r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Rubik" pitchFamily="2" charset="-79"/>
                <a:cs typeface="Rubik" pitchFamily="2" charset="-79"/>
              </a:rPr>
              <a:t> or </a:t>
            </a:r>
            <a:r>
              <a:rPr lang="en-GB" sz="2000" b="1">
                <a:solidFill>
                  <a:srgbClr val="E43B31"/>
                </a:solidFill>
                <a:effectLst/>
                <a:latin typeface="Rubik" pitchFamily="2" charset="-79"/>
                <a:cs typeface="Rubik" pitchFamily="2" charset="-79"/>
              </a:rPr>
              <a:t>emergencies</a:t>
            </a:r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Rubik" pitchFamily="2" charset="-79"/>
                <a:cs typeface="Rubik" pitchFamily="2" charset="-79"/>
              </a:rPr>
              <a:t>, it will go where it is needed most, supporting those most in need around the world.</a:t>
            </a:r>
            <a:endParaRPr lang="en-US" sz="2000"/>
          </a:p>
        </p:txBody>
      </p:sp>
      <p:pic>
        <p:nvPicPr>
          <p:cNvPr id="14" name="Picture 13" descr="A black and white x&#10;&#10;Description automatically generated">
            <a:extLst>
              <a:ext uri="{FF2B5EF4-FFF2-40B4-BE49-F238E27FC236}">
                <a16:creationId xmlns:a16="http://schemas.microsoft.com/office/drawing/2014/main" id="{3F23B1FE-9E84-B2EB-736F-5C1C077716C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9877" r="20467"/>
          <a:stretch/>
        </p:blipFill>
        <p:spPr>
          <a:xfrm>
            <a:off x="6305303" y="0"/>
            <a:ext cx="2838697" cy="285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51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44433" y="1666118"/>
            <a:ext cx="44550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solidFill>
                  <a:srgbClr val="ED9838"/>
                </a:solidFill>
                <a:latin typeface="Colby StBlk" panose="00000A00000000000000" charset="0"/>
                <a:ea typeface="Colby StBlk" panose="00000A00000000000000" charset="0"/>
              </a:rPr>
              <a:t>Vegetable Garden</a:t>
            </a:r>
          </a:p>
          <a:p>
            <a:pPr algn="ctr"/>
            <a:r>
              <a:rPr lang="en-GB" sz="3200">
                <a:solidFill>
                  <a:srgbClr val="ED9838"/>
                </a:solidFill>
                <a:latin typeface="Colby StBlk" panose="00000A00000000000000" charset="0"/>
                <a:ea typeface="Colby StBlk" panose="00000A00000000000000" charset="0"/>
              </a:rPr>
              <a:t>&amp; Beekeeping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C46C55-4A0E-94D6-25FD-A104FF6272AD}"/>
              </a:ext>
            </a:extLst>
          </p:cNvPr>
          <p:cNvSpPr txBox="1"/>
          <p:nvPr/>
        </p:nvSpPr>
        <p:spPr>
          <a:xfrm>
            <a:off x="330298" y="448659"/>
            <a:ext cx="42796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LAUDATO SI’ GIFTS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9267" y="3599353"/>
            <a:ext cx="1831812" cy="26135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98" y="3599353"/>
            <a:ext cx="1831813" cy="2607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386" y="1579694"/>
            <a:ext cx="1446550" cy="14465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21" b="97222" l="9639" r="89960"/>
                    </a14:imgEffect>
                  </a14:imgLayer>
                </a14:imgProps>
              </a:ext>
            </a:extLst>
          </a:blip>
          <a:srcRect t="21428"/>
          <a:stretch/>
        </p:blipFill>
        <p:spPr>
          <a:xfrm>
            <a:off x="4140412" y="803953"/>
            <a:ext cx="1393121" cy="1107783"/>
          </a:xfrm>
          <a:prstGeom prst="rect">
            <a:avLst/>
          </a:prstGeom>
        </p:spPr>
      </p:pic>
      <p:pic>
        <p:nvPicPr>
          <p:cNvPr id="4" name="Picture 3" descr="A green gift box with a bow&#10;&#10;Description automatically generated">
            <a:extLst>
              <a:ext uri="{FF2B5EF4-FFF2-40B4-BE49-F238E27FC236}">
                <a16:creationId xmlns:a16="http://schemas.microsoft.com/office/drawing/2014/main" id="{59B17B75-A92F-19F7-CDA9-C0A3005608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3860" y="3691434"/>
            <a:ext cx="2333801" cy="270530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6189E1D-2702-A8DF-E731-62908BE6E027}"/>
              </a:ext>
            </a:extLst>
          </p:cNvPr>
          <p:cNvGrpSpPr/>
          <p:nvPr/>
        </p:nvGrpSpPr>
        <p:grpSpPr>
          <a:xfrm>
            <a:off x="3824892" y="2880875"/>
            <a:ext cx="2117040" cy="1728916"/>
            <a:chOff x="3824892" y="2880875"/>
            <a:chExt cx="2117040" cy="1728916"/>
          </a:xfrm>
        </p:grpSpPr>
        <p:pic>
          <p:nvPicPr>
            <p:cNvPr id="17" name="Picture 16" descr="An orange oval with black background&#10;&#10;Description automatically generated">
              <a:extLst>
                <a:ext uri="{FF2B5EF4-FFF2-40B4-BE49-F238E27FC236}">
                  <a16:creationId xmlns:a16="http://schemas.microsoft.com/office/drawing/2014/main" id="{BE50CE28-8F39-4524-EEE2-AE10C60A7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824892" y="2880875"/>
              <a:ext cx="2117040" cy="1728916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2BDF942-D49B-AA24-B612-01B8CD82EB4F}"/>
                </a:ext>
              </a:extLst>
            </p:cNvPr>
            <p:cNvSpPr txBox="1"/>
            <p:nvPr/>
          </p:nvSpPr>
          <p:spPr>
            <a:xfrm>
              <a:off x="4301952" y="3391390"/>
              <a:ext cx="14819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>
                  <a:solidFill>
                    <a:schemeClr val="bg1"/>
                  </a:solidFill>
                  <a:latin typeface="Colby StBlk" pitchFamily="2" charset="77"/>
                  <a:ea typeface="Colby StBlk" pitchFamily="2" charset="77"/>
                </a:rPr>
                <a:t>£37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6DD3793-F835-7C84-DE49-8E8E89BBAACD}"/>
              </a:ext>
            </a:extLst>
          </p:cNvPr>
          <p:cNvSpPr txBox="1"/>
          <p:nvPr/>
        </p:nvSpPr>
        <p:spPr>
          <a:xfrm>
            <a:off x="-72525" y="277871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>
                <a:solidFill>
                  <a:srgbClr val="494948"/>
                </a:solidFill>
                <a:latin typeface="Rubik Black" pitchFamily="2" charset="-79"/>
                <a:ea typeface="Colby StBlk" panose="00000A00000000000000" charset="0"/>
                <a:cs typeface="Rubik Black" pitchFamily="2" charset="-79"/>
              </a:rPr>
              <a:t>LAUDATO SI’ REAL GIFTS</a:t>
            </a:r>
          </a:p>
        </p:txBody>
      </p:sp>
    </p:spTree>
    <p:extLst>
      <p:ext uri="{BB962C8B-B14F-4D97-AF65-F5344CB8AC3E}">
        <p14:creationId xmlns:p14="http://schemas.microsoft.com/office/powerpoint/2010/main" val="1856351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F2DDE0-E730-B207-2FD2-1DD503585787}"/>
              </a:ext>
            </a:extLst>
          </p:cNvPr>
          <p:cNvSpPr txBox="1"/>
          <p:nvPr/>
        </p:nvSpPr>
        <p:spPr>
          <a:xfrm>
            <a:off x="330298" y="448659"/>
            <a:ext cx="42796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FARMING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473635"/>
            <a:ext cx="3629512" cy="51660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4444409" y="2685489"/>
            <a:ext cx="44550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rgbClr val="494948"/>
                </a:solidFill>
                <a:latin typeface="Colby StBlk" pitchFamily="2" charset="77"/>
                <a:ea typeface="Colby StBlk" pitchFamily="2" charset="77"/>
              </a:rPr>
              <a:t>Seeds, tools, </a:t>
            </a:r>
          </a:p>
          <a:p>
            <a:pPr algn="ctr"/>
            <a:r>
              <a:rPr lang="en-GB" sz="2800" b="1">
                <a:solidFill>
                  <a:srgbClr val="494948"/>
                </a:solidFill>
                <a:latin typeface="Colby StBlk" pitchFamily="2" charset="77"/>
                <a:ea typeface="Colby StBlk" pitchFamily="2" charset="77"/>
              </a:rPr>
              <a:t>soils and training </a:t>
            </a:r>
          </a:p>
          <a:p>
            <a:pPr algn="ctr"/>
            <a:r>
              <a:rPr lang="en-GB" sz="2800" b="1">
                <a:solidFill>
                  <a:srgbClr val="494948"/>
                </a:solidFill>
                <a:latin typeface="Colby StBlk" pitchFamily="2" charset="77"/>
                <a:ea typeface="Colby StBlk" pitchFamily="2" charset="77"/>
              </a:rPr>
              <a:t>to grow fresh fruit, vegetables and grains!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038" y="5657316"/>
            <a:ext cx="982413" cy="98241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21" b="97222" l="9639" r="89960"/>
                    </a14:imgEffect>
                  </a14:imgLayer>
                </a14:imgProps>
              </a:ext>
            </a:extLst>
          </a:blip>
          <a:srcRect t="21428"/>
          <a:stretch/>
        </p:blipFill>
        <p:spPr>
          <a:xfrm>
            <a:off x="3858112" y="673341"/>
            <a:ext cx="2371725" cy="188595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1FB5B8D-DBD3-F807-9147-6E6E45B93541}"/>
              </a:ext>
            </a:extLst>
          </p:cNvPr>
          <p:cNvGrpSpPr/>
          <p:nvPr/>
        </p:nvGrpSpPr>
        <p:grpSpPr>
          <a:xfrm>
            <a:off x="3622584" y="4932258"/>
            <a:ext cx="2117040" cy="1728916"/>
            <a:chOff x="3824892" y="2880875"/>
            <a:chExt cx="2117040" cy="1728916"/>
          </a:xfrm>
        </p:grpSpPr>
        <p:pic>
          <p:nvPicPr>
            <p:cNvPr id="4" name="Picture 3" descr="An orange oval with black background&#10;&#10;Description automatically generated">
              <a:extLst>
                <a:ext uri="{FF2B5EF4-FFF2-40B4-BE49-F238E27FC236}">
                  <a16:creationId xmlns:a16="http://schemas.microsoft.com/office/drawing/2014/main" id="{C02995BA-DC6C-748E-2E5A-E8C9D836C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24892" y="2880875"/>
              <a:ext cx="2117040" cy="172891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6DED2A7-4F1D-1F4F-6C28-3F0E938E0017}"/>
                </a:ext>
              </a:extLst>
            </p:cNvPr>
            <p:cNvSpPr txBox="1"/>
            <p:nvPr/>
          </p:nvSpPr>
          <p:spPr>
            <a:xfrm>
              <a:off x="4301952" y="3391390"/>
              <a:ext cx="14819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>
                  <a:solidFill>
                    <a:schemeClr val="bg1"/>
                  </a:solidFill>
                  <a:latin typeface="Colby StBlk" pitchFamily="2" charset="77"/>
                  <a:ea typeface="Colby StBlk" pitchFamily="2" charset="77"/>
                </a:rPr>
                <a:t>£37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3419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4365894" y="2676211"/>
            <a:ext cx="44550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solidFill>
                  <a:srgbClr val="ED9838"/>
                </a:solidFill>
                <a:latin typeface="Colby StBlk" panose="00000A00000000000000" charset="0"/>
                <a:ea typeface="Colby StBlk" panose="00000A00000000000000" charset="0"/>
              </a:rPr>
              <a:t>Bees sip up nectar from plants and use it to make honey, which farmers can sell.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456146"/>
            <a:ext cx="3677013" cy="52461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770" y="5719875"/>
            <a:ext cx="982413" cy="98241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21" b="97222" l="9639" r="89960"/>
                    </a14:imgEffect>
                  </a14:imgLayer>
                </a14:imgProps>
              </a:ext>
            </a:extLst>
          </a:blip>
          <a:srcRect t="21428"/>
          <a:stretch/>
        </p:blipFill>
        <p:spPr>
          <a:xfrm>
            <a:off x="3858112" y="673341"/>
            <a:ext cx="2371725" cy="188595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FAC822C-106D-B06C-015C-1249C802DBD6}"/>
              </a:ext>
            </a:extLst>
          </p:cNvPr>
          <p:cNvGrpSpPr/>
          <p:nvPr/>
        </p:nvGrpSpPr>
        <p:grpSpPr>
          <a:xfrm>
            <a:off x="3622584" y="5230756"/>
            <a:ext cx="1725271" cy="1430418"/>
            <a:chOff x="3824892" y="2880875"/>
            <a:chExt cx="2117040" cy="1728916"/>
          </a:xfrm>
        </p:grpSpPr>
        <p:pic>
          <p:nvPicPr>
            <p:cNvPr id="4" name="Picture 3" descr="An orange oval with black background&#10;&#10;Description automatically generated">
              <a:extLst>
                <a:ext uri="{FF2B5EF4-FFF2-40B4-BE49-F238E27FC236}">
                  <a16:creationId xmlns:a16="http://schemas.microsoft.com/office/drawing/2014/main" id="{501036C9-FC7F-A577-ED68-8A0ABF4FE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24892" y="2880875"/>
              <a:ext cx="2117040" cy="172891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A3AF246-71E1-BC91-8A0B-0BC361D8DA88}"/>
                </a:ext>
              </a:extLst>
            </p:cNvPr>
            <p:cNvSpPr txBox="1"/>
            <p:nvPr/>
          </p:nvSpPr>
          <p:spPr>
            <a:xfrm>
              <a:off x="4172190" y="3325952"/>
              <a:ext cx="14819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>
                  <a:solidFill>
                    <a:schemeClr val="bg1"/>
                  </a:solidFill>
                  <a:latin typeface="Colby StBlk" pitchFamily="2" charset="77"/>
                  <a:ea typeface="Colby StBlk" pitchFamily="2" charset="77"/>
                </a:rPr>
                <a:t>£37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7891AA9-6116-2AC5-5B47-3AD26B697F52}"/>
              </a:ext>
            </a:extLst>
          </p:cNvPr>
          <p:cNvSpPr txBox="1"/>
          <p:nvPr/>
        </p:nvSpPr>
        <p:spPr>
          <a:xfrm>
            <a:off x="330298" y="448659"/>
            <a:ext cx="42796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FARMING</a:t>
            </a:r>
          </a:p>
        </p:txBody>
      </p:sp>
    </p:spTree>
    <p:extLst>
      <p:ext uri="{BB962C8B-B14F-4D97-AF65-F5344CB8AC3E}">
        <p14:creationId xmlns:p14="http://schemas.microsoft.com/office/powerpoint/2010/main" val="1644837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459781"/>
            <a:ext cx="3610418" cy="51379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4306186" y="2905054"/>
            <a:ext cx="44550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>
                <a:solidFill>
                  <a:srgbClr val="E43B31"/>
                </a:solidFill>
                <a:latin typeface="Colby StBlk" pitchFamily="2" charset="77"/>
                <a:ea typeface="Colby StBlk" pitchFamily="2" charset="77"/>
              </a:rPr>
              <a:t>We all need water for drinking, washing and cooking.</a:t>
            </a:r>
          </a:p>
        </p:txBody>
      </p:sp>
      <p:sp>
        <p:nvSpPr>
          <p:cNvPr id="9" name="Flowchart: Connector 8"/>
          <p:cNvSpPr/>
          <p:nvPr/>
        </p:nvSpPr>
        <p:spPr>
          <a:xfrm>
            <a:off x="4046166" y="4794842"/>
            <a:ext cx="1903227" cy="1850065"/>
          </a:xfrm>
          <a:prstGeom prst="flowChartConnector">
            <a:avLst/>
          </a:prstGeom>
          <a:solidFill>
            <a:srgbClr val="E43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258816" y="5273307"/>
            <a:ext cx="1477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chemeClr val="bg1"/>
                </a:solidFill>
                <a:latin typeface="Colby StBlk" panose="00000A00000000000000" charset="0"/>
                <a:ea typeface="Colby StBlk" panose="00000A00000000000000" charset="0"/>
              </a:rPr>
              <a:t>£45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1AB44B-509D-376C-EF08-F0DB92D851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770" y="5719875"/>
            <a:ext cx="982413" cy="9824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4B3C0F-B326-3B13-D858-791DC727F02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21" b="97222" l="9639" r="89960"/>
                    </a14:imgEffect>
                  </a14:imgLayer>
                </a14:imgProps>
              </a:ext>
            </a:extLst>
          </a:blip>
          <a:srcRect t="21428"/>
          <a:stretch/>
        </p:blipFill>
        <p:spPr>
          <a:xfrm>
            <a:off x="3858112" y="673341"/>
            <a:ext cx="2371725" cy="18859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F0F1D2-2100-4B17-5EC1-8DFDC35EBB43}"/>
              </a:ext>
            </a:extLst>
          </p:cNvPr>
          <p:cNvSpPr txBox="1"/>
          <p:nvPr/>
        </p:nvSpPr>
        <p:spPr>
          <a:xfrm>
            <a:off x="330298" y="448659"/>
            <a:ext cx="42796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EMERGENCY WATER</a:t>
            </a:r>
          </a:p>
        </p:txBody>
      </p:sp>
    </p:spTree>
    <p:extLst>
      <p:ext uri="{BB962C8B-B14F-4D97-AF65-F5344CB8AC3E}">
        <p14:creationId xmlns:p14="http://schemas.microsoft.com/office/powerpoint/2010/main" val="3207470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CEE30F9-0F45-8791-762B-7462AE30C6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111"/>
          <a:stretch/>
        </p:blipFill>
        <p:spPr>
          <a:xfrm>
            <a:off x="0" y="601944"/>
            <a:ext cx="9144000" cy="6858000"/>
          </a:xfrm>
          <a:prstGeom prst="rect">
            <a:avLst/>
          </a:prstGeom>
        </p:spPr>
      </p:pic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2363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980B18-DC2F-B9BC-A0CF-AF1827DF216B}"/>
              </a:ext>
            </a:extLst>
          </p:cNvPr>
          <p:cNvSpPr txBox="1"/>
          <p:nvPr/>
        </p:nvSpPr>
        <p:spPr>
          <a:xfrm>
            <a:off x="387927" y="1801197"/>
            <a:ext cx="3541899" cy="13994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6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LIVESTOCK</a:t>
            </a:r>
          </a:p>
          <a:p>
            <a:pPr>
              <a:lnSpc>
                <a:spcPts val="356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CHANGE LIVES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8BB5E3-BB56-E1B8-5591-4BC19ADBED60}"/>
              </a:ext>
            </a:extLst>
          </p:cNvPr>
          <p:cNvSpPr txBox="1"/>
          <p:nvPr/>
        </p:nvSpPr>
        <p:spPr>
          <a:xfrm>
            <a:off x="387928" y="3429000"/>
            <a:ext cx="2784764" cy="25838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r>
              <a:rPr lang="en-GB" sz="2800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Gifts like chickens, pigs, cows and goats help people thrive!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CA7E5B-C61D-D770-4D9F-80DEAC151C5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21672" y="246488"/>
            <a:ext cx="2200441" cy="7109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2D40733-92BB-A603-EFCB-85975C4C5ED4}"/>
              </a:ext>
            </a:extLst>
          </p:cNvPr>
          <p:cNvSpPr txBox="1"/>
          <p:nvPr/>
        </p:nvSpPr>
        <p:spPr>
          <a:xfrm>
            <a:off x="6511637" y="6961909"/>
            <a:ext cx="2784764" cy="3671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200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Aaron and </a:t>
            </a:r>
            <a:r>
              <a:rPr lang="en-GB" sz="1200" err="1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Honorine</a:t>
            </a:r>
            <a:r>
              <a:rPr lang="en-GB" sz="1200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, Rwanda</a:t>
            </a: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305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1290753E-35B9-A0B5-3DD7-0AF77DF136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236376"/>
          </a:xfrm>
          <a:prstGeom prst="rect">
            <a:avLst/>
          </a:prstGeom>
        </p:spPr>
      </p:pic>
      <p:pic>
        <p:nvPicPr>
          <p:cNvPr id="9" name="Picture 8" descr="A person and person standing next to a bicycle&#10;&#10;Description automatically generated">
            <a:extLst>
              <a:ext uri="{FF2B5EF4-FFF2-40B4-BE49-F238E27FC236}">
                <a16:creationId xmlns:a16="http://schemas.microsoft.com/office/drawing/2014/main" id="{09D31970-6A8E-DABD-3411-4FC9C8B63D8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4" y="1454636"/>
            <a:ext cx="5125171" cy="31546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228601" y="1777634"/>
            <a:ext cx="35052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2400" b="1">
                <a:solidFill>
                  <a:srgbClr val="12375A"/>
                </a:solidFill>
                <a:latin typeface="Colby StBlk" pitchFamily="2" charset="77"/>
                <a:ea typeface="Colby StBlk" pitchFamily="2" charset="77"/>
                <a:cs typeface="Arial"/>
              </a:rPr>
              <a:t>Vincent and Josephine live in Rwanda and have six children.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sz="2400" b="1">
              <a:solidFill>
                <a:srgbClr val="12375A"/>
              </a:solidFill>
              <a:latin typeface="Colby StBlk" pitchFamily="2" charset="77"/>
              <a:ea typeface="Colby StBlk" pitchFamily="2" charset="77"/>
              <a:cs typeface="Arial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sz="2400" b="1">
                <a:solidFill>
                  <a:srgbClr val="12375A"/>
                </a:solidFill>
                <a:latin typeface="Colby StBlk" pitchFamily="2" charset="77"/>
                <a:ea typeface="Colby StBlk" pitchFamily="2" charset="77"/>
                <a:cs typeface="Arial"/>
              </a:rPr>
              <a:t>The couple received farming training from people in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sz="2400" b="1">
                <a:solidFill>
                  <a:srgbClr val="12375A"/>
                </a:solidFill>
                <a:latin typeface="Colby StBlk" pitchFamily="2" charset="77"/>
                <a:ea typeface="Colby StBlk" pitchFamily="2" charset="77"/>
                <a:cs typeface="Arial"/>
              </a:rPr>
              <a:t>their community, supported by SCIAF.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8614" y="4499683"/>
            <a:ext cx="5370243" cy="216237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192180E-8029-C344-AC89-5C5F012486E4}"/>
              </a:ext>
            </a:extLst>
          </p:cNvPr>
          <p:cNvSpPr txBox="1"/>
          <p:nvPr/>
        </p:nvSpPr>
        <p:spPr>
          <a:xfrm>
            <a:off x="3733804" y="4652368"/>
            <a:ext cx="507349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They were also supported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with seeds, tools, a pig and two goats. 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>
              <a:solidFill>
                <a:srgbClr val="12375A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The children are now in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school and studying.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1600">
              <a:solidFill>
                <a:srgbClr val="12375A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</p:txBody>
      </p:sp>
      <p:pic>
        <p:nvPicPr>
          <p:cNvPr id="12" name="Picture 11" descr="A blue outline of a goat head&#10;&#10;Description automatically generated">
            <a:extLst>
              <a:ext uri="{FF2B5EF4-FFF2-40B4-BE49-F238E27FC236}">
                <a16:creationId xmlns:a16="http://schemas.microsoft.com/office/drawing/2014/main" id="{2A83B83E-694A-7B4A-9C8B-93F40C9BAAB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880525" y="5304461"/>
            <a:ext cx="1473448" cy="14015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15E3A1-5967-8FCE-00B3-213910326814}"/>
              </a:ext>
            </a:extLst>
          </p:cNvPr>
          <p:cNvSpPr txBox="1"/>
          <p:nvPr/>
        </p:nvSpPr>
        <p:spPr>
          <a:xfrm>
            <a:off x="228600" y="195942"/>
            <a:ext cx="5123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CHANGING LIVES</a:t>
            </a:r>
          </a:p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– Vincent and Josephine</a:t>
            </a:r>
          </a:p>
        </p:txBody>
      </p:sp>
    </p:spTree>
    <p:extLst>
      <p:ext uri="{BB962C8B-B14F-4D97-AF65-F5344CB8AC3E}">
        <p14:creationId xmlns:p14="http://schemas.microsoft.com/office/powerpoint/2010/main" val="1848956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pig&#10;&#10;Description automatically generated">
            <a:extLst>
              <a:ext uri="{FF2B5EF4-FFF2-40B4-BE49-F238E27FC236}">
                <a16:creationId xmlns:a16="http://schemas.microsoft.com/office/drawing/2014/main" id="{3DD93CBE-61C0-BC33-7B96-CC7B6213CF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223" b="1027"/>
          <a:stretch/>
        </p:blipFill>
        <p:spPr>
          <a:xfrm>
            <a:off x="0" y="1144401"/>
            <a:ext cx="9141714" cy="57135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00457" y="380877"/>
            <a:ext cx="51239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>
                <a:solidFill>
                  <a:srgbClr val="494948"/>
                </a:solidFill>
                <a:latin typeface="Colby StBlk" pitchFamily="2" charset="77"/>
                <a:ea typeface="Colby StBlk" pitchFamily="2" charset="77"/>
              </a:rPr>
              <a:t>VINCENT</a:t>
            </a:r>
            <a:endParaRPr kumimoji="0" lang="en-GB" sz="2700" b="1" i="0" u="none" strike="noStrike" kern="1200" cap="none" spc="0" normalizeH="0" baseline="0" noProof="0">
              <a:ln>
                <a:noFill/>
              </a:ln>
              <a:solidFill>
                <a:srgbClr val="494948"/>
              </a:solidFill>
              <a:effectLst/>
              <a:uLnTx/>
              <a:uFillTx/>
              <a:latin typeface="Colby StBlk" pitchFamily="2" charset="77"/>
              <a:ea typeface="Colby StBlk" pitchFamily="2" charset="7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2C4682-CBEE-AB1F-6156-BB23EA6708D1}"/>
              </a:ext>
            </a:extLst>
          </p:cNvPr>
          <p:cNvSpPr txBox="1"/>
          <p:nvPr/>
        </p:nvSpPr>
        <p:spPr>
          <a:xfrm>
            <a:off x="462012" y="5278595"/>
            <a:ext cx="3830855" cy="12464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en-GB" altLang="en-US" sz="27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lby StBlk"/>
                <a:ea typeface="Colby StBlk"/>
                <a:cs typeface="Rubik"/>
              </a:rPr>
              <a:t>PIGS</a:t>
            </a:r>
            <a:r>
              <a:rPr kumimoji="0" lang="en-GB" altLang="en-US" sz="2700" b="1" i="0" u="none" strike="noStrike" kern="120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lby StBlk"/>
                <a:ea typeface="Colby StBlk"/>
                <a:cs typeface="Rubik"/>
              </a:rPr>
              <a:t> </a:t>
            </a:r>
            <a:r>
              <a:rPr lang="en-GB" altLang="en-US" sz="2700" b="1">
                <a:solidFill>
                  <a:schemeClr val="bg1"/>
                </a:solidFill>
                <a:latin typeface="Colby StBlk"/>
                <a:ea typeface="Colby StBlk"/>
                <a:cs typeface="Rubik"/>
              </a:rPr>
              <a:t>  </a:t>
            </a:r>
            <a:r>
              <a:rPr kumimoji="0" lang="en-GB" altLang="en-US" sz="27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lby StBlk"/>
                <a:ea typeface="Colby StBlk"/>
                <a:cs typeface="Rubik"/>
              </a:rPr>
              <a:t>£</a:t>
            </a:r>
            <a:r>
              <a:rPr lang="en-GB" altLang="en-US" sz="2700" b="1">
                <a:solidFill>
                  <a:schemeClr val="bg1"/>
                </a:solidFill>
                <a:latin typeface="Colby StBlk"/>
                <a:ea typeface="Colby StBlk"/>
                <a:cs typeface="Rubik"/>
              </a:rPr>
              <a:t>70</a:t>
            </a:r>
            <a:endParaRPr kumimoji="0" lang="en-GB" altLang="en-US" sz="27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lby StBlk"/>
              <a:ea typeface="Colby StBlk"/>
              <a:cs typeface="Rubik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bik" pitchFamily="2" charset="-79"/>
                <a:ea typeface="Colby StBlk" pitchFamily="2" charset="77"/>
                <a:cs typeface="Rubik" pitchFamily="2" charset="-79"/>
              </a:rPr>
              <a:t>Pigs provide high quality manure, while breeding provides a source of income</a:t>
            </a:r>
          </a:p>
        </p:txBody>
      </p:sp>
    </p:spTree>
    <p:extLst>
      <p:ext uri="{BB962C8B-B14F-4D97-AF65-F5344CB8AC3E}">
        <p14:creationId xmlns:p14="http://schemas.microsoft.com/office/powerpoint/2010/main" val="3872460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CAEC5A60-946E-58F9-6EF7-1C206D89BF5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2363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28600" y="195942"/>
            <a:ext cx="5123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CHANGING LIVES</a:t>
            </a:r>
          </a:p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– Vincent and Josephine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337588" y="1618992"/>
            <a:ext cx="435839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12375A"/>
                </a:solidFill>
                <a:latin typeface="Colby StBlk" pitchFamily="2" charset="77"/>
                <a:ea typeface="Colby StBlk" pitchFamily="2" charset="77"/>
                <a:cs typeface="Arial"/>
              </a:rPr>
              <a:t>Vincent is now a senior leader in the farming group.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1600" b="1">
              <a:solidFill>
                <a:srgbClr val="12375A"/>
              </a:solidFill>
              <a:latin typeface="Colby StBlk" pitchFamily="2" charset="77"/>
              <a:ea typeface="Colby StBlk" pitchFamily="2" charset="77"/>
              <a:cs typeface="Arial"/>
            </a:endParaRPr>
          </a:p>
          <a:p>
            <a:r>
              <a:rPr lang="en-GB">
                <a:solidFill>
                  <a:srgbClr val="12375A"/>
                </a:solidFill>
                <a:latin typeface="Rubik" panose="020B0604020202020204" charset="-79"/>
                <a:cs typeface="Rubik" panose="020B0604020202020204" charset="-79"/>
              </a:rPr>
              <a:t>“I teach in the fields so others can follow my lead. The community is a better place to live. The members are all doing well.”  </a:t>
            </a:r>
          </a:p>
          <a:p>
            <a:r>
              <a:rPr lang="en-GB">
                <a:solidFill>
                  <a:srgbClr val="12375A"/>
                </a:solidFill>
                <a:latin typeface="Rubik" panose="020B0604020202020204" charset="-79"/>
                <a:ea typeface="Colby StBlk" pitchFamily="2" charset="77"/>
                <a:cs typeface="Rubik" panose="020B0604020202020204" charset="-79"/>
              </a:rPr>
              <a:t>-</a:t>
            </a:r>
            <a:r>
              <a:rPr lang="en-GB" b="1">
                <a:solidFill>
                  <a:srgbClr val="12375A"/>
                </a:solidFill>
                <a:latin typeface="Rubik" panose="020B0604020202020204" charset="-79"/>
                <a:cs typeface="Rubik" panose="020B0604020202020204" charset="-79"/>
              </a:rPr>
              <a:t> Vincent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sz="1600">
              <a:solidFill>
                <a:srgbClr val="12375A"/>
              </a:solidFill>
              <a:latin typeface="Rubik" panose="020B0604020202020204" charset="-79"/>
              <a:ea typeface="Colby StBlk" pitchFamily="2" charset="77"/>
              <a:cs typeface="Rubik" panose="020B0604020202020204" charset="-79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56135" y="5209072"/>
            <a:ext cx="4812631" cy="121097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192180E-8029-C344-AC89-5C5F012486E4}"/>
              </a:ext>
            </a:extLst>
          </p:cNvPr>
          <p:cNvSpPr txBox="1"/>
          <p:nvPr/>
        </p:nvSpPr>
        <p:spPr>
          <a:xfrm>
            <a:off x="462012" y="5278595"/>
            <a:ext cx="3830855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>
                <a:solidFill>
                  <a:srgbClr val="A1CA5E"/>
                </a:solidFill>
                <a:latin typeface="Colby StBlk" pitchFamily="2" charset="77"/>
                <a:ea typeface="Colby StBlk" pitchFamily="2" charset="77"/>
                <a:cs typeface="Rubik" pitchFamily="2" charset="-79"/>
              </a:rPr>
              <a:t>£35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60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could provide goats for families like Vincent’s, providing milk and manure</a:t>
            </a:r>
            <a:endParaRPr lang="en-GB" sz="1600">
              <a:solidFill>
                <a:schemeClr val="bg1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</p:txBody>
      </p:sp>
      <p:pic>
        <p:nvPicPr>
          <p:cNvPr id="11" name="Picture 10" descr="A heart drawn in green&#10;&#10;Description automatically generated">
            <a:extLst>
              <a:ext uri="{FF2B5EF4-FFF2-40B4-BE49-F238E27FC236}">
                <a16:creationId xmlns:a16="http://schemas.microsoft.com/office/drawing/2014/main" id="{DB5E3726-CBEA-ABE8-4857-AF3AB57CE5C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6009" y="4563125"/>
            <a:ext cx="1482757" cy="14309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7592D7-CBFE-D3CE-9B1D-8078BE4672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3057" y="1459298"/>
            <a:ext cx="3214808" cy="467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89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C46C55-4A0E-94D6-25FD-A104FF6272AD}"/>
              </a:ext>
            </a:extLst>
          </p:cNvPr>
          <p:cNvSpPr txBox="1"/>
          <p:nvPr/>
        </p:nvSpPr>
        <p:spPr>
          <a:xfrm>
            <a:off x="423794" y="233214"/>
            <a:ext cx="4193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EMERGENCY RELIEF IN REAL-TIME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4371" y="4752753"/>
            <a:ext cx="1477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chemeClr val="bg1"/>
                </a:solidFill>
                <a:latin typeface="Colby StBlk" panose="00000A00000000000000" charset="0"/>
                <a:ea typeface="Colby StBlk" panose="00000A00000000000000" charset="0"/>
              </a:rPr>
              <a:t>£9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5870" y="1578756"/>
            <a:ext cx="6748949" cy="465158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F860985-CC1D-A0B8-12A0-D6531E889B85}"/>
              </a:ext>
            </a:extLst>
          </p:cNvPr>
          <p:cNvGrpSpPr/>
          <p:nvPr/>
        </p:nvGrpSpPr>
        <p:grpSpPr>
          <a:xfrm>
            <a:off x="346163" y="2988755"/>
            <a:ext cx="1875927" cy="1532007"/>
            <a:chOff x="346163" y="2988755"/>
            <a:chExt cx="1875927" cy="1532007"/>
          </a:xfrm>
        </p:grpSpPr>
        <p:pic>
          <p:nvPicPr>
            <p:cNvPr id="4" name="Picture 3" descr="A red oval with black background&#10;&#10;Description automatically generated">
              <a:extLst>
                <a:ext uri="{FF2B5EF4-FFF2-40B4-BE49-F238E27FC236}">
                  <a16:creationId xmlns:a16="http://schemas.microsoft.com/office/drawing/2014/main" id="{8A1A1504-FFA9-9E5D-C4CD-5F3A35441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093307" flipH="1">
              <a:off x="346163" y="2988755"/>
              <a:ext cx="1875927" cy="153200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DB2F2F-2017-B44C-A23F-AEF7C1EA7B5F}"/>
                </a:ext>
              </a:extLst>
            </p:cNvPr>
            <p:cNvSpPr txBox="1"/>
            <p:nvPr/>
          </p:nvSpPr>
          <p:spPr>
            <a:xfrm rot="21093307">
              <a:off x="489310" y="3285997"/>
              <a:ext cx="167190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>
                  <a:solidFill>
                    <a:schemeClr val="bg1"/>
                  </a:solidFill>
                  <a:latin typeface="Rubik Medium" pitchFamily="2" charset="-79"/>
                  <a:ea typeface="Colby StBlk" pitchFamily="2" charset="77"/>
                  <a:cs typeface="Rubik Medium" pitchFamily="2" charset="-79"/>
                </a:rPr>
                <a:t>Supporting people during their darkest hours</a:t>
              </a: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21" b="97222" l="9639" r="89960"/>
                    </a14:imgEffect>
                  </a14:imgLayer>
                </a14:imgProps>
              </a:ext>
            </a:extLst>
          </a:blip>
          <a:srcRect t="21428"/>
          <a:stretch/>
        </p:blipFill>
        <p:spPr>
          <a:xfrm>
            <a:off x="7578164" y="5325993"/>
            <a:ext cx="1926615" cy="15320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968D3E-DE82-8D4A-AF4F-5A3B63E3C13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794" y="5910417"/>
            <a:ext cx="1330577" cy="57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95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ild holding a card&#10;&#10;Description automatically generated">
            <a:extLst>
              <a:ext uri="{FF2B5EF4-FFF2-40B4-BE49-F238E27FC236}">
                <a16:creationId xmlns:a16="http://schemas.microsoft.com/office/drawing/2014/main" id="{FAC7E535-0324-DDD5-E541-38CCC81566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830"/>
          <a:stretch/>
        </p:blipFill>
        <p:spPr>
          <a:xfrm>
            <a:off x="-283337" y="1347217"/>
            <a:ext cx="3726673" cy="5510784"/>
          </a:xfrm>
          <a:prstGeom prst="rect">
            <a:avLst/>
          </a:prstGeom>
        </p:spPr>
      </p:pic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C46C55-4A0E-94D6-25FD-A104FF6272AD}"/>
              </a:ext>
            </a:extLst>
          </p:cNvPr>
          <p:cNvSpPr txBox="1"/>
          <p:nvPr/>
        </p:nvSpPr>
        <p:spPr>
          <a:xfrm>
            <a:off x="213461" y="211943"/>
            <a:ext cx="5527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A REAL GIFT IS A REAL EXAMPLE OF SCIAF’S 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2473703" y="1615354"/>
            <a:ext cx="2630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solidFill>
                  <a:srgbClr val="494948"/>
                </a:solidFill>
                <a:latin typeface="Colby StBlk" pitchFamily="2" charset="77"/>
                <a:ea typeface="Colby StBlk" pitchFamily="2" charset="77"/>
              </a:rPr>
              <a:t>Sale or Return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8685" y="2228325"/>
            <a:ext cx="3151174" cy="45008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11398">
            <a:off x="6187022" y="2120378"/>
            <a:ext cx="2522742" cy="36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21" b="97222" l="9639" r="89960"/>
                    </a14:imgEffect>
                  </a14:imgLayer>
                </a14:imgProps>
              </a:ext>
            </a:extLst>
          </a:blip>
          <a:srcRect t="21428"/>
          <a:stretch/>
        </p:blipFill>
        <p:spPr>
          <a:xfrm>
            <a:off x="7556365" y="5435879"/>
            <a:ext cx="1779726" cy="1415204"/>
          </a:xfrm>
          <a:prstGeom prst="rect">
            <a:avLst/>
          </a:prstGeom>
        </p:spPr>
      </p:pic>
      <p:sp>
        <p:nvSpPr>
          <p:cNvPr id="15" name="Flowchart: Connector 14"/>
          <p:cNvSpPr/>
          <p:nvPr/>
        </p:nvSpPr>
        <p:spPr>
          <a:xfrm>
            <a:off x="3108297" y="5866309"/>
            <a:ext cx="817096" cy="767628"/>
          </a:xfrm>
          <a:prstGeom prst="flowChartConnector">
            <a:avLst/>
          </a:prstGeom>
          <a:solidFill>
            <a:srgbClr val="7373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bg1"/>
                </a:solidFill>
                <a:latin typeface="Colby StBlk" panose="00000A00000000000000" charset="0"/>
                <a:ea typeface="Colby StBlk" panose="00000A00000000000000" charset="0"/>
              </a:rPr>
              <a:t>£6</a:t>
            </a:r>
          </a:p>
        </p:txBody>
      </p:sp>
      <p:sp>
        <p:nvSpPr>
          <p:cNvPr id="16" name="Flowchart: Connector 15"/>
          <p:cNvSpPr/>
          <p:nvPr/>
        </p:nvSpPr>
        <p:spPr>
          <a:xfrm rot="827392">
            <a:off x="8000640" y="1347216"/>
            <a:ext cx="817096" cy="767628"/>
          </a:xfrm>
          <a:prstGeom prst="flowChartConnector">
            <a:avLst/>
          </a:prstGeom>
          <a:solidFill>
            <a:srgbClr val="7373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bg1"/>
                </a:solidFill>
                <a:latin typeface="Colby StBlk" panose="00000A00000000000000" charset="0"/>
                <a:ea typeface="Colby StBlk" panose="00000A00000000000000" charset="0"/>
              </a:rPr>
              <a:t>£4</a:t>
            </a:r>
          </a:p>
        </p:txBody>
      </p:sp>
    </p:spTree>
    <p:extLst>
      <p:ext uri="{BB962C8B-B14F-4D97-AF65-F5344CB8AC3E}">
        <p14:creationId xmlns:p14="http://schemas.microsoft.com/office/powerpoint/2010/main" val="924966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C46C55-4A0E-94D6-25FD-A104FF6272AD}"/>
              </a:ext>
            </a:extLst>
          </p:cNvPr>
          <p:cNvSpPr txBox="1"/>
          <p:nvPr/>
        </p:nvSpPr>
        <p:spPr>
          <a:xfrm>
            <a:off x="356295" y="419692"/>
            <a:ext cx="552730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GIFTS THAT KEEP ON GIVING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ECDF99E-87A5-0925-852D-4649CA19B780}"/>
              </a:ext>
            </a:extLst>
          </p:cNvPr>
          <p:cNvGrpSpPr/>
          <p:nvPr/>
        </p:nvGrpSpPr>
        <p:grpSpPr>
          <a:xfrm>
            <a:off x="349322" y="1473635"/>
            <a:ext cx="8471614" cy="4871858"/>
            <a:chOff x="349322" y="1473635"/>
            <a:chExt cx="8471614" cy="487185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242733A-283E-9460-2E80-4FD77D61CF99}"/>
                </a:ext>
              </a:extLst>
            </p:cNvPr>
            <p:cNvGrpSpPr/>
            <p:nvPr/>
          </p:nvGrpSpPr>
          <p:grpSpPr>
            <a:xfrm>
              <a:off x="349322" y="1473635"/>
              <a:ext cx="8471614" cy="4871858"/>
              <a:chOff x="349322" y="1473635"/>
              <a:chExt cx="8471614" cy="4871858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49322" y="1473635"/>
                <a:ext cx="8471614" cy="4871858"/>
                <a:chOff x="349322" y="1473635"/>
                <a:chExt cx="8471614" cy="4871858"/>
              </a:xfrm>
            </p:grpSpPr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7996"/>
                <a:stretch/>
              </p:blipFill>
              <p:spPr>
                <a:xfrm>
                  <a:off x="349322" y="1473635"/>
                  <a:ext cx="8471614" cy="4871858"/>
                </a:xfrm>
                <a:prstGeom prst="rect">
                  <a:avLst/>
                </a:prstGeom>
              </p:spPr>
            </p:pic>
            <p:sp>
              <p:nvSpPr>
                <p:cNvPr id="12" name="Rectangle 11"/>
                <p:cNvSpPr/>
                <p:nvPr/>
              </p:nvSpPr>
              <p:spPr>
                <a:xfrm>
                  <a:off x="349322" y="2373330"/>
                  <a:ext cx="6739847" cy="7263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" name="TextBox 2"/>
              <p:cNvSpPr txBox="1"/>
              <p:nvPr/>
            </p:nvSpPr>
            <p:spPr>
              <a:xfrm>
                <a:off x="536802" y="4919140"/>
                <a:ext cx="28947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>
                    <a:solidFill>
                      <a:srgbClr val="A1CA5E"/>
                    </a:solidFill>
                    <a:latin typeface="Rubik" panose="020B0604020202020204" charset="-79"/>
                    <a:cs typeface="Rubik" panose="020B0604020202020204" charset="-79"/>
                  </a:rPr>
                  <a:t>Browse which gifts your class would like to buy.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431569" y="4915618"/>
                <a:ext cx="264045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>
                    <a:solidFill>
                      <a:srgbClr val="3A5382"/>
                    </a:solidFill>
                    <a:latin typeface="Rubik" panose="020B0604020202020204" charset="-79"/>
                    <a:cs typeface="Rubik" panose="020B0604020202020204" charset="-79"/>
                  </a:rPr>
                  <a:t>Tell the whole school community about Real Gifts and fundraising. 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072027" y="4894177"/>
                <a:ext cx="226804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>
                    <a:solidFill>
                      <a:srgbClr val="ED9838"/>
                    </a:solidFill>
                    <a:latin typeface="Rubik" panose="020B0604020202020204" charset="-79"/>
                    <a:cs typeface="Rubik" panose="020B0604020202020204" charset="-79"/>
                  </a:rPr>
                  <a:t>Your gift will make a real difference to the lives of people around the world.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F88C07-9353-C30D-4A68-B1C7BBBDDA20}"/>
                </a:ext>
              </a:extLst>
            </p:cNvPr>
            <p:cNvSpPr txBox="1"/>
            <p:nvPr/>
          </p:nvSpPr>
          <p:spPr>
            <a:xfrm>
              <a:off x="349322" y="1632107"/>
              <a:ext cx="6619514" cy="12464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500" b="1">
                  <a:solidFill>
                    <a:srgbClr val="494948"/>
                  </a:solidFill>
                  <a:latin typeface="Rubik" pitchFamily="2" charset="-79"/>
                  <a:cs typeface="Rubik" pitchFamily="2" charset="-79"/>
                </a:rPr>
                <a:t>Real Gifts make a world of difference, Unique and impactful, they’re the gifts that keep on giving. 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21" b="97222" l="9639" r="89960"/>
                    </a14:imgEffect>
                  </a14:imgLayer>
                </a14:imgProps>
              </a:ext>
            </a:extLst>
          </a:blip>
          <a:srcRect t="21428"/>
          <a:stretch/>
        </p:blipFill>
        <p:spPr>
          <a:xfrm>
            <a:off x="49178" y="5557378"/>
            <a:ext cx="1509504" cy="120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565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423793" y="1919045"/>
            <a:ext cx="8456971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 Regular" pitchFamily="2" charset="-79"/>
              </a:rPr>
              <a:t>Dear God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>
                <a:solidFill>
                  <a:srgbClr val="494948"/>
                </a:solidFill>
                <a:latin typeface="Colby StBlk" pitchFamily="2" charset="77"/>
                <a:ea typeface="Colby StBlk" pitchFamily="2" charset="77"/>
                <a:cs typeface="Rubik Regular" pitchFamily="2" charset="-79"/>
              </a:rPr>
              <a:t>May these Real Gifts bring hope and help to those who need it most.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 Regular" pitchFamily="2" charset="-79"/>
              </a:rPr>
              <a:t>May they bring nourishment, happiness, and brighter futures.</a:t>
            </a:r>
          </a:p>
          <a:p>
            <a:pPr>
              <a:spcBef>
                <a:spcPct val="0"/>
              </a:spcBef>
              <a:defRPr/>
            </a:pPr>
            <a:r>
              <a:rPr lang="en-GB" sz="2800" b="1">
                <a:solidFill>
                  <a:srgbClr val="494948"/>
                </a:solidFill>
                <a:latin typeface="Colby StBlk"/>
                <a:ea typeface="Colby StBlk"/>
                <a:cs typeface="Rubik Regular"/>
              </a:rPr>
              <a:t>Help us to show Your love in action this advent.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 Regular" pitchFamily="2" charset="-79"/>
              </a:rPr>
              <a:t>We ask this in Jesus’ name.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>
                <a:solidFill>
                  <a:srgbClr val="494948"/>
                </a:solidFill>
                <a:latin typeface="Colby StBlk" pitchFamily="2" charset="77"/>
                <a:ea typeface="Colby StBlk" pitchFamily="2" charset="77"/>
                <a:cs typeface="Rubik Regular" pitchFamily="2" charset="-79"/>
              </a:rPr>
              <a:t>Amen</a:t>
            </a:r>
            <a:endParaRPr kumimoji="0" lang="en-GB" sz="2700" b="1" i="0" u="none" strike="noStrike" kern="1200" cap="none" spc="0" normalizeH="0" baseline="0" noProof="0">
              <a:ln>
                <a:noFill/>
              </a:ln>
              <a:solidFill>
                <a:srgbClr val="494948"/>
              </a:solidFill>
              <a:effectLst/>
              <a:uLnTx/>
              <a:uFillTx/>
              <a:latin typeface="Colby StBlk" pitchFamily="2" charset="77"/>
              <a:ea typeface="Colby StBlk" pitchFamily="2" charset="77"/>
              <a:cs typeface="Rubik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56B867-E9B7-349E-4283-CF66F74B1758}"/>
              </a:ext>
            </a:extLst>
          </p:cNvPr>
          <p:cNvSpPr txBox="1"/>
          <p:nvPr/>
        </p:nvSpPr>
        <p:spPr>
          <a:xfrm>
            <a:off x="423793" y="442578"/>
            <a:ext cx="42998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REAL GIFTS PRAYER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272DBB8-3066-691E-4265-012B174F47E9}"/>
              </a:ext>
            </a:extLst>
          </p:cNvPr>
          <p:cNvGrpSpPr/>
          <p:nvPr/>
        </p:nvGrpSpPr>
        <p:grpSpPr>
          <a:xfrm rot="487239">
            <a:off x="6591139" y="4779819"/>
            <a:ext cx="1464863" cy="1419734"/>
            <a:chOff x="6133939" y="5306291"/>
            <a:chExt cx="1464863" cy="1419734"/>
          </a:xfrm>
        </p:grpSpPr>
        <p:sp>
          <p:nvSpPr>
            <p:cNvPr id="2" name="Flowchart: Connector 10">
              <a:extLst>
                <a:ext uri="{FF2B5EF4-FFF2-40B4-BE49-F238E27FC236}">
                  <a16:creationId xmlns:a16="http://schemas.microsoft.com/office/drawing/2014/main" id="{92807F88-A9F0-6109-5B5F-6A98F04AEA75}"/>
                </a:ext>
              </a:extLst>
            </p:cNvPr>
            <p:cNvSpPr/>
            <p:nvPr/>
          </p:nvSpPr>
          <p:spPr>
            <a:xfrm>
              <a:off x="6133939" y="5306291"/>
              <a:ext cx="1464863" cy="1419734"/>
            </a:xfrm>
            <a:prstGeom prst="flowChartConnector">
              <a:avLst/>
            </a:prstGeom>
            <a:solidFill>
              <a:srgbClr val="A1C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8525AD1-BFF1-D4AA-1E7F-FE8F7BFB8725}"/>
                </a:ext>
              </a:extLst>
            </p:cNvPr>
            <p:cNvSpPr txBox="1"/>
            <p:nvPr/>
          </p:nvSpPr>
          <p:spPr>
            <a:xfrm>
              <a:off x="6133940" y="5737299"/>
              <a:ext cx="146486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b="1">
                  <a:solidFill>
                    <a:schemeClr val="bg1"/>
                  </a:solidFill>
                  <a:latin typeface="Rubik Black" pitchFamily="2" charset="-79"/>
                  <a:ea typeface="Colby StBlk" pitchFamily="2" charset="77"/>
                  <a:cs typeface="Rubik Black" pitchFamily="2" charset="-79"/>
                </a:rPr>
                <a:t>Join us in prayer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5182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D876CE6-9D99-3533-808F-3A38048717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96" y="0"/>
            <a:ext cx="9132407" cy="6858000"/>
          </a:xfrm>
          <a:prstGeom prst="rect">
            <a:avLst/>
          </a:prstGeom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02DF43-587F-7A4E-82B8-7242E85360F5}"/>
              </a:ext>
            </a:extLst>
          </p:cNvPr>
          <p:cNvSpPr txBox="1"/>
          <p:nvPr/>
        </p:nvSpPr>
        <p:spPr>
          <a:xfrm>
            <a:off x="2433601" y="5708855"/>
            <a:ext cx="6624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1200" b="1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Scottish Catholic International Aid Fund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20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SCIAF is the official relief and development agency of the Catholic Church in Scotland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20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and a proud member of the Caritas family. 196 Clyde Street, Glasgow, G1 4JY.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20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Tel: 0141 354 5555. Scottish Charity No: SC012302. Company No: SC197327.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6E70F6-EAD0-DE91-81D2-D498E3E245DE}"/>
              </a:ext>
            </a:extLst>
          </p:cNvPr>
          <p:cNvSpPr txBox="1"/>
          <p:nvPr/>
        </p:nvSpPr>
        <p:spPr>
          <a:xfrm>
            <a:off x="387927" y="573032"/>
            <a:ext cx="7291658" cy="915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4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GIFTS THAT</a:t>
            </a:r>
          </a:p>
          <a:p>
            <a:pPr>
              <a:lnSpc>
                <a:spcPts val="354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KEEP ON GIVING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1AFB91-D875-BF10-0178-B632C5546CAF}"/>
              </a:ext>
            </a:extLst>
          </p:cNvPr>
          <p:cNvSpPr txBox="1"/>
          <p:nvPr/>
        </p:nvSpPr>
        <p:spPr>
          <a:xfrm>
            <a:off x="387928" y="1586959"/>
            <a:ext cx="6559720" cy="35139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Thanks to Real Gifts, SCIAF supports people to lift themselves out of poverty, provides relief during emergencies, and safeguards our environment. </a:t>
            </a:r>
          </a:p>
          <a:p>
            <a:endParaRPr lang="en-GB">
              <a:solidFill>
                <a:schemeClr val="bg1"/>
              </a:solidFill>
              <a:effectLst/>
              <a:latin typeface="Rubik" pitchFamily="2" charset="-79"/>
              <a:cs typeface="Rubik" pitchFamily="2" charset="-79"/>
            </a:endParaRPr>
          </a:p>
          <a:p>
            <a:r>
              <a:rPr lang="en-GB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SCIAF works in partnership with grassroots civil and church organisations around the world, supporting communities to bring about lasting change and putting pressure on governments to do the right thing.</a:t>
            </a:r>
          </a:p>
          <a:p>
            <a:endParaRPr lang="en-GB">
              <a:solidFill>
                <a:schemeClr val="bg1"/>
              </a:solidFill>
              <a:effectLst/>
              <a:latin typeface="Rubik" pitchFamily="2" charset="-79"/>
              <a:cs typeface="Rubik" pitchFamily="2" charset="-79"/>
            </a:endParaRPr>
          </a:p>
          <a:p>
            <a:r>
              <a:rPr lang="en-GB" b="1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Join us now to build a better world!</a:t>
            </a:r>
          </a:p>
          <a:p>
            <a:r>
              <a:rPr lang="en-GB" err="1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sciaf.org.uk</a:t>
            </a:r>
            <a:r>
              <a:rPr lang="en-GB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 </a:t>
            </a:r>
            <a:endParaRPr lang="en-US">
              <a:solidFill>
                <a:schemeClr val="bg1"/>
              </a:solidFill>
              <a:latin typeface="Rubik" pitchFamily="2" charset="-79"/>
              <a:cs typeface="Rubik" pitchFamily="2" charset="-79"/>
            </a:endParaRPr>
          </a:p>
        </p:txBody>
      </p:sp>
      <p:pic>
        <p:nvPicPr>
          <p:cNvPr id="14" name="Picture 13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64448737-26C5-7A0B-823F-99931AF71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05" y="5729191"/>
            <a:ext cx="2060868" cy="74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44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082e9d2-b095-487d-b169-bfc3ea0b7fd6">
      <UserInfo>
        <DisplayName>Katie Ann McGeary</DisplayName>
        <AccountId>953</AccountId>
        <AccountType/>
      </UserInfo>
    </SharedWithUsers>
    <_activity xmlns="8a85751e-8a6e-426b-9b46-e950c15a4d7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E33557131E0F4E9C559E7985A5D466" ma:contentTypeVersion="18" ma:contentTypeDescription="Create a new document." ma:contentTypeScope="" ma:versionID="f36dbb7406670f5eecb8003f41cd3004">
  <xsd:schema xmlns:xsd="http://www.w3.org/2001/XMLSchema" xmlns:xs="http://www.w3.org/2001/XMLSchema" xmlns:p="http://schemas.microsoft.com/office/2006/metadata/properties" xmlns:ns3="8a85751e-8a6e-426b-9b46-e950c15a4d7e" xmlns:ns4="a082e9d2-b095-487d-b169-bfc3ea0b7fd6" targetNamespace="http://schemas.microsoft.com/office/2006/metadata/properties" ma:root="true" ma:fieldsID="e156cb85202bff87b96293ffc3af84aa" ns3:_="" ns4:_="">
    <xsd:import namespace="8a85751e-8a6e-426b-9b46-e950c15a4d7e"/>
    <xsd:import namespace="a082e9d2-b095-487d-b169-bfc3ea0b7fd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85751e-8a6e-426b-9b46-e950c15a4d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82e9d2-b095-487d-b169-bfc3ea0b7fd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5ED3C1-2848-4B52-B482-65682039D3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F523C4F-92D0-4C07-B8D5-72BA0200B906}">
  <ds:schemaRefs>
    <ds:schemaRef ds:uri="http://purl.org/dc/dcmitype/"/>
    <ds:schemaRef ds:uri="a082e9d2-b095-487d-b169-bfc3ea0b7fd6"/>
    <ds:schemaRef ds:uri="http://schemas.microsoft.com/office/2006/documentManagement/types"/>
    <ds:schemaRef ds:uri="http://schemas.microsoft.com/office/2006/metadata/properties"/>
    <ds:schemaRef ds:uri="8a85751e-8a6e-426b-9b46-e950c15a4d7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7525F49F-B129-4A8A-B2A8-2035ED0F05A9}">
  <ds:schemaRefs>
    <ds:schemaRef ds:uri="8a85751e-8a6e-426b-9b46-e950c15a4d7e"/>
    <ds:schemaRef ds:uri="a082e9d2-b095-487d-b169-bfc3ea0b7f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2158</Words>
  <Application>Microsoft Office PowerPoint</Application>
  <PresentationFormat>On-screen Show (4:3)</PresentationFormat>
  <Paragraphs>272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Iain Lindsay</dc:creator>
  <cp:lastModifiedBy>Elaine McGinlay</cp:lastModifiedBy>
  <cp:revision>6</cp:revision>
  <dcterms:created xsi:type="dcterms:W3CDTF">2021-07-26T14:29:33Z</dcterms:created>
  <dcterms:modified xsi:type="dcterms:W3CDTF">2024-10-28T15:28:11Z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0x0101006FE33557131E0F4E9C559E7985A5D466</vt:lpwstr>
  </property>
  <property fmtid="{D5CDD505-2E9C-101B-9397-08002B2CF9AE}" pid="3" name="MediaServiceImageTags">
    <vt:lpwstr/>
  </property>
</Properties>
</file>