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Lst>
  <p:notesMasterIdLst>
    <p:notesMasterId r:id="rId16"/>
  </p:notesMasterIdLst>
  <p:sldIdLst>
    <p:sldId id="258" r:id="rId5"/>
    <p:sldId id="369" r:id="rId6"/>
    <p:sldId id="385" r:id="rId7"/>
    <p:sldId id="397" r:id="rId8"/>
    <p:sldId id="398" r:id="rId9"/>
    <p:sldId id="399" r:id="rId10"/>
    <p:sldId id="279" r:id="rId11"/>
    <p:sldId id="280" r:id="rId12"/>
    <p:sldId id="281" r:id="rId13"/>
    <p:sldId id="259" r:id="rId14"/>
    <p:sldId id="381" r:id="rId15"/>
  </p:sldIdLst>
  <p:sldSz cx="9144000" cy="6858000" type="screen4x3"/>
  <p:notesSz cx="6858000" cy="9144000"/>
  <p:embeddedFontLst>
    <p:embeddedFont>
      <p:font typeface="Colby StBlk" panose="00000A00000000000000" charset="0"/>
      <p:bold r:id="rId17"/>
    </p:embeddedFont>
    <p:embeddedFont>
      <p:font typeface="Rubik" panose="020B0604020202020204" charset="-79"/>
      <p:regular r:id="rId18"/>
      <p:bold r:id="rId19"/>
      <p:italic r:id="rId20"/>
      <p:boldItalic r:id="rId21"/>
    </p:embeddedFont>
    <p:embeddedFont>
      <p:font typeface="Rubik Black" panose="020B0604020202020204" charset="-79"/>
      <p:bold r:id="rId22"/>
      <p:italic r:id="rId23"/>
      <p:boldItalic r:id="rId2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9838"/>
    <a:srgbClr val="A1CA5E"/>
    <a:srgbClr val="12375A"/>
    <a:srgbClr val="E53C30"/>
    <a:srgbClr val="669051"/>
    <a:srgbClr val="E36729"/>
    <a:srgbClr val="D9443C"/>
    <a:srgbClr val="00B1C2"/>
    <a:srgbClr val="3A53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A8F3A1-4E92-C435-2169-CD54DCA9F804}" v="20" dt="2021-08-25T11:32:58.2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452" autoAdjust="0"/>
    <p:restoredTop sz="80366" autoAdjust="0"/>
  </p:normalViewPr>
  <p:slideViewPr>
    <p:cSldViewPr snapToGrid="0" snapToObjects="1">
      <p:cViewPr varScale="1">
        <p:scale>
          <a:sx n="59" d="100"/>
          <a:sy n="59" d="100"/>
        </p:scale>
        <p:origin x="89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aine McGinlay" userId="S::ecoakley@sciaf.org.uk::e7a8ba8a-e0e6-4306-b26a-25227a1a5e04" providerId="AD" clId="Web-{71A8F3A1-4E92-C435-2169-CD54DCA9F804}"/>
    <pc:docChg chg="modSld">
      <pc:chgData name="Elaine McGinlay" userId="S::ecoakley@sciaf.org.uk::e7a8ba8a-e0e6-4306-b26a-25227a1a5e04" providerId="AD" clId="Web-{71A8F3A1-4E92-C435-2169-CD54DCA9F804}" dt="2021-08-25T11:32:57.283" v="9" actId="20577"/>
      <pc:docMkLst>
        <pc:docMk/>
      </pc:docMkLst>
      <pc:sldChg chg="modSp">
        <pc:chgData name="Elaine McGinlay" userId="S::ecoakley@sciaf.org.uk::e7a8ba8a-e0e6-4306-b26a-25227a1a5e04" providerId="AD" clId="Web-{71A8F3A1-4E92-C435-2169-CD54DCA9F804}" dt="2021-08-25T11:32:57.283" v="9" actId="20577"/>
        <pc:sldMkLst>
          <pc:docMk/>
          <pc:sldMk cId="33083402" sldId="259"/>
        </pc:sldMkLst>
        <pc:spChg chg="mod">
          <ac:chgData name="Elaine McGinlay" userId="S::ecoakley@sciaf.org.uk::e7a8ba8a-e0e6-4306-b26a-25227a1a5e04" providerId="AD" clId="Web-{71A8F3A1-4E92-C435-2169-CD54DCA9F804}" dt="2021-08-25T11:32:57.283" v="9" actId="20577"/>
          <ac:spMkLst>
            <pc:docMk/>
            <pc:sldMk cId="33083402" sldId="259"/>
            <ac:spMk id="8" creationId="{1CDB2F2F-2017-B44C-A23F-AEF7C1EA7B5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059758-1DD2-4C2A-A587-A7F6993F2E36}" type="datetimeFigureOut">
              <a:rPr lang="en-GB" smtClean="0"/>
              <a:t>14/04/2025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15AB1-383C-469D-A6A1-D3806A475101}" type="slidenum">
              <a:rPr lang="en-GB" smtClean="0"/>
              <a:t>‹#›</a:t>
            </a:fld>
            <a:endParaRPr lang="en-GB"/>
          </a:p>
        </p:txBody>
      </p:sp>
    </p:spTree>
    <p:extLst>
      <p:ext uri="{BB962C8B-B14F-4D97-AF65-F5344CB8AC3E}">
        <p14:creationId xmlns:p14="http://schemas.microsoft.com/office/powerpoint/2010/main" val="2149493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Reader notes:</a:t>
            </a:r>
          </a:p>
          <a:p>
            <a:r>
              <a:rPr lang="en-GB" dirty="0"/>
              <a:t>Currently providing support in 13 countries (6 in Africa, 5 in Middle East &amp; Europe, 1 in Asia and 1 in South America) for both long-term development and emergency aid. For more info on each country see www.sciaf.org.uk/our-work/countries</a:t>
            </a:r>
          </a:p>
          <a:p>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SCRIPT:</a:t>
            </a:r>
          </a:p>
          <a:p>
            <a:r>
              <a:rPr lang="en-GB" dirty="0"/>
              <a:t>Evey year, through long-term development work and emergency response we help over 1 million people to recover from disaster and to have a brighter future. </a:t>
            </a:r>
          </a:p>
        </p:txBody>
      </p:sp>
      <p:sp>
        <p:nvSpPr>
          <p:cNvPr id="4" name="Slide Number Placeholder 3"/>
          <p:cNvSpPr>
            <a:spLocks noGrp="1"/>
          </p:cNvSpPr>
          <p:nvPr>
            <p:ph type="sldNum" sz="quarter" idx="10"/>
          </p:nvPr>
        </p:nvSpPr>
        <p:spPr/>
        <p:txBody>
          <a:bodyPr/>
          <a:lstStyle/>
          <a:p>
            <a:fld id="{E12DBF2C-C93A-FD4E-BA14-EA660F09FC35}" type="slidenum">
              <a:rPr lang="en-US" smtClean="0"/>
              <a:t>2</a:t>
            </a:fld>
            <a:endParaRPr lang="en-US"/>
          </a:p>
        </p:txBody>
      </p:sp>
    </p:spTree>
    <p:extLst>
      <p:ext uri="{BB962C8B-B14F-4D97-AF65-F5344CB8AC3E}">
        <p14:creationId xmlns:p14="http://schemas.microsoft.com/office/powerpoint/2010/main" val="4253757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D0682-8B08-1F38-9D5F-57A52CE9CC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7F42CE-A903-6CBA-FDD0-29C20D612F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4F1145-AA7B-9505-8969-B6D1C0190CB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Reader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More information on our work here: www.sciaf.org.uk/our-work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SCIAF work here in Scotland educating people in schools and parishes about global issues.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tackles the root causes of these issues through advocacy and campaigning for a more just world. </a:t>
            </a:r>
          </a:p>
          <a:p>
            <a:endParaRPr lang="en-GB" dirty="0"/>
          </a:p>
          <a:p>
            <a:r>
              <a:rPr lang="en-GB" dirty="0"/>
              <a:t>Our work around the world focuses on helping people </a:t>
            </a:r>
          </a:p>
          <a:p>
            <a:pPr marL="171450" indent="-171450">
              <a:buFont typeface="Arial" panose="020B0604020202020204" pitchFamily="34" charset="0"/>
              <a:buChar char="•"/>
            </a:pPr>
            <a:r>
              <a:rPr lang="en-GB" dirty="0"/>
              <a:t>grow enough food to eat, </a:t>
            </a:r>
          </a:p>
          <a:p>
            <a:pPr marL="171450" indent="-171450">
              <a:buFont typeface="Arial" panose="020B0604020202020204" pitchFamily="34" charset="0"/>
              <a:buChar char="•"/>
            </a:pPr>
            <a:r>
              <a:rPr lang="en-GB" dirty="0"/>
              <a:t>providing safe clean water to communities </a:t>
            </a:r>
          </a:p>
          <a:p>
            <a:pPr marL="171450" indent="-171450">
              <a:buFont typeface="Arial" panose="020B0604020202020204" pitchFamily="34" charset="0"/>
              <a:buChar char="•"/>
            </a:pPr>
            <a:r>
              <a:rPr lang="en-GB" dirty="0"/>
              <a:t>helping people to live in safe and peaceful communities</a:t>
            </a:r>
          </a:p>
          <a:p>
            <a:pPr marL="171450" indent="-171450">
              <a:buFont typeface="Arial" panose="020B0604020202020204" pitchFamily="34" charset="0"/>
              <a:buChar char="•"/>
            </a:pPr>
            <a:r>
              <a:rPr lang="en-GB" dirty="0"/>
              <a:t>responding to global emergencies like floods and droughts.</a:t>
            </a:r>
          </a:p>
          <a:p>
            <a:pPr marL="171450" indent="-171450">
              <a:buFont typeface="Arial" panose="020B0604020202020204" pitchFamily="34" charset="0"/>
              <a:buChar char="•"/>
            </a:pPr>
            <a:r>
              <a:rPr lang="en-GB" dirty="0"/>
              <a:t>Plus, support for refugees and displaced people during conflict.</a:t>
            </a:r>
          </a:p>
        </p:txBody>
      </p:sp>
      <p:sp>
        <p:nvSpPr>
          <p:cNvPr id="4" name="Slide Number Placeholder 3">
            <a:extLst>
              <a:ext uri="{FF2B5EF4-FFF2-40B4-BE49-F238E27FC236}">
                <a16:creationId xmlns:a16="http://schemas.microsoft.com/office/drawing/2014/main" id="{C1C61A42-F967-D9D2-F81E-272F608F6BA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6744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4CF9C-307C-7969-525D-735FD7B0AA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329058-7D29-86BA-87B6-C38CBD3E1D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B1D8F6-3223-12A7-19D5-EF8022287B6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Reader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More information on our work here: www.sciaf.org.uk/campaign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0" dirty="0">
              <a:solidFill>
                <a:srgbClr val="08406E"/>
              </a:solidFill>
              <a:effectLst/>
              <a:latin typeface="Rubik 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8406E"/>
                </a:solidFill>
                <a:effectLst/>
                <a:latin typeface="Rubik Regular"/>
              </a:rPr>
              <a:t>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8406E"/>
                </a:solidFill>
                <a:effectLst/>
                <a:latin typeface="Rubik Regular"/>
              </a:rPr>
              <a:t>The world exists for us all, yet every day, billions of men, women and children are deprived of food, water and dignity. But it doesn't have to be this way. Together we campaign to promote justice and build peace, so that we can all live in His love and justice, free from fear and persecution. </a:t>
            </a:r>
            <a:endParaRPr lang="en-GB" dirty="0"/>
          </a:p>
        </p:txBody>
      </p:sp>
      <p:sp>
        <p:nvSpPr>
          <p:cNvPr id="4" name="Slide Number Placeholder 3">
            <a:extLst>
              <a:ext uri="{FF2B5EF4-FFF2-40B4-BE49-F238E27FC236}">
                <a16:creationId xmlns:a16="http://schemas.microsoft.com/office/drawing/2014/main" id="{CDBE7759-C54D-5BE9-BE0D-54979062661A}"/>
              </a:ext>
            </a:extLst>
          </p:cNvPr>
          <p:cNvSpPr>
            <a:spLocks noGrp="1"/>
          </p:cNvSpPr>
          <p:nvPr>
            <p:ph type="sldNum" sz="quarter" idx="10"/>
          </p:nvPr>
        </p:nvSpPr>
        <p:spPr/>
        <p:txBody>
          <a:bodyPr/>
          <a:lstStyle/>
          <a:p>
            <a:fld id="{E12DBF2C-C93A-FD4E-BA14-EA660F09FC35}" type="slidenum">
              <a:rPr lang="en-US" smtClean="0"/>
              <a:t>4</a:t>
            </a:fld>
            <a:endParaRPr lang="en-US"/>
          </a:p>
        </p:txBody>
      </p:sp>
    </p:spTree>
    <p:extLst>
      <p:ext uri="{BB962C8B-B14F-4D97-AF65-F5344CB8AC3E}">
        <p14:creationId xmlns:p14="http://schemas.microsoft.com/office/powerpoint/2010/main" val="2661946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8757E-4EF6-8452-FB80-4104B102A1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745815-0013-6665-3FBF-466D09BD71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FBA2BD-7440-A01D-A24E-3F44B69C15B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11C9DF82-F695-3D82-5302-5A3795816B6B}"/>
              </a:ext>
            </a:extLst>
          </p:cNvPr>
          <p:cNvSpPr>
            <a:spLocks noGrp="1"/>
          </p:cNvSpPr>
          <p:nvPr>
            <p:ph type="sldNum" sz="quarter" idx="10"/>
          </p:nvPr>
        </p:nvSpPr>
        <p:spPr/>
        <p:txBody>
          <a:bodyPr/>
          <a:lstStyle/>
          <a:p>
            <a:fld id="{E12DBF2C-C93A-FD4E-BA14-EA660F09FC35}" type="slidenum">
              <a:rPr lang="en-US" smtClean="0"/>
              <a:t>5</a:t>
            </a:fld>
            <a:endParaRPr lang="en-US"/>
          </a:p>
        </p:txBody>
      </p:sp>
    </p:spTree>
    <p:extLst>
      <p:ext uri="{BB962C8B-B14F-4D97-AF65-F5344CB8AC3E}">
        <p14:creationId xmlns:p14="http://schemas.microsoft.com/office/powerpoint/2010/main" val="2236235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33C65-2643-2051-6764-043B75365C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013B1E-19DA-0E73-8C8D-8C6F8BBA9A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3C9533-258F-83C9-C27D-CDBFD552F7B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E47DB416-B5B3-C7A1-8ECA-26A7E58904F6}"/>
              </a:ext>
            </a:extLst>
          </p:cNvPr>
          <p:cNvSpPr>
            <a:spLocks noGrp="1"/>
          </p:cNvSpPr>
          <p:nvPr>
            <p:ph type="sldNum" sz="quarter" idx="10"/>
          </p:nvPr>
        </p:nvSpPr>
        <p:spPr/>
        <p:txBody>
          <a:bodyPr/>
          <a:lstStyle/>
          <a:p>
            <a:fld id="{E12DBF2C-C93A-FD4E-BA14-EA660F09FC35}" type="slidenum">
              <a:rPr lang="en-US" smtClean="0"/>
              <a:t>6</a:t>
            </a:fld>
            <a:endParaRPr lang="en-US"/>
          </a:p>
        </p:txBody>
      </p:sp>
    </p:spTree>
    <p:extLst>
      <p:ext uri="{BB962C8B-B14F-4D97-AF65-F5344CB8AC3E}">
        <p14:creationId xmlns:p14="http://schemas.microsoft.com/office/powerpoint/2010/main" val="3626537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FB15AB1-383C-469D-A6A1-D3806A475101}" type="slidenum">
              <a:rPr lang="en-GB" smtClean="0"/>
              <a:t>10</a:t>
            </a:fld>
            <a:endParaRPr lang="en-GB"/>
          </a:p>
        </p:txBody>
      </p:sp>
    </p:spTree>
    <p:extLst>
      <p:ext uri="{BB962C8B-B14F-4D97-AF65-F5344CB8AC3E}">
        <p14:creationId xmlns:p14="http://schemas.microsoft.com/office/powerpoint/2010/main" val="3599545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a:t>
            </a:r>
          </a:p>
        </p:txBody>
      </p:sp>
      <p:sp>
        <p:nvSpPr>
          <p:cNvPr id="4" name="Slide Number Placeholder 3"/>
          <p:cNvSpPr>
            <a:spLocks noGrp="1"/>
          </p:cNvSpPr>
          <p:nvPr>
            <p:ph type="sldNum" sz="quarter" idx="10"/>
          </p:nvPr>
        </p:nvSpPr>
        <p:spPr/>
        <p:txBody>
          <a:bodyPr/>
          <a:lstStyle/>
          <a:p>
            <a:fld id="{E12DBF2C-C93A-FD4E-BA14-EA660F09FC35}" type="slidenum">
              <a:rPr lang="en-US" smtClean="0"/>
              <a:t>11</a:t>
            </a:fld>
            <a:endParaRPr lang="en-US"/>
          </a:p>
        </p:txBody>
      </p:sp>
    </p:spTree>
    <p:extLst>
      <p:ext uri="{BB962C8B-B14F-4D97-AF65-F5344CB8AC3E}">
        <p14:creationId xmlns:p14="http://schemas.microsoft.com/office/powerpoint/2010/main" val="2004939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202CE124-D8C1-C947-A1F5-E00F3D539D55}"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242856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02CE124-D8C1-C947-A1F5-E00F3D539D55}"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1372166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02CE124-D8C1-C947-A1F5-E00F3D539D55}"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2800465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202CE124-D8C1-C947-A1F5-E00F3D539D55}"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3994487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202CE124-D8C1-C947-A1F5-E00F3D539D55}" type="datetimeFigureOut">
              <a:rPr lang="en-US" smtClean="0"/>
              <a:t>4/14/2025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1623628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02CE124-D8C1-C947-A1F5-E00F3D539D55}" type="datetimeFigureOut">
              <a:rPr lang="en-US" smtClean="0"/>
              <a:t>4/14/2025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3853235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2CE124-D8C1-C947-A1F5-E00F3D539D55}" type="datetimeFigureOut">
              <a:rPr lang="en-US" smtClean="0"/>
              <a:t>4/14/2025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2368167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02CE124-D8C1-C947-A1F5-E00F3D539D55}"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90766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02CE124-D8C1-C947-A1F5-E00F3D539D55}"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3350958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02CE124-D8C1-C947-A1F5-E00F3D539D55}"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2975805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02CE124-D8C1-C947-A1F5-E00F3D539D55}"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3512897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8418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2CE124-D8C1-C947-A1F5-E00F3D539D55}" type="datetimeFigureOut">
              <a:rPr lang="en-US" smtClean="0"/>
              <a:t>4/14/2025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FDBD67-81D0-144B-A64C-A4DB8FA6A553}" type="slidenum">
              <a:rPr lang="en-US" smtClean="0"/>
              <a:t>‹#›</a:t>
            </a:fld>
            <a:endParaRPr lang="en-US"/>
          </a:p>
        </p:txBody>
      </p:sp>
    </p:spTree>
    <p:extLst>
      <p:ext uri="{BB962C8B-B14F-4D97-AF65-F5344CB8AC3E}">
        <p14:creationId xmlns:p14="http://schemas.microsoft.com/office/powerpoint/2010/main" val="17319002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12.emf"/><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5.emf"/></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7.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6.sv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emf"/><Relationship Id="rId1" Type="http://schemas.openxmlformats.org/officeDocument/2006/relationships/slideLayout" Target="../slideLayouts/slideLayout1.xml"/><Relationship Id="rId5" Type="http://schemas.openxmlformats.org/officeDocument/2006/relationships/image" Target="../media/image20.jpg"/><Relationship Id="rId4" Type="http://schemas.openxmlformats.org/officeDocument/2006/relationships/image" Target="../media/image19.emf"/></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2.jpg"/><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3.jpg"/><Relationship Id="rId4" Type="http://schemas.openxmlformats.org/officeDocument/2006/relationships/image" Target="../media/image21.emf"/></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19.emf"/></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F21743AA-B699-0E49-878A-FE2B4F3D5AE7}"/>
              </a:ext>
            </a:extLst>
          </p:cNvPr>
          <p:cNvPicPr>
            <a:picLocks noChangeAspect="1"/>
          </p:cNvPicPr>
          <p:nvPr/>
        </p:nvPicPr>
        <p:blipFill>
          <a:blip r:embed="rId2"/>
          <a:srcRect t="377" b="377"/>
          <a:stretch/>
        </p:blipFill>
        <p:spPr>
          <a:xfrm>
            <a:off x="20" y="1282"/>
            <a:ext cx="9143980" cy="6856718"/>
          </a:xfrm>
          <a:prstGeom prst="rect">
            <a:avLst/>
          </a:prstGeom>
        </p:spPr>
      </p:pic>
      <p:pic>
        <p:nvPicPr>
          <p:cNvPr id="7" name="Picture 6" descr="A black and white logo&#10;&#10;Description automatically generated with medium confidence">
            <a:extLst>
              <a:ext uri="{FF2B5EF4-FFF2-40B4-BE49-F238E27FC236}">
                <a16:creationId xmlns:a16="http://schemas.microsoft.com/office/drawing/2014/main" id="{DF5FC458-6504-D848-AB98-A219E9FA2EC0}"/>
              </a:ext>
            </a:extLst>
          </p:cNvPr>
          <p:cNvPicPr>
            <a:picLocks noChangeAspect="1"/>
          </p:cNvPicPr>
          <p:nvPr/>
        </p:nvPicPr>
        <p:blipFill>
          <a:blip r:embed="rId3"/>
          <a:stretch>
            <a:fillRect/>
          </a:stretch>
        </p:blipFill>
        <p:spPr>
          <a:xfrm>
            <a:off x="7293428" y="450374"/>
            <a:ext cx="1532682" cy="551111"/>
          </a:xfrm>
          <a:prstGeom prst="rect">
            <a:avLst/>
          </a:prstGeom>
        </p:spPr>
      </p:pic>
      <p:sp>
        <p:nvSpPr>
          <p:cNvPr id="6" name="TextBox 5">
            <a:extLst>
              <a:ext uri="{FF2B5EF4-FFF2-40B4-BE49-F238E27FC236}">
                <a16:creationId xmlns:a16="http://schemas.microsoft.com/office/drawing/2014/main" id="{230BD4A6-E6C8-BA4A-8C05-DE6566AE117A}"/>
              </a:ext>
            </a:extLst>
          </p:cNvPr>
          <p:cNvSpPr txBox="1"/>
          <p:nvPr/>
        </p:nvSpPr>
        <p:spPr>
          <a:xfrm>
            <a:off x="391886" y="370113"/>
            <a:ext cx="4299857" cy="923330"/>
          </a:xfrm>
          <a:prstGeom prst="rect">
            <a:avLst/>
          </a:prstGeom>
          <a:noFill/>
        </p:spPr>
        <p:txBody>
          <a:bodyPr wrap="square" rtlCol="0">
            <a:spAutoFit/>
          </a:bodyPr>
          <a:lstStyle/>
          <a:p>
            <a:r>
              <a:rPr lang="en-GB" sz="2700" b="1" dirty="0">
                <a:solidFill>
                  <a:schemeClr val="bg1"/>
                </a:solidFill>
                <a:latin typeface="Colby StBlk" pitchFamily="2" charset="77"/>
                <a:ea typeface="Colby StBlk" pitchFamily="2" charset="77"/>
              </a:rPr>
              <a:t>CLIMATE</a:t>
            </a:r>
          </a:p>
          <a:p>
            <a:r>
              <a:rPr lang="en-GB" sz="2700" b="1" dirty="0">
                <a:solidFill>
                  <a:schemeClr val="bg1"/>
                </a:solidFill>
                <a:latin typeface="Colby StBlk" pitchFamily="2" charset="77"/>
                <a:ea typeface="Colby StBlk" pitchFamily="2" charset="77"/>
              </a:rPr>
              <a:t>CRAFTIVISM</a:t>
            </a:r>
          </a:p>
        </p:txBody>
      </p:sp>
    </p:spTree>
    <p:extLst>
      <p:ext uri="{BB962C8B-B14F-4D97-AF65-F5344CB8AC3E}">
        <p14:creationId xmlns:p14="http://schemas.microsoft.com/office/powerpoint/2010/main" val="1364175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883DC4E-8CB1-787E-C547-20017DF742A9}"/>
              </a:ext>
            </a:extLst>
          </p:cNvPr>
          <p:cNvPicPr>
            <a:picLocks noChangeAspect="1"/>
          </p:cNvPicPr>
          <p:nvPr/>
        </p:nvPicPr>
        <p:blipFill rotWithShape="1">
          <a:blip r:embed="rId3" cstate="screen">
            <a:alphaModFix amt="66000"/>
            <a:extLst>
              <a:ext uri="{28A0092B-C50C-407E-A947-70E740481C1C}">
                <a14:useLocalDpi xmlns:a14="http://schemas.microsoft.com/office/drawing/2010/main"/>
              </a:ext>
            </a:extLst>
          </a:blip>
          <a:srcRect/>
          <a:stretch/>
        </p:blipFill>
        <p:spPr>
          <a:xfrm>
            <a:off x="0" y="-1"/>
            <a:ext cx="5004657" cy="6590652"/>
          </a:xfrm>
          <a:prstGeom prst="rect">
            <a:avLst/>
          </a:prstGeom>
        </p:spPr>
      </p:pic>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WHAT WE DO</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pic>
        <p:nvPicPr>
          <p:cNvPr id="1026" name="Picture 2">
            <a:extLst>
              <a:ext uri="{FF2B5EF4-FFF2-40B4-BE49-F238E27FC236}">
                <a16:creationId xmlns:a16="http://schemas.microsoft.com/office/drawing/2014/main" id="{AA156E7F-163F-8588-54C9-6CA303FE6EF2}"/>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082874" y="3164093"/>
            <a:ext cx="1771650" cy="1714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7">
            <a:extLst>
              <a:ext uri="{FF2B5EF4-FFF2-40B4-BE49-F238E27FC236}">
                <a16:creationId xmlns:a16="http://schemas.microsoft.com/office/drawing/2014/main" id="{1CDB2F2F-2017-B44C-A23F-AEF7C1EA7B5F}"/>
              </a:ext>
            </a:extLst>
          </p:cNvPr>
          <p:cNvSpPr txBox="1"/>
          <p:nvPr/>
        </p:nvSpPr>
        <p:spPr>
          <a:xfrm>
            <a:off x="275831" y="1700175"/>
            <a:ext cx="8592337" cy="107721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3200" b="1" dirty="0">
                <a:solidFill>
                  <a:srgbClr val="A1CA5E"/>
                </a:solidFill>
                <a:latin typeface="Colby StBlk" pitchFamily="2" charset="77"/>
                <a:ea typeface="Colby StBlk" pitchFamily="2" charset="77"/>
              </a:rPr>
              <a:t>We work across Africa, Asia, Latin America, the Middle East and Europe. </a:t>
            </a:r>
          </a:p>
        </p:txBody>
      </p:sp>
      <p:sp>
        <p:nvSpPr>
          <p:cNvPr id="4" name="TextBox 5">
            <a:extLst>
              <a:ext uri="{FF2B5EF4-FFF2-40B4-BE49-F238E27FC236}">
                <a16:creationId xmlns:a16="http://schemas.microsoft.com/office/drawing/2014/main" id="{DFBD4848-8D3A-0E48-BABB-768D0259CA97}"/>
              </a:ext>
            </a:extLst>
          </p:cNvPr>
          <p:cNvSpPr txBox="1"/>
          <p:nvPr/>
        </p:nvSpPr>
        <p:spPr>
          <a:xfrm>
            <a:off x="6164981" y="3095722"/>
            <a:ext cx="2560008" cy="193899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2400" b="1" dirty="0">
                <a:solidFill>
                  <a:srgbClr val="A1CA5E"/>
                </a:solidFill>
                <a:latin typeface="Colby StBlk" pitchFamily="2" charset="77"/>
                <a:ea typeface="Colby StBlk" pitchFamily="2" charset="77"/>
                <a:cs typeface="Rubik" pitchFamily="2" charset="-79"/>
              </a:rPr>
              <a:t>Every year </a:t>
            </a:r>
          </a:p>
          <a:p>
            <a:r>
              <a:rPr lang="en-GB" sz="2400" b="1" dirty="0">
                <a:solidFill>
                  <a:srgbClr val="A1CA5E"/>
                </a:solidFill>
                <a:latin typeface="Colby StBlk" pitchFamily="2" charset="77"/>
                <a:ea typeface="Colby StBlk" pitchFamily="2" charset="77"/>
                <a:cs typeface="Rubik" pitchFamily="2" charset="-79"/>
              </a:rPr>
              <a:t>we help over</a:t>
            </a:r>
            <a:endParaRPr lang="en-GB" sz="2400" b="1" dirty="0">
              <a:solidFill>
                <a:srgbClr val="12375A"/>
              </a:solidFill>
              <a:latin typeface="Colby StBlk" pitchFamily="2" charset="77"/>
              <a:ea typeface="Colby StBlk" pitchFamily="2" charset="77"/>
              <a:cs typeface="Rubik" pitchFamily="2" charset="-79"/>
            </a:endParaRPr>
          </a:p>
          <a:p>
            <a:r>
              <a:rPr lang="en-GB" sz="3200" b="1" dirty="0">
                <a:solidFill>
                  <a:srgbClr val="12375A"/>
                </a:solidFill>
                <a:latin typeface="Colby StBlk" pitchFamily="2" charset="77"/>
                <a:ea typeface="Colby StBlk" pitchFamily="2" charset="77"/>
                <a:cs typeface="Rubik" pitchFamily="2" charset="-79"/>
              </a:rPr>
              <a:t>1 million</a:t>
            </a:r>
          </a:p>
          <a:p>
            <a:r>
              <a:rPr lang="en-GB" sz="2000" b="1" dirty="0">
                <a:solidFill>
                  <a:srgbClr val="12375A"/>
                </a:solidFill>
                <a:latin typeface="Colby StBlk" pitchFamily="2" charset="77"/>
                <a:ea typeface="Colby StBlk" pitchFamily="2" charset="77"/>
                <a:cs typeface="Rubik" pitchFamily="2" charset="-79"/>
              </a:rPr>
              <a:t>people to have </a:t>
            </a:r>
          </a:p>
          <a:p>
            <a:r>
              <a:rPr lang="en-GB" sz="2000" b="1" dirty="0">
                <a:solidFill>
                  <a:srgbClr val="12375A"/>
                </a:solidFill>
                <a:latin typeface="Colby StBlk" pitchFamily="2" charset="77"/>
                <a:ea typeface="Colby StBlk" pitchFamily="2" charset="77"/>
                <a:cs typeface="Rubik" pitchFamily="2" charset="-79"/>
              </a:rPr>
              <a:t>a brighter future</a:t>
            </a:r>
          </a:p>
        </p:txBody>
      </p:sp>
      <p:sp>
        <p:nvSpPr>
          <p:cNvPr id="6" name="TextBox 12">
            <a:extLst>
              <a:ext uri="{FF2B5EF4-FFF2-40B4-BE49-F238E27FC236}">
                <a16:creationId xmlns:a16="http://schemas.microsoft.com/office/drawing/2014/main" id="{1CDB2F2F-2017-B44C-A23F-AEF7C1EA7B5F}"/>
              </a:ext>
            </a:extLst>
          </p:cNvPr>
          <p:cNvSpPr txBox="1"/>
          <p:nvPr/>
        </p:nvSpPr>
        <p:spPr>
          <a:xfrm>
            <a:off x="293929" y="5365035"/>
            <a:ext cx="8592337" cy="107721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3200" b="1" dirty="0">
                <a:solidFill>
                  <a:srgbClr val="ED9838"/>
                </a:solidFill>
                <a:latin typeface="Colby StBlk" pitchFamily="2" charset="77"/>
                <a:ea typeface="Colby StBlk" pitchFamily="2" charset="77"/>
              </a:rPr>
              <a:t>Together, we reach out </a:t>
            </a:r>
          </a:p>
          <a:p>
            <a:pPr algn="ctr"/>
            <a:r>
              <a:rPr lang="en-GB" sz="3200" b="1" dirty="0">
                <a:solidFill>
                  <a:srgbClr val="ED9838"/>
                </a:solidFill>
                <a:latin typeface="Colby StBlk" pitchFamily="2" charset="77"/>
                <a:ea typeface="Colby StBlk" pitchFamily="2" charset="77"/>
              </a:rPr>
              <a:t>as Pilgrims of Hope!</a:t>
            </a:r>
          </a:p>
        </p:txBody>
      </p:sp>
      <p:sp>
        <p:nvSpPr>
          <p:cNvPr id="2" name="TextBox 1">
            <a:extLst>
              <a:ext uri="{FF2B5EF4-FFF2-40B4-BE49-F238E27FC236}">
                <a16:creationId xmlns:a16="http://schemas.microsoft.com/office/drawing/2014/main" id="{7ABFAE52-A978-DF04-4DDF-99DDE763C7A3}"/>
              </a:ext>
            </a:extLst>
          </p:cNvPr>
          <p:cNvSpPr txBox="1"/>
          <p:nvPr/>
        </p:nvSpPr>
        <p:spPr>
          <a:xfrm>
            <a:off x="1995557" y="3429000"/>
            <a:ext cx="1929105" cy="923330"/>
          </a:xfrm>
          <a:prstGeom prst="rect">
            <a:avLst/>
          </a:prstGeom>
          <a:noFill/>
        </p:spPr>
        <p:txBody>
          <a:bodyPr wrap="square" rtlCol="0">
            <a:spAutoFit/>
          </a:bodyPr>
          <a:lstStyle/>
          <a:p>
            <a:r>
              <a:rPr lang="en-GB" b="1" dirty="0">
                <a:solidFill>
                  <a:srgbClr val="D9443C"/>
                </a:solidFill>
                <a:latin typeface="Colby StBlk" pitchFamily="2" charset="77"/>
                <a:ea typeface="Colby StBlk" pitchFamily="2" charset="77"/>
                <a:cs typeface="Rubik" pitchFamily="2" charset="-79"/>
              </a:rPr>
              <a:t>We support people during emergencies</a:t>
            </a:r>
          </a:p>
        </p:txBody>
      </p:sp>
      <p:pic>
        <p:nvPicPr>
          <p:cNvPr id="9" name="Picture 8">
            <a:extLst>
              <a:ext uri="{FF2B5EF4-FFF2-40B4-BE49-F238E27FC236}">
                <a16:creationId xmlns:a16="http://schemas.microsoft.com/office/drawing/2014/main" id="{EB3768AE-854D-76AD-82C8-AB51CBA53AD0}"/>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06028" y="3172553"/>
            <a:ext cx="1363744" cy="1377950"/>
          </a:xfrm>
          <a:prstGeom prst="rect">
            <a:avLst/>
          </a:prstGeom>
        </p:spPr>
      </p:pic>
    </p:spTree>
    <p:extLst>
      <p:ext uri="{BB962C8B-B14F-4D97-AF65-F5344CB8AC3E}">
        <p14:creationId xmlns:p14="http://schemas.microsoft.com/office/powerpoint/2010/main" val="1885755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8812F-EA7B-CC48-DC9C-8C58945DF2CC}"/>
            </a:ext>
          </a:extLst>
        </p:cNvPr>
        <p:cNvGrpSpPr/>
        <p:nvPr/>
      </p:nvGrpSpPr>
      <p:grpSpPr>
        <a:xfrm>
          <a:off x="0" y="0"/>
          <a:ext cx="0" cy="0"/>
          <a:chOff x="0" y="0"/>
          <a:chExt cx="0" cy="0"/>
        </a:xfrm>
      </p:grpSpPr>
      <p:pic>
        <p:nvPicPr>
          <p:cNvPr id="2" name="Picture 1" descr="A black and white logo&#10;&#10;Description automatically generated with low confidence">
            <a:extLst>
              <a:ext uri="{FF2B5EF4-FFF2-40B4-BE49-F238E27FC236}">
                <a16:creationId xmlns:a16="http://schemas.microsoft.com/office/drawing/2014/main" id="{28F5A949-ECF1-B46F-618D-41BB9ACD223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b="-1554"/>
          <a:stretch/>
        </p:blipFill>
        <p:spPr>
          <a:xfrm>
            <a:off x="2818868" y="1162742"/>
            <a:ext cx="7083415" cy="6185911"/>
          </a:xfrm>
          <a:prstGeom prst="rect">
            <a:avLst/>
          </a:prstGeom>
        </p:spPr>
      </p:pic>
      <p:pic>
        <p:nvPicPr>
          <p:cNvPr id="5" name="Picture 4" descr="A green screen with a black border&#10;&#10;Description automatically generated">
            <a:extLst>
              <a:ext uri="{FF2B5EF4-FFF2-40B4-BE49-F238E27FC236}">
                <a16:creationId xmlns:a16="http://schemas.microsoft.com/office/drawing/2014/main" id="{A4759775-C04E-9CDD-A927-A0AEFF6033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EF0221A8-56C8-D03F-C87B-BE4CF9DEEB72}"/>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prstClr val="white"/>
                </a:solidFill>
                <a:effectLst/>
                <a:uLnTx/>
                <a:uFillTx/>
                <a:latin typeface="Rubik Black" pitchFamily="2" charset="-79"/>
                <a:ea typeface="Colby StBlk" pitchFamily="2" charset="77"/>
                <a:cs typeface="Rubik Black" pitchFamily="2" charset="-79"/>
              </a:rPr>
              <a:t>WHAT WE DO</a:t>
            </a:r>
          </a:p>
        </p:txBody>
      </p:sp>
      <p:pic>
        <p:nvPicPr>
          <p:cNvPr id="8" name="Graphic 7">
            <a:extLst>
              <a:ext uri="{FF2B5EF4-FFF2-40B4-BE49-F238E27FC236}">
                <a16:creationId xmlns:a16="http://schemas.microsoft.com/office/drawing/2014/main" id="{D0EFBD80-0347-311E-757D-03E17B980F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pic>
        <p:nvPicPr>
          <p:cNvPr id="9" name="Picture 8" descr="A child holding a ball&#10;&#10;Description automatically generated">
            <a:extLst>
              <a:ext uri="{FF2B5EF4-FFF2-40B4-BE49-F238E27FC236}">
                <a16:creationId xmlns:a16="http://schemas.microsoft.com/office/drawing/2014/main" id="{A7EDC1CA-B408-EB65-21D1-B01C50AA68C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804202" y="1871579"/>
            <a:ext cx="4065996" cy="4979852"/>
          </a:xfrm>
          <a:prstGeom prst="rect">
            <a:avLst/>
          </a:prstGeom>
        </p:spPr>
      </p:pic>
      <p:sp>
        <p:nvSpPr>
          <p:cNvPr id="25" name="TextBox 24">
            <a:extLst>
              <a:ext uri="{FF2B5EF4-FFF2-40B4-BE49-F238E27FC236}">
                <a16:creationId xmlns:a16="http://schemas.microsoft.com/office/drawing/2014/main" id="{13875B07-B2E2-2908-4B38-A36BDA508A66}"/>
              </a:ext>
            </a:extLst>
          </p:cNvPr>
          <p:cNvSpPr txBox="1"/>
          <p:nvPr/>
        </p:nvSpPr>
        <p:spPr>
          <a:xfrm>
            <a:off x="273802" y="1499605"/>
            <a:ext cx="8240883" cy="4987456"/>
          </a:xfrm>
          <a:prstGeom prst="rect">
            <a:avLst/>
          </a:prstGeom>
          <a:noFill/>
        </p:spPr>
        <p:txBody>
          <a:bodyPr wrap="square" rtlCol="0">
            <a:spAutoFit/>
          </a:bodyPr>
          <a:lstStyle/>
          <a:p>
            <a:pPr marL="0" marR="0" lvl="0" indent="0" algn="l" defTabSz="457200" rtl="0" eaLnBrk="1" fontAlgn="base" latinLnBrk="0" hangingPunct="1">
              <a:lnSpc>
                <a:spcPct val="15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18EBB"/>
                </a:solidFill>
                <a:effectLst/>
                <a:uLnTx/>
                <a:uFillTx/>
                <a:latin typeface="Rubik" panose="020B0604020202020204" charset="-79"/>
                <a:ea typeface="Colby StBlk" pitchFamily="2" charset="77"/>
                <a:cs typeface="Rubik" panose="020B0604020202020204" charset="-79"/>
              </a:rPr>
              <a:t>DEVELOPMENT EDUCATION</a:t>
            </a:r>
          </a:p>
          <a:p>
            <a:pPr fontAlgn="base">
              <a:lnSpc>
                <a:spcPct val="150000"/>
              </a:lnSpc>
              <a:defRPr/>
            </a:pPr>
            <a:r>
              <a:rPr lang="en-GB" sz="3600" b="1" dirty="0">
                <a:solidFill>
                  <a:srgbClr val="018EBB"/>
                </a:solidFill>
                <a:latin typeface="Rubik" panose="020B0604020202020204" charset="-79"/>
                <a:ea typeface="Colby StBlk" pitchFamily="2" charset="77"/>
                <a:cs typeface="Rubik" panose="020B0604020202020204" charset="-79"/>
              </a:rPr>
              <a:t>ADVOCACY</a:t>
            </a:r>
          </a:p>
          <a:p>
            <a:pPr marL="0" marR="0" lvl="0" indent="0" algn="l" defTabSz="457200" rtl="0" eaLnBrk="1" fontAlgn="base" latinLnBrk="0" hangingPunct="1">
              <a:lnSpc>
                <a:spcPct val="15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A1CA5E"/>
                </a:solidFill>
                <a:effectLst/>
                <a:uLnTx/>
                <a:uFillTx/>
                <a:latin typeface="Rubik" panose="020B0604020202020204" charset="-79"/>
                <a:ea typeface="Colby StBlk" pitchFamily="2" charset="77"/>
                <a:cs typeface="Rubik" panose="020B0604020202020204" charset="-79"/>
              </a:rPr>
              <a:t>HUNGER</a:t>
            </a:r>
          </a:p>
          <a:p>
            <a:pPr marL="0" marR="0" lvl="0" indent="0" algn="l" defTabSz="457200" rtl="0" eaLnBrk="1" fontAlgn="base" latinLnBrk="0" hangingPunct="1">
              <a:lnSpc>
                <a:spcPct val="15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A1CA5E"/>
                </a:solidFill>
                <a:effectLst/>
                <a:uLnTx/>
                <a:uFillTx/>
                <a:latin typeface="Rubik" panose="020B0604020202020204" charset="-79"/>
                <a:ea typeface="Colby StBlk" pitchFamily="2" charset="77"/>
                <a:cs typeface="Rubik" panose="020B0604020202020204" charset="-79"/>
              </a:rPr>
              <a:t>WATER</a:t>
            </a:r>
          </a:p>
          <a:p>
            <a:pPr marL="0" marR="0" lvl="0" indent="0" algn="l" defTabSz="457200" rtl="0" eaLnBrk="1" fontAlgn="base" latinLnBrk="0" hangingPunct="1">
              <a:lnSpc>
                <a:spcPct val="150000"/>
              </a:lnSpc>
              <a:spcBef>
                <a:spcPts val="0"/>
              </a:spcBef>
              <a:spcAft>
                <a:spcPts val="0"/>
              </a:spcAft>
              <a:buClrTx/>
              <a:buSzTx/>
              <a:buFontTx/>
              <a:buNone/>
              <a:tabLst/>
              <a:defRPr/>
            </a:pPr>
            <a:r>
              <a:rPr lang="en-GB" sz="3600" b="1" dirty="0">
                <a:solidFill>
                  <a:srgbClr val="A1CA5E"/>
                </a:solidFill>
                <a:latin typeface="Rubik" panose="020B0604020202020204" charset="-79"/>
                <a:ea typeface="Colby StBlk" pitchFamily="2" charset="77"/>
                <a:cs typeface="Rubik" panose="020B0604020202020204" charset="-79"/>
              </a:rPr>
              <a:t>PEACE &amp; JUSTICE</a:t>
            </a:r>
            <a:endParaRPr kumimoji="0" lang="en-GB" sz="3600" b="1" i="0" u="none" strike="noStrike" kern="1200" cap="none" spc="0" normalizeH="0" baseline="0" noProof="0" dirty="0">
              <a:ln>
                <a:noFill/>
              </a:ln>
              <a:solidFill>
                <a:srgbClr val="A1CA5E"/>
              </a:solidFill>
              <a:effectLst/>
              <a:uLnTx/>
              <a:uFillTx/>
              <a:latin typeface="Rubik" panose="020B0604020202020204" charset="-79"/>
              <a:ea typeface="Colby StBlk" pitchFamily="2" charset="77"/>
              <a:cs typeface="Rubik" panose="020B0604020202020204" charset="-79"/>
            </a:endParaRPr>
          </a:p>
          <a:p>
            <a:pPr fontAlgn="base">
              <a:lnSpc>
                <a:spcPct val="150000"/>
              </a:lnSpc>
              <a:defRPr/>
            </a:pPr>
            <a:r>
              <a:rPr kumimoji="0" lang="en-GB" sz="3600" b="1" i="0" u="none" strike="noStrike" kern="1200" cap="none" spc="0" normalizeH="0" baseline="0" noProof="0" dirty="0">
                <a:ln>
                  <a:noFill/>
                </a:ln>
                <a:solidFill>
                  <a:srgbClr val="FF0000"/>
                </a:solidFill>
                <a:effectLst/>
                <a:uLnTx/>
                <a:uFillTx/>
                <a:latin typeface="Rubik" panose="020B0604020202020204" charset="-79"/>
                <a:ea typeface="Colby StBlk" pitchFamily="2" charset="77"/>
                <a:cs typeface="Rubik" panose="020B0604020202020204" charset="-79"/>
              </a:rPr>
              <a:t>EMERGENCIES</a:t>
            </a:r>
          </a:p>
        </p:txBody>
      </p:sp>
      <p:sp>
        <p:nvSpPr>
          <p:cNvPr id="30" name="TextBox 29">
            <a:extLst>
              <a:ext uri="{FF2B5EF4-FFF2-40B4-BE49-F238E27FC236}">
                <a16:creationId xmlns:a16="http://schemas.microsoft.com/office/drawing/2014/main" id="{EFB3D3A7-2FA5-8C79-247D-957567C27C71}"/>
              </a:ext>
            </a:extLst>
          </p:cNvPr>
          <p:cNvSpPr txBox="1"/>
          <p:nvPr/>
        </p:nvSpPr>
        <p:spPr>
          <a:xfrm>
            <a:off x="5465147" y="6224566"/>
            <a:ext cx="1192955"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prstClr val="white"/>
                </a:solidFill>
                <a:effectLst/>
                <a:uLnTx/>
                <a:uFillTx/>
                <a:latin typeface="Rubik" pitchFamily="2" charset="-79"/>
                <a:ea typeface="+mn-ea"/>
                <a:cs typeface="Rubik" pitchFamily="2" charset="-79"/>
              </a:rPr>
              <a:t>Marilin</a:t>
            </a:r>
            <a:r>
              <a:rPr kumimoji="0" lang="en-US" sz="1000" b="0" i="0" u="none" strike="noStrike" kern="1200" cap="none" spc="0" normalizeH="0" baseline="0" noProof="0" dirty="0">
                <a:ln>
                  <a:noFill/>
                </a:ln>
                <a:solidFill>
                  <a:prstClr val="white"/>
                </a:solidFill>
                <a:effectLst/>
                <a:uLnTx/>
                <a:uFillTx/>
                <a:latin typeface="Rubik" pitchFamily="2" charset="-79"/>
                <a:ea typeface="+mn-ea"/>
                <a:cs typeface="Rubik" pitchFamily="2" charset="-79"/>
              </a:rPr>
              <a:t>, Colombia</a:t>
            </a:r>
          </a:p>
        </p:txBody>
      </p:sp>
    </p:spTree>
    <p:extLst>
      <p:ext uri="{BB962C8B-B14F-4D97-AF65-F5344CB8AC3E}">
        <p14:creationId xmlns:p14="http://schemas.microsoft.com/office/powerpoint/2010/main" val="24251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DC22D-EDAB-22D2-06E5-57774A8E774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0AC92EC-66FF-8908-A7F7-03E851AE640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7050" r="4061" b="8062"/>
          <a:stretch/>
        </p:blipFill>
        <p:spPr>
          <a:xfrm>
            <a:off x="0" y="552893"/>
            <a:ext cx="9144000" cy="6305107"/>
          </a:xfrm>
          <a:prstGeom prst="rect">
            <a:avLst/>
          </a:prstGeom>
        </p:spPr>
      </p:pic>
      <p:pic>
        <p:nvPicPr>
          <p:cNvPr id="5" name="Picture 4" descr="A green screen with a black border&#10;&#10;Description automatically generated">
            <a:extLst>
              <a:ext uri="{FF2B5EF4-FFF2-40B4-BE49-F238E27FC236}">
                <a16:creationId xmlns:a16="http://schemas.microsoft.com/office/drawing/2014/main" id="{1E72A708-0FF3-3B84-C257-33E6C0D86BC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8ABBBD0A-B08B-5863-AF91-4AB7C93EFFFB}"/>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CAMPAIGN</a:t>
            </a:r>
          </a:p>
        </p:txBody>
      </p:sp>
      <p:pic>
        <p:nvPicPr>
          <p:cNvPr id="8" name="Graphic 7">
            <a:extLst>
              <a:ext uri="{FF2B5EF4-FFF2-40B4-BE49-F238E27FC236}">
                <a16:creationId xmlns:a16="http://schemas.microsoft.com/office/drawing/2014/main" id="{79956833-2D6A-B29D-FCA9-53AA6CBBA5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Tree>
    <p:extLst>
      <p:ext uri="{BB962C8B-B14F-4D97-AF65-F5344CB8AC3E}">
        <p14:creationId xmlns:p14="http://schemas.microsoft.com/office/powerpoint/2010/main" val="1590737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43AE6-3B0F-18B8-81B9-5862910A3AA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28A6E09-2257-A9DA-A83F-ADE0AD1455C2}"/>
              </a:ext>
            </a:extLst>
          </p:cNvPr>
          <p:cNvPicPr>
            <a:picLocks noChangeAspect="1"/>
          </p:cNvPicPr>
          <p:nvPr/>
        </p:nvPicPr>
        <p:blipFill>
          <a:blip r:embed="rId3"/>
          <a:srcRect/>
          <a:stretch/>
        </p:blipFill>
        <p:spPr>
          <a:xfrm>
            <a:off x="5022847" y="1749208"/>
            <a:ext cx="3880521" cy="4892224"/>
          </a:xfrm>
          <a:prstGeom prst="rect">
            <a:avLst/>
          </a:prstGeom>
        </p:spPr>
      </p:pic>
      <p:pic>
        <p:nvPicPr>
          <p:cNvPr id="5" name="Picture 4" descr="A green screen with a black border&#10;&#10;Description automatically generated">
            <a:extLst>
              <a:ext uri="{FF2B5EF4-FFF2-40B4-BE49-F238E27FC236}">
                <a16:creationId xmlns:a16="http://schemas.microsoft.com/office/drawing/2014/main" id="{F45326BE-3F9C-CB6E-9E69-C6325E1601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266017CE-2467-7423-4C19-4BBD8255C8EA}"/>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CAMPAIGN</a:t>
            </a:r>
          </a:p>
        </p:txBody>
      </p:sp>
      <p:pic>
        <p:nvPicPr>
          <p:cNvPr id="8" name="Graphic 7">
            <a:extLst>
              <a:ext uri="{FF2B5EF4-FFF2-40B4-BE49-F238E27FC236}">
                <a16:creationId xmlns:a16="http://schemas.microsoft.com/office/drawing/2014/main" id="{EE5BB696-E155-7CF3-193F-5237E3F20F3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pic>
        <p:nvPicPr>
          <p:cNvPr id="2" name="Picture 1" descr="A picture containing person&#10;&#10;Description automatically generated">
            <a:extLst>
              <a:ext uri="{FF2B5EF4-FFF2-40B4-BE49-F238E27FC236}">
                <a16:creationId xmlns:a16="http://schemas.microsoft.com/office/drawing/2014/main" id="{93517671-BF78-CB3C-20EF-875EC6400718}"/>
              </a:ext>
            </a:extLst>
          </p:cNvPr>
          <p:cNvPicPr>
            <a:picLocks noChangeAspect="1"/>
          </p:cNvPicPr>
          <p:nvPr/>
        </p:nvPicPr>
        <p:blipFill>
          <a:blip r:embed="rId7"/>
          <a:stretch>
            <a:fillRect/>
          </a:stretch>
        </p:blipFill>
        <p:spPr>
          <a:xfrm>
            <a:off x="4867317" y="717967"/>
            <a:ext cx="4276683" cy="5894888"/>
          </a:xfrm>
          <a:prstGeom prst="rect">
            <a:avLst/>
          </a:prstGeom>
        </p:spPr>
      </p:pic>
      <p:pic>
        <p:nvPicPr>
          <p:cNvPr id="6" name="Picture 5">
            <a:extLst>
              <a:ext uri="{FF2B5EF4-FFF2-40B4-BE49-F238E27FC236}">
                <a16:creationId xmlns:a16="http://schemas.microsoft.com/office/drawing/2014/main" id="{3424DEDA-D568-4C54-66DF-DDD3D9D60EED}"/>
              </a:ext>
            </a:extLst>
          </p:cNvPr>
          <p:cNvPicPr>
            <a:picLocks noChangeAspect="1"/>
          </p:cNvPicPr>
          <p:nvPr/>
        </p:nvPicPr>
        <p:blipFill>
          <a:blip r:embed="rId8"/>
          <a:srcRect/>
          <a:stretch/>
        </p:blipFill>
        <p:spPr>
          <a:xfrm>
            <a:off x="311538" y="6035041"/>
            <a:ext cx="2649375" cy="481263"/>
          </a:xfrm>
          <a:prstGeom prst="rect">
            <a:avLst/>
          </a:prstGeom>
        </p:spPr>
      </p:pic>
      <p:sp>
        <p:nvSpPr>
          <p:cNvPr id="9" name="TextBox 8">
            <a:extLst>
              <a:ext uri="{FF2B5EF4-FFF2-40B4-BE49-F238E27FC236}">
                <a16:creationId xmlns:a16="http://schemas.microsoft.com/office/drawing/2014/main" id="{1DB0D6BC-960F-6A84-0587-92D187552478}"/>
              </a:ext>
            </a:extLst>
          </p:cNvPr>
          <p:cNvSpPr txBox="1"/>
          <p:nvPr/>
        </p:nvSpPr>
        <p:spPr>
          <a:xfrm>
            <a:off x="244866" y="2982775"/>
            <a:ext cx="4407666" cy="2431435"/>
          </a:xfrm>
          <a:prstGeom prst="rect">
            <a:avLst/>
          </a:prstGeom>
          <a:noFill/>
        </p:spPr>
        <p:txBody>
          <a:bodyPr wrap="square" rtlCol="0">
            <a:spAutoFit/>
          </a:bodyPr>
          <a:lstStyle/>
          <a:p>
            <a:endParaRPr lang="en-GB" sz="1200" dirty="0">
              <a:solidFill>
                <a:srgbClr val="12375A"/>
              </a:solidFill>
              <a:latin typeface="Rubik" pitchFamily="2" charset="-79"/>
              <a:ea typeface="Colby StBlk" pitchFamily="2" charset="77"/>
              <a:cs typeface="Rubik" pitchFamily="2" charset="-79"/>
            </a:endParaRPr>
          </a:p>
          <a:p>
            <a:r>
              <a:rPr lang="en-GB" sz="1600" b="1" dirty="0">
                <a:solidFill>
                  <a:srgbClr val="12375A"/>
                </a:solidFill>
                <a:latin typeface="Rubik" pitchFamily="2" charset="-79"/>
                <a:ea typeface="Colby StBlk" pitchFamily="2" charset="77"/>
                <a:cs typeface="Rubik" pitchFamily="2" charset="-79"/>
              </a:rPr>
              <a:t>Climate change affects us all. We cannot be silent. </a:t>
            </a:r>
          </a:p>
          <a:p>
            <a:endParaRPr lang="en-GB" sz="1600" b="1" dirty="0">
              <a:solidFill>
                <a:srgbClr val="12375A"/>
              </a:solidFill>
              <a:latin typeface="Rubik" pitchFamily="2" charset="-79"/>
              <a:ea typeface="Colby StBlk" pitchFamily="2" charset="77"/>
              <a:cs typeface="Rubik" pitchFamily="2" charset="-79"/>
            </a:endParaRPr>
          </a:p>
          <a:p>
            <a:r>
              <a:rPr lang="en-GB" sz="1600" b="1" dirty="0">
                <a:solidFill>
                  <a:srgbClr val="12375A"/>
                </a:solidFill>
                <a:latin typeface="Rubik" pitchFamily="2" charset="-79"/>
                <a:ea typeface="Colby StBlk" pitchFamily="2" charset="77"/>
                <a:cs typeface="Rubik" pitchFamily="2" charset="-79"/>
              </a:rPr>
              <a:t>World leaders must listen to the chorus that cries for the earth.</a:t>
            </a:r>
          </a:p>
          <a:p>
            <a:endParaRPr lang="en-GB" sz="1200" dirty="0">
              <a:solidFill>
                <a:srgbClr val="12375A"/>
              </a:solidFill>
              <a:latin typeface="Rubik" pitchFamily="2" charset="-79"/>
              <a:ea typeface="Colby StBlk" pitchFamily="2" charset="77"/>
              <a:cs typeface="Rubik" pitchFamily="2" charset="-79"/>
            </a:endParaRPr>
          </a:p>
          <a:p>
            <a:pPr algn="l" fontAlgn="base">
              <a:buNone/>
            </a:pPr>
            <a:r>
              <a:rPr lang="en-US" sz="1600" b="1" i="0" dirty="0">
                <a:solidFill>
                  <a:srgbClr val="08406E"/>
                </a:solidFill>
                <a:effectLst/>
                <a:latin typeface="Colby Medium"/>
              </a:rPr>
              <a:t>Together we put pressure on governments to care for the planet and create a fairer, more peaceful world.</a:t>
            </a:r>
          </a:p>
        </p:txBody>
      </p:sp>
      <p:sp>
        <p:nvSpPr>
          <p:cNvPr id="10" name="TextBox 9">
            <a:extLst>
              <a:ext uri="{FF2B5EF4-FFF2-40B4-BE49-F238E27FC236}">
                <a16:creationId xmlns:a16="http://schemas.microsoft.com/office/drawing/2014/main" id="{F655C6C9-E175-6A74-2E87-42124D0C9315}"/>
              </a:ext>
            </a:extLst>
          </p:cNvPr>
          <p:cNvSpPr txBox="1"/>
          <p:nvPr/>
        </p:nvSpPr>
        <p:spPr>
          <a:xfrm>
            <a:off x="359665" y="6112041"/>
            <a:ext cx="3080084" cy="338554"/>
          </a:xfrm>
          <a:prstGeom prst="rect">
            <a:avLst/>
          </a:prstGeom>
          <a:noFill/>
        </p:spPr>
        <p:txBody>
          <a:bodyPr wrap="square" rtlCol="0">
            <a:spAutoFit/>
          </a:bodyPr>
          <a:lstStyle/>
          <a:p>
            <a:r>
              <a:rPr lang="en-GB" sz="1600" dirty="0">
                <a:solidFill>
                  <a:schemeClr val="bg1"/>
                </a:solidFill>
                <a:latin typeface="Rubik" pitchFamily="2" charset="-79"/>
                <a:ea typeface="Colby StBlk" pitchFamily="2" charset="77"/>
                <a:cs typeface="Rubik" pitchFamily="2" charset="-79"/>
              </a:rPr>
              <a:t>sciaf.org.uk/campaign</a:t>
            </a:r>
          </a:p>
        </p:txBody>
      </p:sp>
      <p:sp>
        <p:nvSpPr>
          <p:cNvPr id="11" name="TextBox 10">
            <a:extLst>
              <a:ext uri="{FF2B5EF4-FFF2-40B4-BE49-F238E27FC236}">
                <a16:creationId xmlns:a16="http://schemas.microsoft.com/office/drawing/2014/main" id="{8E6F91E3-965F-93BB-EB27-924A70F7874B}"/>
              </a:ext>
            </a:extLst>
          </p:cNvPr>
          <p:cNvSpPr txBox="1"/>
          <p:nvPr/>
        </p:nvSpPr>
        <p:spPr>
          <a:xfrm>
            <a:off x="232933" y="1836821"/>
            <a:ext cx="3532471" cy="646331"/>
          </a:xfrm>
          <a:prstGeom prst="rect">
            <a:avLst/>
          </a:prstGeom>
          <a:noFill/>
        </p:spPr>
        <p:txBody>
          <a:bodyPr wrap="square" rtlCol="0">
            <a:spAutoFit/>
          </a:bodyPr>
          <a:lstStyle/>
          <a:p>
            <a:r>
              <a:rPr lang="en-GB" sz="3600" b="1" dirty="0">
                <a:solidFill>
                  <a:srgbClr val="ED9838"/>
                </a:solidFill>
                <a:latin typeface="Colby StBlk" pitchFamily="2" charset="77"/>
                <a:ea typeface="Colby StBlk" pitchFamily="2" charset="77"/>
              </a:rPr>
              <a:t>that cries</a:t>
            </a:r>
          </a:p>
        </p:txBody>
      </p:sp>
      <p:sp>
        <p:nvSpPr>
          <p:cNvPr id="12" name="TextBox 11">
            <a:extLst>
              <a:ext uri="{FF2B5EF4-FFF2-40B4-BE49-F238E27FC236}">
                <a16:creationId xmlns:a16="http://schemas.microsoft.com/office/drawing/2014/main" id="{E4B692EC-D60C-77D8-666F-F4F3C319F56A}"/>
              </a:ext>
            </a:extLst>
          </p:cNvPr>
          <p:cNvSpPr txBox="1"/>
          <p:nvPr/>
        </p:nvSpPr>
        <p:spPr>
          <a:xfrm>
            <a:off x="240954" y="2229854"/>
            <a:ext cx="3532471" cy="646331"/>
          </a:xfrm>
          <a:prstGeom prst="rect">
            <a:avLst/>
          </a:prstGeom>
          <a:noFill/>
        </p:spPr>
        <p:txBody>
          <a:bodyPr wrap="square" rtlCol="0">
            <a:spAutoFit/>
          </a:bodyPr>
          <a:lstStyle/>
          <a:p>
            <a:r>
              <a:rPr lang="en-GB" sz="3600" b="1" dirty="0">
                <a:solidFill>
                  <a:srgbClr val="669051"/>
                </a:solidFill>
                <a:latin typeface="Colby StBlk" pitchFamily="2" charset="77"/>
                <a:ea typeface="Colby StBlk" pitchFamily="2" charset="77"/>
              </a:rPr>
              <a:t>for the earth</a:t>
            </a:r>
          </a:p>
        </p:txBody>
      </p:sp>
      <p:pic>
        <p:nvPicPr>
          <p:cNvPr id="13" name="Picture 12">
            <a:extLst>
              <a:ext uri="{FF2B5EF4-FFF2-40B4-BE49-F238E27FC236}">
                <a16:creationId xmlns:a16="http://schemas.microsoft.com/office/drawing/2014/main" id="{9D7B7DD6-6619-F2FD-FCFD-6B448107FB36}"/>
              </a:ext>
            </a:extLst>
          </p:cNvPr>
          <p:cNvPicPr>
            <a:picLocks noChangeAspect="1"/>
          </p:cNvPicPr>
          <p:nvPr/>
        </p:nvPicPr>
        <p:blipFill>
          <a:blip r:embed="rId9"/>
          <a:stretch>
            <a:fillRect/>
          </a:stretch>
        </p:blipFill>
        <p:spPr>
          <a:xfrm>
            <a:off x="3716208" y="1645921"/>
            <a:ext cx="689216" cy="1124510"/>
          </a:xfrm>
          <a:prstGeom prst="rect">
            <a:avLst/>
          </a:prstGeom>
        </p:spPr>
      </p:pic>
      <p:sp>
        <p:nvSpPr>
          <p:cNvPr id="14" name="TextBox 13">
            <a:extLst>
              <a:ext uri="{FF2B5EF4-FFF2-40B4-BE49-F238E27FC236}">
                <a16:creationId xmlns:a16="http://schemas.microsoft.com/office/drawing/2014/main" id="{B8D5A900-EA6E-35BF-0AB8-A031FA737079}"/>
              </a:ext>
            </a:extLst>
          </p:cNvPr>
          <p:cNvSpPr txBox="1"/>
          <p:nvPr/>
        </p:nvSpPr>
        <p:spPr>
          <a:xfrm>
            <a:off x="234537" y="1443790"/>
            <a:ext cx="3532471" cy="646331"/>
          </a:xfrm>
          <a:prstGeom prst="rect">
            <a:avLst/>
          </a:prstGeom>
          <a:noFill/>
        </p:spPr>
        <p:txBody>
          <a:bodyPr wrap="square" rtlCol="0">
            <a:spAutoFit/>
          </a:bodyPr>
          <a:lstStyle/>
          <a:p>
            <a:r>
              <a:rPr lang="en-GB" sz="3600" b="1" dirty="0">
                <a:solidFill>
                  <a:srgbClr val="A1CA5E"/>
                </a:solidFill>
                <a:latin typeface="Colby StBlk" pitchFamily="2" charset="77"/>
                <a:ea typeface="Colby StBlk" pitchFamily="2" charset="77"/>
              </a:rPr>
              <a:t>A chorus </a:t>
            </a:r>
          </a:p>
        </p:txBody>
      </p:sp>
    </p:spTree>
    <p:extLst>
      <p:ext uri="{BB962C8B-B14F-4D97-AF65-F5344CB8AC3E}">
        <p14:creationId xmlns:p14="http://schemas.microsoft.com/office/powerpoint/2010/main" val="434132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655CE-5092-237A-9907-6BD4576DC6EA}"/>
            </a:ext>
          </a:extLst>
        </p:cNvPr>
        <p:cNvGrpSpPr/>
        <p:nvPr/>
      </p:nvGrpSpPr>
      <p:grpSpPr>
        <a:xfrm>
          <a:off x="0" y="0"/>
          <a:ext cx="0" cy="0"/>
          <a:chOff x="0" y="0"/>
          <a:chExt cx="0" cy="0"/>
        </a:xfrm>
      </p:grpSpPr>
      <p:pic>
        <p:nvPicPr>
          <p:cNvPr id="5" name="Picture 4" descr="A green screen with a black border&#10;&#10;Description automatically generated">
            <a:extLst>
              <a:ext uri="{FF2B5EF4-FFF2-40B4-BE49-F238E27FC236}">
                <a16:creationId xmlns:a16="http://schemas.microsoft.com/office/drawing/2014/main" id="{A49A21B9-41BD-732A-27BF-F246C5FB82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90CC739D-E0EB-0C96-883B-CB7F6030D993}"/>
              </a:ext>
            </a:extLst>
          </p:cNvPr>
          <p:cNvSpPr txBox="1"/>
          <p:nvPr/>
        </p:nvSpPr>
        <p:spPr>
          <a:xfrm>
            <a:off x="293929" y="464052"/>
            <a:ext cx="5577482" cy="507831"/>
          </a:xfrm>
          <a:prstGeom prst="rect">
            <a:avLst/>
          </a:prstGeom>
          <a:noFill/>
        </p:spPr>
        <p:txBody>
          <a:bodyPr wrap="square" rtlCol="0">
            <a:spAutoFit/>
          </a:bodyPr>
          <a:lstStyle/>
          <a:p>
            <a:r>
              <a:rPr lang="en-GB" sz="2700" b="1" dirty="0">
                <a:solidFill>
                  <a:schemeClr val="bg1"/>
                </a:solidFill>
                <a:latin typeface="Rubik Black" pitchFamily="2" charset="-79"/>
                <a:ea typeface="Colby StBlk" pitchFamily="2" charset="77"/>
                <a:cs typeface="Rubik Black" pitchFamily="2" charset="-79"/>
              </a:rPr>
              <a:t>GET INVOLVED</a:t>
            </a:r>
          </a:p>
        </p:txBody>
      </p:sp>
      <p:pic>
        <p:nvPicPr>
          <p:cNvPr id="8" name="Graphic 7">
            <a:extLst>
              <a:ext uri="{FF2B5EF4-FFF2-40B4-BE49-F238E27FC236}">
                <a16:creationId xmlns:a16="http://schemas.microsoft.com/office/drawing/2014/main" id="{19E8C9B2-5E97-2B1C-09C7-22D5CF06EE9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24786" y="464052"/>
            <a:ext cx="1600203" cy="571501"/>
          </a:xfrm>
          <a:prstGeom prst="rect">
            <a:avLst/>
          </a:prstGeom>
        </p:spPr>
      </p:pic>
      <p:sp>
        <p:nvSpPr>
          <p:cNvPr id="4" name="TextBox 3">
            <a:extLst>
              <a:ext uri="{FF2B5EF4-FFF2-40B4-BE49-F238E27FC236}">
                <a16:creationId xmlns:a16="http://schemas.microsoft.com/office/drawing/2014/main" id="{BCFD3FDA-FDAB-FFFB-7F48-D799C6A84508}"/>
              </a:ext>
            </a:extLst>
          </p:cNvPr>
          <p:cNvSpPr txBox="1"/>
          <p:nvPr/>
        </p:nvSpPr>
        <p:spPr>
          <a:xfrm>
            <a:off x="293930" y="1842777"/>
            <a:ext cx="8567042" cy="3970318"/>
          </a:xfrm>
          <a:prstGeom prst="rect">
            <a:avLst/>
          </a:prstGeom>
          <a:noFill/>
        </p:spPr>
        <p:txBody>
          <a:bodyPr wrap="square">
            <a:spAutoFit/>
          </a:bodyPr>
          <a:lstStyle/>
          <a:p>
            <a:r>
              <a:rPr lang="en-US" sz="3600" b="1" dirty="0">
                <a:solidFill>
                  <a:srgbClr val="12375A"/>
                </a:solidFill>
                <a:latin typeface="Colby StBlk" pitchFamily="2" charset="77"/>
                <a:ea typeface="Colby StBlk" pitchFamily="2" charset="77"/>
              </a:rPr>
              <a:t>Get involved in climate activism through Climate Craftivism.</a:t>
            </a:r>
          </a:p>
          <a:p>
            <a:endParaRPr lang="en-GB" sz="3600" b="1" dirty="0">
              <a:solidFill>
                <a:srgbClr val="12375A"/>
              </a:solidFill>
              <a:latin typeface="Colby StBlk" pitchFamily="2" charset="77"/>
              <a:ea typeface="Colby StBlk" pitchFamily="2" charset="77"/>
            </a:endParaRPr>
          </a:p>
          <a:p>
            <a:pPr algn="ctr"/>
            <a:r>
              <a:rPr lang="en-US" sz="3600" b="1" dirty="0">
                <a:solidFill>
                  <a:srgbClr val="ED9838"/>
                </a:solidFill>
                <a:latin typeface="Colby StBlk" pitchFamily="2" charset="77"/>
                <a:ea typeface="Colby StBlk" pitchFamily="2" charset="77"/>
              </a:rPr>
              <a:t>Craft + Activism = Craftivism</a:t>
            </a:r>
          </a:p>
          <a:p>
            <a:endParaRPr lang="en-US" sz="3600" b="1" dirty="0">
              <a:solidFill>
                <a:srgbClr val="A1CA5E"/>
              </a:solidFill>
              <a:latin typeface="Colby StBlk" pitchFamily="2" charset="77"/>
              <a:ea typeface="Colby StBlk" pitchFamily="2" charset="77"/>
            </a:endParaRPr>
          </a:p>
          <a:p>
            <a:r>
              <a:rPr lang="en-US" sz="3600" b="1" dirty="0">
                <a:solidFill>
                  <a:srgbClr val="A1CA5E"/>
                </a:solidFill>
                <a:latin typeface="Colby StBlk" pitchFamily="2" charset="77"/>
                <a:ea typeface="Colby StBlk" pitchFamily="2" charset="77"/>
              </a:rPr>
              <a:t>Here are some ways to get involved… </a:t>
            </a:r>
            <a:endParaRPr lang="en-GB" sz="3600" b="1" dirty="0">
              <a:solidFill>
                <a:srgbClr val="A1CA5E"/>
              </a:solidFill>
              <a:latin typeface="Colby StBlk" pitchFamily="2" charset="77"/>
              <a:ea typeface="Colby StBlk" pitchFamily="2" charset="77"/>
            </a:endParaRPr>
          </a:p>
        </p:txBody>
      </p:sp>
      <p:pic>
        <p:nvPicPr>
          <p:cNvPr id="6" name="Graphic 19">
            <a:extLst>
              <a:ext uri="{FF2B5EF4-FFF2-40B4-BE49-F238E27FC236}">
                <a16:creationId xmlns:a16="http://schemas.microsoft.com/office/drawing/2014/main" id="{5F33E127-CE60-636D-11B8-7ABD0524495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72400" y="4985926"/>
            <a:ext cx="1221815" cy="1654338"/>
          </a:xfrm>
          <a:prstGeom prst="rect">
            <a:avLst/>
          </a:prstGeom>
        </p:spPr>
      </p:pic>
    </p:spTree>
    <p:extLst>
      <p:ext uri="{BB962C8B-B14F-4D97-AF65-F5344CB8AC3E}">
        <p14:creationId xmlns:p14="http://schemas.microsoft.com/office/powerpoint/2010/main" val="541266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8BC8E2D-0807-43CB-8185-8D8035800CEB}"/>
              </a:ext>
            </a:extLst>
          </p:cNvPr>
          <p:cNvPicPr>
            <a:picLocks noChangeAspect="1"/>
          </p:cNvPicPr>
          <p:nvPr/>
        </p:nvPicPr>
        <p:blipFill>
          <a:blip r:embed="rId2"/>
          <a:srcRect/>
          <a:stretch/>
        </p:blipFill>
        <p:spPr>
          <a:xfrm>
            <a:off x="5289630" y="1513115"/>
            <a:ext cx="3680930" cy="4633042"/>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a:stretch>
            <a:fillRect/>
          </a:stretch>
        </p:blipFill>
        <p:spPr>
          <a:xfrm>
            <a:off x="-1143" y="-74895"/>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a:srcRect/>
          <a:stretch/>
        </p:blipFill>
        <p:spPr>
          <a:xfrm>
            <a:off x="7298603" y="461260"/>
            <a:ext cx="1522331" cy="551111"/>
          </a:xfrm>
          <a:prstGeom prst="rect">
            <a:avLst/>
          </a:prstGeom>
        </p:spPr>
      </p:pic>
      <p:sp>
        <p:nvSpPr>
          <p:cNvPr id="8" name="TextBox 7">
            <a:extLst>
              <a:ext uri="{FF2B5EF4-FFF2-40B4-BE49-F238E27FC236}">
                <a16:creationId xmlns:a16="http://schemas.microsoft.com/office/drawing/2014/main" id="{1CDB2F2F-2017-B44C-A23F-AEF7C1EA7B5F}"/>
              </a:ext>
            </a:extLst>
          </p:cNvPr>
          <p:cNvSpPr txBox="1"/>
          <p:nvPr/>
        </p:nvSpPr>
        <p:spPr>
          <a:xfrm>
            <a:off x="228601" y="1513114"/>
            <a:ext cx="4633331" cy="3416320"/>
          </a:xfrm>
          <a:prstGeom prst="rect">
            <a:avLst/>
          </a:prstGeom>
          <a:noFill/>
        </p:spPr>
        <p:txBody>
          <a:bodyPr wrap="square" rtlCol="0">
            <a:spAutoFit/>
          </a:bodyPr>
          <a:lstStyle/>
          <a:p>
            <a:r>
              <a:rPr lang="en-GB" sz="5400" b="1" dirty="0">
                <a:solidFill>
                  <a:srgbClr val="A1CA5E"/>
                </a:solidFill>
                <a:latin typeface="Colby StBlk" pitchFamily="2" charset="77"/>
                <a:ea typeface="Colby StBlk" pitchFamily="2" charset="77"/>
              </a:rPr>
              <a:t>Toy protest</a:t>
            </a:r>
          </a:p>
          <a:p>
            <a:endParaRPr lang="en-GB" sz="2700" b="1" dirty="0">
              <a:solidFill>
                <a:srgbClr val="12375A"/>
              </a:solidFill>
              <a:latin typeface="Colby StBlk" pitchFamily="2" charset="77"/>
              <a:ea typeface="Colby StBlk" pitchFamily="2" charset="77"/>
            </a:endParaRPr>
          </a:p>
          <a:p>
            <a:r>
              <a:rPr lang="en-GB" sz="2700" b="1" dirty="0">
                <a:solidFill>
                  <a:srgbClr val="12375A"/>
                </a:solidFill>
                <a:latin typeface="Colby StBlk" pitchFamily="2" charset="77"/>
                <a:ea typeface="Colby StBlk" pitchFamily="2" charset="77"/>
              </a:rPr>
              <a:t>Get everyone involved at home and send a clear message that you care about climate change.</a:t>
            </a:r>
            <a:endParaRPr lang="en-GB" sz="2700" b="1" dirty="0">
              <a:solidFill>
                <a:srgbClr val="A1CA5E"/>
              </a:solidFill>
              <a:latin typeface="Colby StBlk" pitchFamily="2" charset="77"/>
              <a:ea typeface="Colby StBlk" pitchFamily="2" charset="77"/>
            </a:endParaRPr>
          </a:p>
        </p:txBody>
      </p:sp>
      <p:sp>
        <p:nvSpPr>
          <p:cNvPr id="9" name="TextBox 8">
            <a:extLst>
              <a:ext uri="{FF2B5EF4-FFF2-40B4-BE49-F238E27FC236}">
                <a16:creationId xmlns:a16="http://schemas.microsoft.com/office/drawing/2014/main" id="{2F67FCA6-9D4F-C847-9038-48C99C191F90}"/>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Get involved today!</a:t>
            </a:r>
          </a:p>
        </p:txBody>
      </p:sp>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5028" t="3743" r="8158" b="7025"/>
          <a:stretch/>
        </p:blipFill>
        <p:spPr>
          <a:xfrm>
            <a:off x="5648447" y="1746155"/>
            <a:ext cx="3055717" cy="4201610"/>
          </a:xfrm>
          <a:prstGeom prst="rect">
            <a:avLst/>
          </a:prstGeom>
        </p:spPr>
      </p:pic>
    </p:spTree>
    <p:extLst>
      <p:ext uri="{BB962C8B-B14F-4D97-AF65-F5344CB8AC3E}">
        <p14:creationId xmlns:p14="http://schemas.microsoft.com/office/powerpoint/2010/main" val="1130022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2"/>
          <a:stretch>
            <a:fillRect/>
          </a:stretch>
        </p:blipFill>
        <p:spPr>
          <a:xfrm>
            <a:off x="-1143" y="-74895"/>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3"/>
          <a:srcRect/>
          <a:stretch/>
        </p:blipFill>
        <p:spPr>
          <a:xfrm>
            <a:off x="7298603" y="461260"/>
            <a:ext cx="1522331" cy="551111"/>
          </a:xfrm>
          <a:prstGeom prst="rect">
            <a:avLst/>
          </a:prstGeom>
        </p:spPr>
      </p:pic>
      <p:sp>
        <p:nvSpPr>
          <p:cNvPr id="8" name="TextBox 7">
            <a:extLst>
              <a:ext uri="{FF2B5EF4-FFF2-40B4-BE49-F238E27FC236}">
                <a16:creationId xmlns:a16="http://schemas.microsoft.com/office/drawing/2014/main" id="{1CDB2F2F-2017-B44C-A23F-AEF7C1EA7B5F}"/>
              </a:ext>
            </a:extLst>
          </p:cNvPr>
          <p:cNvSpPr txBox="1"/>
          <p:nvPr/>
        </p:nvSpPr>
        <p:spPr>
          <a:xfrm>
            <a:off x="228600" y="1501776"/>
            <a:ext cx="8846341" cy="769441"/>
          </a:xfrm>
          <a:prstGeom prst="rect">
            <a:avLst/>
          </a:prstGeom>
          <a:noFill/>
        </p:spPr>
        <p:txBody>
          <a:bodyPr wrap="square" rtlCol="0">
            <a:spAutoFit/>
          </a:bodyPr>
          <a:lstStyle/>
          <a:p>
            <a:pPr algn="ctr"/>
            <a:r>
              <a:rPr lang="en-GB" sz="4400" b="1" dirty="0">
                <a:solidFill>
                  <a:srgbClr val="A1CA5E"/>
                </a:solidFill>
                <a:latin typeface="Colby StBlk" pitchFamily="2" charset="77"/>
                <a:ea typeface="Colby StBlk" pitchFamily="2" charset="77"/>
              </a:rPr>
              <a:t>Patchwork protest banner</a:t>
            </a:r>
          </a:p>
        </p:txBody>
      </p:sp>
      <p:sp>
        <p:nvSpPr>
          <p:cNvPr id="9" name="TextBox 8">
            <a:extLst>
              <a:ext uri="{FF2B5EF4-FFF2-40B4-BE49-F238E27FC236}">
                <a16:creationId xmlns:a16="http://schemas.microsoft.com/office/drawing/2014/main" id="{2F67FCA6-9D4F-C847-9038-48C99C191F90}"/>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Get involved today!</a:t>
            </a:r>
          </a:p>
        </p:txBody>
      </p:sp>
      <p:pic>
        <p:nvPicPr>
          <p:cNvPr id="11" name="Picture 10">
            <a:extLst>
              <a:ext uri="{FF2B5EF4-FFF2-40B4-BE49-F238E27FC236}">
                <a16:creationId xmlns:a16="http://schemas.microsoft.com/office/drawing/2014/main" id="{F5490C62-3949-48E1-A238-AA6233A8666B}"/>
              </a:ext>
            </a:extLst>
          </p:cNvPr>
          <p:cNvPicPr>
            <a:picLocks noChangeAspect="1"/>
          </p:cNvPicPr>
          <p:nvPr/>
        </p:nvPicPr>
        <p:blipFill>
          <a:blip r:embed="rId4"/>
          <a:stretch>
            <a:fillRect/>
          </a:stretch>
        </p:blipFill>
        <p:spPr>
          <a:xfrm>
            <a:off x="3658941" y="2625276"/>
            <a:ext cx="5304670" cy="3257048"/>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91249" y="2969848"/>
            <a:ext cx="4946178" cy="2643732"/>
          </a:xfrm>
          <a:prstGeom prst="rect">
            <a:avLst/>
          </a:prstGeom>
        </p:spPr>
      </p:pic>
      <p:sp>
        <p:nvSpPr>
          <p:cNvPr id="5" name="Rectangle 4"/>
          <p:cNvSpPr/>
          <p:nvPr/>
        </p:nvSpPr>
        <p:spPr>
          <a:xfrm>
            <a:off x="336744" y="2625276"/>
            <a:ext cx="3142951" cy="3416320"/>
          </a:xfrm>
          <a:prstGeom prst="rect">
            <a:avLst/>
          </a:prstGeom>
        </p:spPr>
        <p:txBody>
          <a:bodyPr wrap="square">
            <a:spAutoFit/>
          </a:bodyPr>
          <a:lstStyle/>
          <a:p>
            <a:r>
              <a:rPr lang="en-GB" sz="2700" b="1" dirty="0">
                <a:solidFill>
                  <a:srgbClr val="12375A"/>
                </a:solidFill>
                <a:latin typeface="Colby StBlk" pitchFamily="2" charset="77"/>
                <a:ea typeface="Colby StBlk" pitchFamily="2" charset="77"/>
              </a:rPr>
              <a:t>Sew your support for climate justice and have your voice heard through a homemade banner. </a:t>
            </a:r>
            <a:endParaRPr lang="en-GB" sz="2700" b="1" dirty="0">
              <a:solidFill>
                <a:srgbClr val="A1CA5E"/>
              </a:solidFill>
              <a:latin typeface="Colby StBlk" pitchFamily="2" charset="77"/>
              <a:ea typeface="Colby StBlk" pitchFamily="2" charset="77"/>
            </a:endParaRPr>
          </a:p>
        </p:txBody>
      </p:sp>
    </p:spTree>
    <p:extLst>
      <p:ext uri="{BB962C8B-B14F-4D97-AF65-F5344CB8AC3E}">
        <p14:creationId xmlns:p14="http://schemas.microsoft.com/office/powerpoint/2010/main" val="2241019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2"/>
          <a:stretch>
            <a:fillRect/>
          </a:stretch>
        </p:blipFill>
        <p:spPr>
          <a:xfrm>
            <a:off x="-1143" y="-74895"/>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3"/>
          <a:srcRect/>
          <a:stretch/>
        </p:blipFill>
        <p:spPr>
          <a:xfrm>
            <a:off x="7298603" y="461260"/>
            <a:ext cx="1522331" cy="551111"/>
          </a:xfrm>
          <a:prstGeom prst="rect">
            <a:avLst/>
          </a:prstGeom>
        </p:spPr>
      </p:pic>
      <p:sp>
        <p:nvSpPr>
          <p:cNvPr id="8" name="TextBox 7">
            <a:extLst>
              <a:ext uri="{FF2B5EF4-FFF2-40B4-BE49-F238E27FC236}">
                <a16:creationId xmlns:a16="http://schemas.microsoft.com/office/drawing/2014/main" id="{1CDB2F2F-2017-B44C-A23F-AEF7C1EA7B5F}"/>
              </a:ext>
            </a:extLst>
          </p:cNvPr>
          <p:cNvSpPr txBox="1"/>
          <p:nvPr/>
        </p:nvSpPr>
        <p:spPr>
          <a:xfrm>
            <a:off x="228601" y="1513114"/>
            <a:ext cx="5561075" cy="3323987"/>
          </a:xfrm>
          <a:prstGeom prst="rect">
            <a:avLst/>
          </a:prstGeom>
          <a:noFill/>
        </p:spPr>
        <p:txBody>
          <a:bodyPr wrap="square" rtlCol="0">
            <a:spAutoFit/>
          </a:bodyPr>
          <a:lstStyle/>
          <a:p>
            <a:r>
              <a:rPr lang="en-GB" sz="4800" b="1" dirty="0">
                <a:solidFill>
                  <a:srgbClr val="A1CA5E"/>
                </a:solidFill>
                <a:latin typeface="Colby StBlk" pitchFamily="2" charset="77"/>
                <a:ea typeface="Colby StBlk" pitchFamily="2" charset="77"/>
              </a:rPr>
              <a:t>Earth pom </a:t>
            </a:r>
            <a:r>
              <a:rPr lang="en-GB" sz="4800" b="1" dirty="0" err="1">
                <a:solidFill>
                  <a:srgbClr val="A1CA5E"/>
                </a:solidFill>
                <a:latin typeface="Colby StBlk" pitchFamily="2" charset="77"/>
                <a:ea typeface="Colby StBlk" pitchFamily="2" charset="77"/>
              </a:rPr>
              <a:t>pom</a:t>
            </a:r>
            <a:endParaRPr lang="en-GB" sz="4800" b="1" dirty="0">
              <a:solidFill>
                <a:srgbClr val="A1CA5E"/>
              </a:solidFill>
              <a:latin typeface="Colby StBlk" pitchFamily="2" charset="77"/>
              <a:ea typeface="Colby StBlk" pitchFamily="2" charset="77"/>
            </a:endParaRPr>
          </a:p>
          <a:p>
            <a:endParaRPr lang="en-GB" sz="2700" b="1" dirty="0">
              <a:solidFill>
                <a:srgbClr val="12375A"/>
              </a:solidFill>
              <a:latin typeface="Colby StBlk" pitchFamily="2" charset="77"/>
              <a:ea typeface="Colby StBlk" pitchFamily="2" charset="77"/>
            </a:endParaRPr>
          </a:p>
          <a:p>
            <a:r>
              <a:rPr lang="en-GB" sz="2700" b="1" dirty="0">
                <a:solidFill>
                  <a:srgbClr val="12375A"/>
                </a:solidFill>
                <a:latin typeface="Colby StBlk" pitchFamily="2" charset="77"/>
                <a:ea typeface="Colby StBlk" pitchFamily="2" charset="77"/>
              </a:rPr>
              <a:t>Hang these around your school, parish or in your window to show you care </a:t>
            </a:r>
            <a:br>
              <a:rPr lang="en-GB" sz="2700" b="1" dirty="0">
                <a:solidFill>
                  <a:srgbClr val="12375A"/>
                </a:solidFill>
                <a:latin typeface="Colby StBlk" pitchFamily="2" charset="77"/>
                <a:ea typeface="Colby StBlk" pitchFamily="2" charset="77"/>
              </a:rPr>
            </a:br>
            <a:r>
              <a:rPr lang="en-GB" sz="2700" b="1" dirty="0">
                <a:solidFill>
                  <a:srgbClr val="12375A"/>
                </a:solidFill>
                <a:latin typeface="Colby StBlk" pitchFamily="2" charset="77"/>
                <a:ea typeface="Colby StBlk" pitchFamily="2" charset="77"/>
              </a:rPr>
              <a:t>for the earth, our </a:t>
            </a:r>
            <a:br>
              <a:rPr lang="en-GB" sz="2700" b="1" dirty="0">
                <a:solidFill>
                  <a:srgbClr val="12375A"/>
                </a:solidFill>
                <a:latin typeface="Colby StBlk" pitchFamily="2" charset="77"/>
                <a:ea typeface="Colby StBlk" pitchFamily="2" charset="77"/>
              </a:rPr>
            </a:br>
            <a:r>
              <a:rPr lang="en-GB" sz="2700" b="1" dirty="0">
                <a:solidFill>
                  <a:srgbClr val="12375A"/>
                </a:solidFill>
                <a:latin typeface="Colby StBlk" pitchFamily="2" charset="77"/>
                <a:ea typeface="Colby StBlk" pitchFamily="2" charset="77"/>
              </a:rPr>
              <a:t>Common Home.</a:t>
            </a:r>
            <a:endParaRPr lang="en-GB" sz="2700" b="1" dirty="0">
              <a:solidFill>
                <a:srgbClr val="A1CA5E"/>
              </a:solidFill>
              <a:latin typeface="Colby StBlk" pitchFamily="2" charset="77"/>
              <a:ea typeface="Colby StBlk" pitchFamily="2" charset="77"/>
            </a:endParaRPr>
          </a:p>
        </p:txBody>
      </p:sp>
      <p:sp>
        <p:nvSpPr>
          <p:cNvPr id="9" name="TextBox 8">
            <a:extLst>
              <a:ext uri="{FF2B5EF4-FFF2-40B4-BE49-F238E27FC236}">
                <a16:creationId xmlns:a16="http://schemas.microsoft.com/office/drawing/2014/main" id="{2F67FCA6-9D4F-C847-9038-48C99C191F90}"/>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Get involved today!</a:t>
            </a:r>
          </a:p>
        </p:txBody>
      </p:sp>
      <p:pic>
        <p:nvPicPr>
          <p:cNvPr id="11" name="Picture 10">
            <a:extLst>
              <a:ext uri="{FF2B5EF4-FFF2-40B4-BE49-F238E27FC236}">
                <a16:creationId xmlns:a16="http://schemas.microsoft.com/office/drawing/2014/main" id="{F5490C62-3949-48E1-A238-AA6233A8666B}"/>
              </a:ext>
            </a:extLst>
          </p:cNvPr>
          <p:cNvPicPr>
            <a:picLocks noChangeAspect="1"/>
          </p:cNvPicPr>
          <p:nvPr/>
        </p:nvPicPr>
        <p:blipFill>
          <a:blip r:embed="rId4"/>
          <a:stretch>
            <a:fillRect/>
          </a:stretch>
        </p:blipFill>
        <p:spPr>
          <a:xfrm>
            <a:off x="5430335" y="2395380"/>
            <a:ext cx="3153820" cy="3750777"/>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9677" y="2649531"/>
            <a:ext cx="2519022" cy="3242474"/>
          </a:xfrm>
          <a:prstGeom prst="rect">
            <a:avLst/>
          </a:prstGeom>
        </p:spPr>
      </p:pic>
    </p:spTree>
    <p:extLst>
      <p:ext uri="{BB962C8B-B14F-4D97-AF65-F5344CB8AC3E}">
        <p14:creationId xmlns:p14="http://schemas.microsoft.com/office/powerpoint/2010/main" val="4101300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598713"/>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Get involved</a:t>
            </a:r>
          </a:p>
        </p:txBody>
      </p:sp>
      <p:sp>
        <p:nvSpPr>
          <p:cNvPr id="8" name="TextBox 7">
            <a:extLst>
              <a:ext uri="{FF2B5EF4-FFF2-40B4-BE49-F238E27FC236}">
                <a16:creationId xmlns:a16="http://schemas.microsoft.com/office/drawing/2014/main" id="{1CDB2F2F-2017-B44C-A23F-AEF7C1EA7B5F}"/>
              </a:ext>
            </a:extLst>
          </p:cNvPr>
          <p:cNvSpPr txBox="1"/>
          <p:nvPr/>
        </p:nvSpPr>
        <p:spPr>
          <a:xfrm>
            <a:off x="5866510" y="1513114"/>
            <a:ext cx="2954423" cy="3831818"/>
          </a:xfrm>
          <a:prstGeom prst="rect">
            <a:avLst/>
          </a:prstGeom>
          <a:noFill/>
        </p:spPr>
        <p:txBody>
          <a:bodyPr wrap="square" lIns="91440" tIns="45720" rIns="91440" bIns="45720" rtlCol="0" anchor="t">
            <a:spAutoFit/>
          </a:bodyPr>
          <a:lstStyle/>
          <a:p>
            <a:r>
              <a:rPr lang="en-GB" sz="2700" b="1" dirty="0">
                <a:solidFill>
                  <a:srgbClr val="12375A"/>
                </a:solidFill>
                <a:latin typeface="Colby StBlk" pitchFamily="2" charset="77"/>
                <a:ea typeface="Colby StBlk" pitchFamily="2" charset="77"/>
              </a:rPr>
              <a:t>Share your Climate Craftivism with us</a:t>
            </a:r>
          </a:p>
          <a:p>
            <a:r>
              <a:rPr lang="en-GB" sz="2700" b="1" dirty="0">
                <a:solidFill>
                  <a:srgbClr val="ED9838"/>
                </a:solidFill>
                <a:latin typeface="Colby StBlk"/>
                <a:ea typeface="Colby StBlk"/>
              </a:rPr>
              <a:t>@sciaf </a:t>
            </a:r>
            <a:r>
              <a:rPr lang="en-GB" sz="2700" b="1" dirty="0">
                <a:solidFill>
                  <a:srgbClr val="12375A"/>
                </a:solidFill>
                <a:latin typeface="Colby StBlk"/>
                <a:ea typeface="Colby StBlk"/>
              </a:rPr>
              <a:t>on Twitter, Facebook and Instagram</a:t>
            </a:r>
          </a:p>
          <a:p>
            <a:r>
              <a:rPr lang="en-GB" sz="2700" b="1" dirty="0">
                <a:solidFill>
                  <a:srgbClr val="ED9838"/>
                </a:solidFill>
                <a:latin typeface="Colby StBlk"/>
                <a:ea typeface="Colby StBlk"/>
              </a:rPr>
              <a:t>@sciaf_insta</a:t>
            </a:r>
            <a:endParaRPr lang="en-GB" sz="2700" b="1" dirty="0">
              <a:solidFill>
                <a:srgbClr val="ED9838"/>
              </a:solidFill>
              <a:latin typeface="Colby StBlk" pitchFamily="2" charset="77"/>
              <a:ea typeface="Colby StBlk" pitchFamily="2" charset="77"/>
            </a:endParaRPr>
          </a:p>
        </p:txBody>
      </p:sp>
      <p:pic>
        <p:nvPicPr>
          <p:cNvPr id="9" name="Picture 8">
            <a:extLst>
              <a:ext uri="{FF2B5EF4-FFF2-40B4-BE49-F238E27FC236}">
                <a16:creationId xmlns:a16="http://schemas.microsoft.com/office/drawing/2014/main" id="{79130A46-3961-4C45-BBA4-974E2C1B0DBE}"/>
              </a:ext>
            </a:extLst>
          </p:cNvPr>
          <p:cNvPicPr>
            <a:picLocks noChangeAspect="1"/>
          </p:cNvPicPr>
          <p:nvPr/>
        </p:nvPicPr>
        <p:blipFill>
          <a:blip r:embed="rId5"/>
          <a:srcRect/>
          <a:stretch/>
        </p:blipFill>
        <p:spPr>
          <a:xfrm>
            <a:off x="120777" y="1231900"/>
            <a:ext cx="5626100" cy="5626100"/>
          </a:xfrm>
          <a:prstGeom prst="rect">
            <a:avLst/>
          </a:prstGeom>
        </p:spPr>
      </p:pic>
    </p:spTree>
    <p:extLst>
      <p:ext uri="{BB962C8B-B14F-4D97-AF65-F5344CB8AC3E}">
        <p14:creationId xmlns:p14="http://schemas.microsoft.com/office/powerpoint/2010/main" val="33083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883DC4E-8CB1-787E-C547-20017DF742A9}"/>
              </a:ext>
            </a:extLst>
          </p:cNvPr>
          <p:cNvPicPr>
            <a:picLocks noChangeAspect="1"/>
          </p:cNvPicPr>
          <p:nvPr/>
        </p:nvPicPr>
        <p:blipFill rotWithShape="1">
          <a:blip r:embed="rId3" cstate="screen">
            <a:alphaModFix amt="66000"/>
            <a:extLst>
              <a:ext uri="{28A0092B-C50C-407E-A947-70E740481C1C}">
                <a14:useLocalDpi xmlns:a14="http://schemas.microsoft.com/office/drawing/2010/main"/>
              </a:ext>
            </a:extLst>
          </a:blip>
          <a:srcRect/>
          <a:stretch/>
        </p:blipFill>
        <p:spPr>
          <a:xfrm>
            <a:off x="0" y="-1"/>
            <a:ext cx="5004657" cy="6590652"/>
          </a:xfrm>
          <a:prstGeom prst="rect">
            <a:avLst/>
          </a:prstGeom>
        </p:spPr>
      </p:pic>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3" name="TextBox 2">
            <a:extLst>
              <a:ext uri="{FF2B5EF4-FFF2-40B4-BE49-F238E27FC236}">
                <a16:creationId xmlns:a16="http://schemas.microsoft.com/office/drawing/2014/main" id="{69DFD5E1-36AA-5406-975E-5C2D4A601132}"/>
              </a:ext>
            </a:extLst>
          </p:cNvPr>
          <p:cNvSpPr txBox="1"/>
          <p:nvPr/>
        </p:nvSpPr>
        <p:spPr>
          <a:xfrm>
            <a:off x="291511" y="1758720"/>
            <a:ext cx="6603833" cy="1754326"/>
          </a:xfrm>
          <a:prstGeom prst="rect">
            <a:avLst/>
          </a:prstGeom>
          <a:noFill/>
        </p:spPr>
        <p:txBody>
          <a:bodyPr wrap="square" rtlCol="0">
            <a:spAutoFit/>
          </a:bodyPr>
          <a:lstStyle/>
          <a:p>
            <a:pPr>
              <a:spcBef>
                <a:spcPct val="0"/>
              </a:spcBef>
              <a:buFontTx/>
              <a:buNone/>
            </a:pPr>
            <a:r>
              <a:rPr lang="en-GB" altLang="en-US" sz="2700" dirty="0">
                <a:solidFill>
                  <a:srgbClr val="018EBB"/>
                </a:solidFill>
                <a:latin typeface="Rubik Black" pitchFamily="2" charset="-79"/>
                <a:ea typeface="Colby StBlk" pitchFamily="2" charset="77"/>
                <a:cs typeface="Rubik Black" pitchFamily="2" charset="-79"/>
              </a:rPr>
              <a:t>A JUST WORLD, FREE OF POVERTY, WHERE WE FLOURISH AND LIVE </a:t>
            </a:r>
          </a:p>
          <a:p>
            <a:pPr>
              <a:spcBef>
                <a:spcPct val="0"/>
              </a:spcBef>
              <a:buFontTx/>
              <a:buNone/>
            </a:pPr>
            <a:r>
              <a:rPr lang="en-GB" altLang="en-US" sz="2700" dirty="0">
                <a:solidFill>
                  <a:srgbClr val="018EBB"/>
                </a:solidFill>
                <a:latin typeface="Rubik Black" pitchFamily="2" charset="-79"/>
                <a:ea typeface="Colby StBlk" pitchFamily="2" charset="77"/>
                <a:cs typeface="Rubik Black" pitchFamily="2" charset="-79"/>
              </a:rPr>
              <a:t>IN HARMONY WITH EACH OTHER AND ALL CREATION.</a:t>
            </a:r>
            <a:endParaRPr lang="en-GB" sz="2700" dirty="0">
              <a:solidFill>
                <a:srgbClr val="018EBB"/>
              </a:solidFill>
              <a:latin typeface="Rubik Black" pitchFamily="2" charset="-79"/>
              <a:ea typeface="Colby StBlk" pitchFamily="2" charset="77"/>
              <a:cs typeface="Rubik Black" pitchFamily="2" charset="-79"/>
            </a:endParaRPr>
          </a:p>
        </p:txBody>
      </p:sp>
      <p:sp>
        <p:nvSpPr>
          <p:cNvPr id="4" name="TextBox 3">
            <a:extLst>
              <a:ext uri="{FF2B5EF4-FFF2-40B4-BE49-F238E27FC236}">
                <a16:creationId xmlns:a16="http://schemas.microsoft.com/office/drawing/2014/main" id="{7C4CD576-1266-983F-8837-5F4DF75E460D}"/>
              </a:ext>
            </a:extLst>
          </p:cNvPr>
          <p:cNvSpPr txBox="1"/>
          <p:nvPr/>
        </p:nvSpPr>
        <p:spPr>
          <a:xfrm>
            <a:off x="270658" y="5413778"/>
            <a:ext cx="6624686" cy="1138773"/>
          </a:xfrm>
          <a:prstGeom prst="rect">
            <a:avLst/>
          </a:prstGeom>
          <a:noFill/>
        </p:spPr>
        <p:txBody>
          <a:bodyPr wrap="square" rtlCol="0">
            <a:spAutoFit/>
          </a:bodyPr>
          <a:lstStyle/>
          <a:p>
            <a:pPr>
              <a:spcBef>
                <a:spcPct val="0"/>
              </a:spcBef>
              <a:buFontTx/>
              <a:buNone/>
            </a:pPr>
            <a:r>
              <a:rPr lang="en-GB" altLang="en-US" sz="1000" b="1" dirty="0">
                <a:latin typeface="Rubik" pitchFamily="2" charset="-79"/>
                <a:ea typeface="Colby StBlk" pitchFamily="2" charset="77"/>
                <a:cs typeface="Rubik" pitchFamily="2" charset="-79"/>
              </a:rPr>
              <a:t>Scottish Catholic International Aid Fund</a:t>
            </a:r>
          </a:p>
          <a:p>
            <a:pPr>
              <a:spcBef>
                <a:spcPct val="0"/>
              </a:spcBef>
              <a:buFontTx/>
              <a:buNone/>
            </a:pPr>
            <a:r>
              <a:rPr lang="en-GB" altLang="en-US" sz="1000" dirty="0">
                <a:latin typeface="Rubik" pitchFamily="2" charset="-79"/>
                <a:ea typeface="Colby StBlk" pitchFamily="2" charset="77"/>
                <a:cs typeface="Rubik" pitchFamily="2" charset="-79"/>
              </a:rPr>
              <a:t>SCIAF is the official relief and development agency of the Catholic Church in Scotland </a:t>
            </a:r>
          </a:p>
          <a:p>
            <a:pPr>
              <a:spcBef>
                <a:spcPct val="0"/>
              </a:spcBef>
              <a:buFontTx/>
              <a:buNone/>
            </a:pPr>
            <a:r>
              <a:rPr lang="en-GB" altLang="en-US" sz="1000" dirty="0">
                <a:latin typeface="Rubik" pitchFamily="2" charset="-79"/>
                <a:ea typeface="Colby StBlk" pitchFamily="2" charset="77"/>
                <a:cs typeface="Rubik" pitchFamily="2" charset="-79"/>
              </a:rPr>
              <a:t>and a proud member of the Caritas family. 7 West Nile Street, Glasgow G1 2PR. </a:t>
            </a:r>
          </a:p>
          <a:p>
            <a:pPr>
              <a:spcBef>
                <a:spcPct val="0"/>
              </a:spcBef>
              <a:buFontTx/>
              <a:buNone/>
            </a:pPr>
            <a:r>
              <a:rPr lang="en-GB" altLang="en-US" sz="1000" dirty="0">
                <a:latin typeface="Rubik" pitchFamily="2" charset="-79"/>
                <a:ea typeface="Colby StBlk" pitchFamily="2" charset="77"/>
                <a:cs typeface="Rubik" pitchFamily="2" charset="-79"/>
              </a:rPr>
              <a:t>Tel: 0141 354 5555. Scottish Charity No: SC012302. Company No: SC197327.</a:t>
            </a:r>
          </a:p>
          <a:p>
            <a:pPr>
              <a:spcBef>
                <a:spcPct val="0"/>
              </a:spcBef>
              <a:buFontTx/>
              <a:buNone/>
            </a:pPr>
            <a:endParaRPr lang="en-GB" sz="1200" dirty="0">
              <a:latin typeface="Rubik" pitchFamily="2" charset="-79"/>
              <a:ea typeface="Colby StBlk" pitchFamily="2" charset="77"/>
              <a:cs typeface="Rubik" pitchFamily="2" charset="-79"/>
            </a:endParaRPr>
          </a:p>
          <a:p>
            <a:pPr>
              <a:spcBef>
                <a:spcPct val="0"/>
              </a:spcBef>
              <a:buFontTx/>
              <a:buNone/>
            </a:pPr>
            <a:r>
              <a:rPr lang="en-GB" sz="1400" b="1" dirty="0" err="1">
                <a:latin typeface="Rubik" pitchFamily="2" charset="-79"/>
                <a:ea typeface="Colby StBlk" pitchFamily="2" charset="77"/>
                <a:cs typeface="Rubik" pitchFamily="2" charset="-79"/>
              </a:rPr>
              <a:t>sciaf@sciaf.org.uk</a:t>
            </a:r>
            <a:endParaRPr lang="en-GB" sz="1400" b="1" dirty="0">
              <a:latin typeface="Rubik" pitchFamily="2" charset="-79"/>
              <a:ea typeface="Colby StBlk" pitchFamily="2" charset="77"/>
              <a:cs typeface="Rubik" pitchFamily="2" charset="-79"/>
            </a:endParaRPr>
          </a:p>
        </p:txBody>
      </p:sp>
    </p:spTree>
    <p:extLst>
      <p:ext uri="{BB962C8B-B14F-4D97-AF65-F5344CB8AC3E}">
        <p14:creationId xmlns:p14="http://schemas.microsoft.com/office/powerpoint/2010/main" val="18364258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9CDBB180FF70E4F9AAF3F4A24B4682B" ma:contentTypeVersion="13" ma:contentTypeDescription="Create a new document." ma:contentTypeScope="" ma:versionID="b36e11d1b9d8a337823710dbb56063b4">
  <xsd:schema xmlns:xsd="http://www.w3.org/2001/XMLSchema" xmlns:xs="http://www.w3.org/2001/XMLSchema" xmlns:p="http://schemas.microsoft.com/office/2006/metadata/properties" xmlns:ns2="3aeeed41-e4f7-4dc0-b6a5-f015b25a8391" xmlns:ns3="4fdb592e-eed0-45ab-8ab1-beea036d36b1" targetNamespace="http://schemas.microsoft.com/office/2006/metadata/properties" ma:root="true" ma:fieldsID="3663ce92b45fb33ee8098486c604a383" ns2:_="" ns3:_="">
    <xsd:import namespace="3aeeed41-e4f7-4dc0-b6a5-f015b25a8391"/>
    <xsd:import namespace="4fdb592e-eed0-45ab-8ab1-beea036d36b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eeed41-e4f7-4dc0-b6a5-f015b25a83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fdb592e-eed0-45ab-8ab1-beea036d36b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857A12-42B5-4146-8246-B337B3C86FB2}">
  <ds:schemaRefs>
    <ds:schemaRef ds:uri="http://purl.org/dc/dcmitype/"/>
    <ds:schemaRef ds:uri="http://schemas.microsoft.com/office/2006/documentManagement/types"/>
    <ds:schemaRef ds:uri="a082e9d2-b095-487d-b169-bfc3ea0b7fd6"/>
    <ds:schemaRef ds:uri="http://purl.org/dc/elements/1.1/"/>
    <ds:schemaRef ds:uri="http://schemas.microsoft.com/office/2006/metadata/properties"/>
    <ds:schemaRef ds:uri="8a85751e-8a6e-426b-9b46-e950c15a4d7e"/>
    <ds:schemaRef ds:uri="http://purl.org/dc/terms/"/>
    <ds:schemaRef ds:uri="http://schemas.openxmlformats.org/package/2006/metadata/core-properti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8074A849-A22E-46AE-ACD2-DE13A7A7B2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eeed41-e4f7-4dc0-b6a5-f015b25a8391"/>
    <ds:schemaRef ds:uri="4fdb592e-eed0-45ab-8ab1-beea036d36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3129853-C9F5-48F9-AE27-D4B830AAFFA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415</TotalTime>
  <Words>613</Words>
  <Application>Microsoft Office PowerPoint</Application>
  <PresentationFormat>On-screen Show (4:3)</PresentationFormat>
  <Paragraphs>94</Paragraphs>
  <Slides>11</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Rubik Black</vt:lpstr>
      <vt:lpstr>Calibri Light</vt:lpstr>
      <vt:lpstr>Colby Medium</vt:lpstr>
      <vt:lpstr>Arial</vt:lpstr>
      <vt:lpstr>Calibri</vt:lpstr>
      <vt:lpstr>Colby StBlk</vt:lpstr>
      <vt:lpstr>Rubik</vt:lpstr>
      <vt:lpstr>Rubik 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Iain Lindsay</dc:creator>
  <cp:lastModifiedBy>Elaine McGinlay</cp:lastModifiedBy>
  <cp:revision>38</cp:revision>
  <dcterms:created xsi:type="dcterms:W3CDTF">2021-07-26T14:29:33Z</dcterms:created>
  <dcterms:modified xsi:type="dcterms:W3CDTF">2025-04-14T11:46:15Z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0x010100F9CDBB180FF70E4F9AAF3F4A24B4682B</vt:lpwstr>
  </property>
</Properties>
</file>