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60" r:id="rId4"/>
  </p:sldMasterIdLst>
  <p:notesMasterIdLst>
    <p:notesMasterId r:id="rId23"/>
  </p:notesMasterIdLst>
  <p:sldIdLst>
    <p:sldId id="375" r:id="rId5"/>
    <p:sldId id="356" r:id="rId6"/>
    <p:sldId id="369" r:id="rId7"/>
    <p:sldId id="373" r:id="rId8"/>
    <p:sldId id="372" r:id="rId9"/>
    <p:sldId id="374" r:id="rId10"/>
    <p:sldId id="360" r:id="rId11"/>
    <p:sldId id="361" r:id="rId12"/>
    <p:sldId id="362" r:id="rId13"/>
    <p:sldId id="363" r:id="rId14"/>
    <p:sldId id="364" r:id="rId15"/>
    <p:sldId id="365" r:id="rId16"/>
    <p:sldId id="366" r:id="rId17"/>
    <p:sldId id="367" r:id="rId18"/>
    <p:sldId id="368" r:id="rId19"/>
    <p:sldId id="371" r:id="rId20"/>
    <p:sldId id="370" r:id="rId21"/>
    <p:sldId id="270" r:id="rId22"/>
  </p:sldIdLst>
  <p:sldSz cx="9144000" cy="6858000" type="screen4x3"/>
  <p:notesSz cx="6858000" cy="9144000"/>
  <p:embeddedFontLst>
    <p:embeddedFont>
      <p:font typeface="Colby StBlk" panose="00000A00000000000000" charset="0"/>
      <p:bold r:id="rId24"/>
    </p:embeddedFont>
    <p:embeddedFont>
      <p:font typeface="Rubik" panose="020B0604020202020204" charset="-79"/>
      <p:regular r:id="rId25"/>
      <p:bold r:id="rId26"/>
      <p:italic r:id="rId27"/>
      <p:boldItalic r:id="rId28"/>
    </p:embeddedFont>
    <p:embeddedFont>
      <p:font typeface="Rubik Black" panose="020B0604020202020204" charset="-79"/>
      <p:bold r:id="rId29"/>
      <p:italic r:id="rId30"/>
      <p:boldItalic r:id="rId31"/>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738092B-C68E-233F-5FA3-640900EE51CD}" name="Sarah Swaroop" initials="SS" userId="S::sswaroop@sciaf.org.uk::40f56f85-3516-4ffe-ae26-b830dc872dc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09749"/>
    <a:srgbClr val="ED9838"/>
    <a:srgbClr val="7373B6"/>
    <a:srgbClr val="12375A"/>
    <a:srgbClr val="A1CA5E"/>
    <a:srgbClr val="00B1C2"/>
    <a:srgbClr val="EAE8DD"/>
    <a:srgbClr val="E43B31"/>
    <a:srgbClr val="3A5382"/>
    <a:srgbClr val="E9E8D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AD2C531-95F0-46BB-A032-DC0F723A96EE}" v="13" dt="2025-04-08T15:27:08.39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85" autoAdjust="0"/>
    <p:restoredTop sz="65328" autoAdjust="0"/>
  </p:normalViewPr>
  <p:slideViewPr>
    <p:cSldViewPr snapToGrid="0">
      <p:cViewPr varScale="1">
        <p:scale>
          <a:sx n="34" d="100"/>
          <a:sy n="34" d="100"/>
        </p:scale>
        <p:origin x="1838"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3.fntdata"/><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2.fntdata"/><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6.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1.fntdata"/><Relationship Id="rId32" Type="http://schemas.openxmlformats.org/officeDocument/2006/relationships/presProps" Target="presProps.xml"/><Relationship Id="rId37"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8.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C8BA74-0CB4-CE4C-ADFF-A60480D93DF4}" type="datetimeFigureOut">
              <a:rPr lang="en-US" smtClean="0"/>
              <a:t>4/24/2025</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12DBF2C-C93A-FD4E-BA14-EA660F09FC35}" type="slidenum">
              <a:rPr lang="en-US" smtClean="0"/>
              <a:t>‹#›</a:t>
            </a:fld>
            <a:endParaRPr lang="en-US"/>
          </a:p>
        </p:txBody>
      </p:sp>
    </p:spTree>
    <p:extLst>
      <p:ext uri="{BB962C8B-B14F-4D97-AF65-F5344CB8AC3E}">
        <p14:creationId xmlns:p14="http://schemas.microsoft.com/office/powerpoint/2010/main" val="1765653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Jhoshua is 11 years old. </a:t>
            </a:r>
          </a:p>
          <a:p>
            <a:r>
              <a:rPr lang="en-US" b="0" dirty="0"/>
              <a:t>He lives in Chocó, Colombia and is part of the Surf for Peace project. </a:t>
            </a:r>
          </a:p>
          <a:p>
            <a:r>
              <a:rPr lang="en-US" b="0" dirty="0"/>
              <a:t>Today we’re going to find out a bit about his daily life. </a:t>
            </a:r>
          </a:p>
          <a:p>
            <a:endParaRPr lang="en-US" dirty="0"/>
          </a:p>
        </p:txBody>
      </p:sp>
      <p:sp>
        <p:nvSpPr>
          <p:cNvPr id="4" name="Slide Number Placeholder 3"/>
          <p:cNvSpPr>
            <a:spLocks noGrp="1"/>
          </p:cNvSpPr>
          <p:nvPr>
            <p:ph type="sldNum" sz="quarter" idx="5"/>
          </p:nvPr>
        </p:nvSpPr>
        <p:spPr/>
        <p:txBody>
          <a:bodyPr/>
          <a:lstStyle/>
          <a:p>
            <a:fld id="{E12DBF2C-C93A-FD4E-BA14-EA660F09FC35}" type="slidenum">
              <a:rPr lang="en-US" smtClean="0"/>
              <a:t>1</a:t>
            </a:fld>
            <a:endParaRPr lang="en-US"/>
          </a:p>
        </p:txBody>
      </p:sp>
    </p:spTree>
    <p:extLst>
      <p:ext uri="{BB962C8B-B14F-4D97-AF65-F5344CB8AC3E}">
        <p14:creationId xmlns:p14="http://schemas.microsoft.com/office/powerpoint/2010/main" val="4718223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12DBF2C-C93A-FD4E-BA14-EA660F09FC35}" type="slidenum">
              <a:rPr lang="en-US" smtClean="0"/>
              <a:t>10</a:t>
            </a:fld>
            <a:endParaRPr lang="en-US"/>
          </a:p>
        </p:txBody>
      </p:sp>
    </p:spTree>
    <p:extLst>
      <p:ext uri="{BB962C8B-B14F-4D97-AF65-F5344CB8AC3E}">
        <p14:creationId xmlns:p14="http://schemas.microsoft.com/office/powerpoint/2010/main" val="14734262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12DBF2C-C93A-FD4E-BA14-EA660F09FC35}" type="slidenum">
              <a:rPr lang="en-US" smtClean="0"/>
              <a:t>11</a:t>
            </a:fld>
            <a:endParaRPr lang="en-US"/>
          </a:p>
        </p:txBody>
      </p:sp>
    </p:spTree>
    <p:extLst>
      <p:ext uri="{BB962C8B-B14F-4D97-AF65-F5344CB8AC3E}">
        <p14:creationId xmlns:p14="http://schemas.microsoft.com/office/powerpoint/2010/main" val="24816877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12DBF2C-C93A-FD4E-BA14-EA660F09FC35}" type="slidenum">
              <a:rPr lang="en-US" smtClean="0"/>
              <a:t>12</a:t>
            </a:fld>
            <a:endParaRPr lang="en-US"/>
          </a:p>
        </p:txBody>
      </p:sp>
    </p:spTree>
    <p:extLst>
      <p:ext uri="{BB962C8B-B14F-4D97-AF65-F5344CB8AC3E}">
        <p14:creationId xmlns:p14="http://schemas.microsoft.com/office/powerpoint/2010/main" val="7753766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12DBF2C-C93A-FD4E-BA14-EA660F09FC35}" type="slidenum">
              <a:rPr lang="en-US" smtClean="0"/>
              <a:t>13</a:t>
            </a:fld>
            <a:endParaRPr lang="en-US"/>
          </a:p>
        </p:txBody>
      </p:sp>
    </p:spTree>
    <p:extLst>
      <p:ext uri="{BB962C8B-B14F-4D97-AF65-F5344CB8AC3E}">
        <p14:creationId xmlns:p14="http://schemas.microsoft.com/office/powerpoint/2010/main" val="2038319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12DBF2C-C93A-FD4E-BA14-EA660F09FC35}" type="slidenum">
              <a:rPr lang="en-US" smtClean="0"/>
              <a:t>14</a:t>
            </a:fld>
            <a:endParaRPr lang="en-US"/>
          </a:p>
        </p:txBody>
      </p:sp>
    </p:spTree>
    <p:extLst>
      <p:ext uri="{BB962C8B-B14F-4D97-AF65-F5344CB8AC3E}">
        <p14:creationId xmlns:p14="http://schemas.microsoft.com/office/powerpoint/2010/main" val="8508914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i="0" kern="1200" dirty="0">
                <a:solidFill>
                  <a:schemeClr val="tx1"/>
                </a:solidFill>
                <a:effectLst/>
                <a:latin typeface="+mn-lt"/>
                <a:ea typeface="+mn-ea"/>
                <a:cs typeface="+mn-cs"/>
              </a:rPr>
              <a:t>[Presenter Note: </a:t>
            </a:r>
            <a:r>
              <a:rPr lang="en-GB" sz="1200" b="0" i="0" kern="1200" dirty="0">
                <a:solidFill>
                  <a:schemeClr val="tx1"/>
                </a:solidFill>
                <a:effectLst/>
                <a:latin typeface="+mn-lt"/>
                <a:ea typeface="+mn-ea"/>
                <a:cs typeface="+mn-cs"/>
              </a:rPr>
              <a:t>SCIAF</a:t>
            </a:r>
            <a:r>
              <a:rPr lang="en-GB" dirty="0"/>
              <a:t> asked Jhoshua to draw his typical day in a comic.</a:t>
            </a:r>
          </a:p>
        </p:txBody>
      </p:sp>
      <p:sp>
        <p:nvSpPr>
          <p:cNvPr id="4" name="Slide Number Placeholder 3"/>
          <p:cNvSpPr>
            <a:spLocks noGrp="1"/>
          </p:cNvSpPr>
          <p:nvPr>
            <p:ph type="sldNum" sz="quarter" idx="10"/>
          </p:nvPr>
        </p:nvSpPr>
        <p:spPr/>
        <p:txBody>
          <a:bodyPr/>
          <a:lstStyle/>
          <a:p>
            <a:fld id="{E12DBF2C-C93A-FD4E-BA14-EA660F09FC35}" type="slidenum">
              <a:rPr lang="en-US" smtClean="0"/>
              <a:t>15</a:t>
            </a:fld>
            <a:endParaRPr lang="en-US"/>
          </a:p>
        </p:txBody>
      </p:sp>
    </p:spTree>
    <p:extLst>
      <p:ext uri="{BB962C8B-B14F-4D97-AF65-F5344CB8AC3E}">
        <p14:creationId xmlns:p14="http://schemas.microsoft.com/office/powerpoint/2010/main" val="26691745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err="1"/>
              <a:t>Cepillar</a:t>
            </a:r>
            <a:r>
              <a:rPr lang="en-GB" dirty="0"/>
              <a:t> → </a:t>
            </a:r>
            <a:r>
              <a:rPr lang="en-GB" b="1" dirty="0"/>
              <a:t>Brush (teeth/hair)</a:t>
            </a:r>
          </a:p>
          <a:p>
            <a:r>
              <a:rPr lang="en-GB" b="1" dirty="0" err="1"/>
              <a:t>Desayunar</a:t>
            </a:r>
            <a:r>
              <a:rPr lang="en-GB" b="1"/>
              <a:t> </a:t>
            </a:r>
            <a:r>
              <a:rPr lang="en-GB"/>
              <a:t>→ </a:t>
            </a:r>
            <a:r>
              <a:rPr lang="en-GB" b="1" dirty="0"/>
              <a:t>Have breakfast</a:t>
            </a:r>
          </a:p>
          <a:p>
            <a:r>
              <a:rPr lang="en-GB" b="1" dirty="0" err="1"/>
              <a:t>Jugar</a:t>
            </a:r>
            <a:r>
              <a:rPr lang="en-GB" dirty="0"/>
              <a:t> → </a:t>
            </a:r>
            <a:r>
              <a:rPr lang="en-GB" b="1" dirty="0"/>
              <a:t>Play</a:t>
            </a:r>
          </a:p>
          <a:p>
            <a:r>
              <a:rPr lang="en-GB" b="1" dirty="0" err="1"/>
              <a:t>Surfear</a:t>
            </a:r>
            <a:r>
              <a:rPr lang="en-GB" dirty="0"/>
              <a:t> → </a:t>
            </a:r>
            <a:r>
              <a:rPr lang="en-GB" b="1" dirty="0"/>
              <a:t>Surf</a:t>
            </a:r>
          </a:p>
          <a:p>
            <a:r>
              <a:rPr lang="en-GB" b="1" dirty="0" err="1"/>
              <a:t>Aseo</a:t>
            </a:r>
            <a:r>
              <a:rPr lang="en-GB" dirty="0"/>
              <a:t> → </a:t>
            </a:r>
            <a:r>
              <a:rPr lang="en-GB" b="1" dirty="0"/>
              <a:t>Clean up</a:t>
            </a:r>
          </a:p>
          <a:p>
            <a:r>
              <a:rPr lang="en-GB" b="1" dirty="0" err="1"/>
              <a:t>Dormir</a:t>
            </a:r>
            <a:r>
              <a:rPr lang="en-GB" dirty="0"/>
              <a:t> → </a:t>
            </a:r>
            <a:r>
              <a:rPr lang="en-GB" b="1" dirty="0"/>
              <a:t>Sleep</a:t>
            </a:r>
            <a:endParaRPr lang="en-GB" dirty="0"/>
          </a:p>
        </p:txBody>
      </p:sp>
      <p:sp>
        <p:nvSpPr>
          <p:cNvPr id="4" name="Slide Number Placeholder 3"/>
          <p:cNvSpPr>
            <a:spLocks noGrp="1"/>
          </p:cNvSpPr>
          <p:nvPr>
            <p:ph type="sldNum" sz="quarter" idx="10"/>
          </p:nvPr>
        </p:nvSpPr>
        <p:spPr/>
        <p:txBody>
          <a:bodyPr/>
          <a:lstStyle/>
          <a:p>
            <a:fld id="{E12DBF2C-C93A-FD4E-BA14-EA660F09FC35}" type="slidenum">
              <a:rPr lang="en-US" smtClean="0"/>
              <a:t>16</a:t>
            </a:fld>
            <a:endParaRPr lang="en-US"/>
          </a:p>
        </p:txBody>
      </p:sp>
    </p:spTree>
    <p:extLst>
      <p:ext uri="{BB962C8B-B14F-4D97-AF65-F5344CB8AC3E}">
        <p14:creationId xmlns:p14="http://schemas.microsoft.com/office/powerpoint/2010/main" val="13726239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i="0" kern="1200" dirty="0">
                <a:solidFill>
                  <a:schemeClr val="tx1"/>
                </a:solidFill>
                <a:effectLst/>
                <a:latin typeface="+mn-lt"/>
                <a:ea typeface="+mn-ea"/>
                <a:cs typeface="+mn-cs"/>
              </a:rPr>
              <a:t>[Presenter Note: </a:t>
            </a:r>
            <a:r>
              <a:rPr lang="en-GB" dirty="0"/>
              <a:t>Now it’s your turn.</a:t>
            </a:r>
          </a:p>
        </p:txBody>
      </p:sp>
      <p:sp>
        <p:nvSpPr>
          <p:cNvPr id="4" name="Slide Number Placeholder 3"/>
          <p:cNvSpPr>
            <a:spLocks noGrp="1"/>
          </p:cNvSpPr>
          <p:nvPr>
            <p:ph type="sldNum" sz="quarter" idx="10"/>
          </p:nvPr>
        </p:nvSpPr>
        <p:spPr/>
        <p:txBody>
          <a:bodyPr/>
          <a:lstStyle/>
          <a:p>
            <a:fld id="{E12DBF2C-C93A-FD4E-BA14-EA660F09FC35}" type="slidenum">
              <a:rPr lang="en-US" smtClean="0"/>
              <a:t>17</a:t>
            </a:fld>
            <a:endParaRPr lang="en-US"/>
          </a:p>
        </p:txBody>
      </p:sp>
    </p:spTree>
    <p:extLst>
      <p:ext uri="{BB962C8B-B14F-4D97-AF65-F5344CB8AC3E}">
        <p14:creationId xmlns:p14="http://schemas.microsoft.com/office/powerpoint/2010/main" val="1896840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12DBF2C-C93A-FD4E-BA14-EA660F09FC35}" type="slidenum">
              <a:rPr lang="en-US" smtClean="0"/>
              <a:t>18</a:t>
            </a:fld>
            <a:endParaRPr lang="en-US"/>
          </a:p>
        </p:txBody>
      </p:sp>
    </p:spTree>
    <p:extLst>
      <p:ext uri="{BB962C8B-B14F-4D97-AF65-F5344CB8AC3E}">
        <p14:creationId xmlns:p14="http://schemas.microsoft.com/office/powerpoint/2010/main" val="32980870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12DBF2C-C93A-FD4E-BA14-EA660F09FC35}" type="slidenum">
              <a:rPr lang="en-US" smtClean="0"/>
              <a:t>2</a:t>
            </a:fld>
            <a:endParaRPr lang="en-US"/>
          </a:p>
        </p:txBody>
      </p:sp>
    </p:spTree>
    <p:extLst>
      <p:ext uri="{BB962C8B-B14F-4D97-AF65-F5344CB8AC3E}">
        <p14:creationId xmlns:p14="http://schemas.microsoft.com/office/powerpoint/2010/main" val="1197898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kern="1200" dirty="0">
                <a:solidFill>
                  <a:schemeClr val="tx1"/>
                </a:solidFill>
                <a:effectLst/>
                <a:latin typeface="+mn-lt"/>
                <a:ea typeface="+mn-ea"/>
                <a:cs typeface="+mn-cs"/>
              </a:rPr>
              <a:t>[Presenter Note: </a:t>
            </a:r>
            <a:r>
              <a:rPr lang="en-GB" dirty="0"/>
              <a:t>SCIAF currently providing support in 13 countries (6 in Africa, 5 in Middle East &amp; Europe, 1 in Asia and 1 in South America) for both long-term development and emergency aid. Evey year, SCIAF help over 1 million people to recover from disaster and to have a brighter future.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SCIAF are the aid and development charity of the Bishops Conference of Scotland – we are part of the Church.</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12DBF2C-C93A-FD4E-BA14-EA660F09FC3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537576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359D91-B231-535E-9DA0-73F0D79E30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21F84C-A898-0631-7365-7934543F799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CE22AD-B8D2-A2F7-BAFD-A195CABB803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kern="1200" dirty="0">
                <a:solidFill>
                  <a:schemeClr val="tx1"/>
                </a:solidFill>
                <a:effectLst/>
                <a:latin typeface="+mn-lt"/>
                <a:ea typeface="+mn-ea"/>
                <a:cs typeface="+mn-cs"/>
              </a:rPr>
              <a:t>[Presenter Note: </a:t>
            </a:r>
            <a:r>
              <a:rPr lang="en-US" b="0" dirty="0"/>
              <a:t>The area near where Jhoshua lives, </a:t>
            </a:r>
            <a:r>
              <a:rPr lang="en-GB" b="0" dirty="0"/>
              <a:t>Bahía Solano </a:t>
            </a:r>
            <a:r>
              <a:rPr lang="en-GB" b="0" i="1" dirty="0"/>
              <a:t>(bah-EE-ah soh-LAH-</a:t>
            </a:r>
            <a:r>
              <a:rPr lang="en-GB" b="0" i="1" dirty="0" err="1"/>
              <a:t>noh</a:t>
            </a:r>
            <a:r>
              <a:rPr lang="en-GB" b="0" i="1" dirty="0"/>
              <a:t>) </a:t>
            </a:r>
            <a:r>
              <a:rPr lang="en-US" b="0" dirty="0"/>
              <a:t>is known for its remote beaches, lush rainforests, and powerful Pacific waves. Jhoshua is a keen surfer and has been involved with the Surf for Peace project, run by our partners in Colombia. </a:t>
            </a:r>
          </a:p>
          <a:p>
            <a:endParaRPr lang="en-GB" dirty="0"/>
          </a:p>
        </p:txBody>
      </p:sp>
      <p:sp>
        <p:nvSpPr>
          <p:cNvPr id="4" name="Slide Number Placeholder 3">
            <a:extLst>
              <a:ext uri="{FF2B5EF4-FFF2-40B4-BE49-F238E27FC236}">
                <a16:creationId xmlns:a16="http://schemas.microsoft.com/office/drawing/2014/main" id="{682F0C4B-1430-39E7-C717-540E85559198}"/>
              </a:ext>
            </a:extLst>
          </p:cNvPr>
          <p:cNvSpPr>
            <a:spLocks noGrp="1"/>
          </p:cNvSpPr>
          <p:nvPr>
            <p:ph type="sldNum" sz="quarter" idx="10"/>
          </p:nvPr>
        </p:nvSpPr>
        <p:spPr/>
        <p:txBody>
          <a:bodyPr/>
          <a:lstStyle/>
          <a:p>
            <a:fld id="{E12DBF2C-C93A-FD4E-BA14-EA660F09FC35}" type="slidenum">
              <a:rPr lang="en-US" smtClean="0"/>
              <a:t>4</a:t>
            </a:fld>
            <a:endParaRPr lang="en-US"/>
          </a:p>
        </p:txBody>
      </p:sp>
    </p:spTree>
    <p:extLst>
      <p:ext uri="{BB962C8B-B14F-4D97-AF65-F5344CB8AC3E}">
        <p14:creationId xmlns:p14="http://schemas.microsoft.com/office/powerpoint/2010/main" val="7947576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i="0" kern="1200" dirty="0">
                <a:solidFill>
                  <a:schemeClr val="tx1"/>
                </a:solidFill>
                <a:effectLst/>
                <a:latin typeface="+mn-lt"/>
                <a:ea typeface="+mn-ea"/>
                <a:cs typeface="+mn-cs"/>
              </a:rPr>
              <a:t>[Presenter Note: </a:t>
            </a:r>
            <a:r>
              <a:rPr lang="en-US" b="0" dirty="0"/>
              <a:t>Surf for Peace is all about teaching kids how to surf and, more importantly, how to believe in themselves and live peacefully with others. </a:t>
            </a:r>
          </a:p>
          <a:p>
            <a:r>
              <a:rPr lang="en-US" b="0" dirty="0"/>
              <a:t>Through surfing, kids learn teamwork, respect, and perseverance. </a:t>
            </a:r>
          </a:p>
          <a:p>
            <a:r>
              <a:rPr lang="en-US" b="0" dirty="0"/>
              <a:t>These lessons go far beyond the waves—they help build peaceful communities.</a:t>
            </a:r>
          </a:p>
          <a:p>
            <a:endParaRPr lang="en-GB" dirty="0"/>
          </a:p>
          <a:p>
            <a:endParaRPr lang="en-GB" dirty="0"/>
          </a:p>
        </p:txBody>
      </p:sp>
      <p:sp>
        <p:nvSpPr>
          <p:cNvPr id="4" name="Slide Number Placeholder 3"/>
          <p:cNvSpPr>
            <a:spLocks noGrp="1"/>
          </p:cNvSpPr>
          <p:nvPr>
            <p:ph type="sldNum" sz="quarter" idx="10"/>
          </p:nvPr>
        </p:nvSpPr>
        <p:spPr/>
        <p:txBody>
          <a:bodyPr/>
          <a:lstStyle/>
          <a:p>
            <a:fld id="{E12DBF2C-C93A-FD4E-BA14-EA660F09FC35}" type="slidenum">
              <a:rPr lang="en-US" smtClean="0"/>
              <a:t>5</a:t>
            </a:fld>
            <a:endParaRPr lang="en-US"/>
          </a:p>
        </p:txBody>
      </p:sp>
    </p:spTree>
    <p:extLst>
      <p:ext uri="{BB962C8B-B14F-4D97-AF65-F5344CB8AC3E}">
        <p14:creationId xmlns:p14="http://schemas.microsoft.com/office/powerpoint/2010/main" val="5566853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CDC7B3-E6B9-5907-E5A8-EE5C82206A0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E7A6A30-5437-F96B-5490-62101E169C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7C7D906-57F5-5A09-0B68-B87F8FD17A07}"/>
              </a:ext>
            </a:extLst>
          </p:cNvPr>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GB" sz="1200" b="1" i="0" kern="1200" dirty="0">
                <a:solidFill>
                  <a:schemeClr val="tx1"/>
                </a:solidFill>
                <a:effectLst/>
                <a:latin typeface="+mn-lt"/>
                <a:ea typeface="+mn-ea"/>
                <a:cs typeface="+mn-cs"/>
              </a:rPr>
              <a:t>[Presenter Note: Watch the video 2 mins 30 seconds)</a:t>
            </a:r>
          </a:p>
          <a:p>
            <a:pPr marL="0" marR="0" lvl="0" indent="0" algn="l" defTabSz="914400" rtl="0" eaLnBrk="1" fontAlgn="base" latinLnBrk="0" hangingPunct="1">
              <a:lnSpc>
                <a:spcPct val="100000"/>
              </a:lnSpc>
              <a:spcBef>
                <a:spcPts val="0"/>
              </a:spcBef>
              <a:spcAft>
                <a:spcPts val="0"/>
              </a:spcAft>
              <a:buClrTx/>
              <a:buSzTx/>
              <a:buFontTx/>
              <a:buNone/>
              <a:tabLst/>
              <a:defRPr/>
            </a:pPr>
            <a:endParaRPr lang="en-GB" sz="1200" b="1" i="0" kern="1200" baseline="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ts val="0"/>
              </a:spcBef>
              <a:spcAft>
                <a:spcPts val="0"/>
              </a:spcAft>
              <a:buClrTx/>
              <a:buSzTx/>
              <a:buFontTx/>
              <a:buNone/>
              <a:tabLst/>
              <a:defRPr/>
            </a:pPr>
            <a:r>
              <a:rPr lang="en-GB" dirty="0"/>
              <a:t>What are some differences and similarities with </a:t>
            </a:r>
            <a:r>
              <a:rPr lang="en-GB" dirty="0" err="1"/>
              <a:t>Jhoshua’s</a:t>
            </a:r>
            <a:r>
              <a:rPr lang="en-GB" dirty="0"/>
              <a:t> day and your own weekends?</a:t>
            </a:r>
          </a:p>
          <a:p>
            <a:pPr marL="0" marR="0" lvl="0" indent="0" algn="l" defTabSz="914400" rtl="0" eaLnBrk="1" fontAlgn="base" latinLnBrk="0" hangingPunct="1">
              <a:lnSpc>
                <a:spcPct val="100000"/>
              </a:lnSpc>
              <a:spcBef>
                <a:spcPts val="0"/>
              </a:spcBef>
              <a:spcAft>
                <a:spcPts val="0"/>
              </a:spcAft>
              <a:buClrTx/>
              <a:buSzTx/>
              <a:buFontTx/>
              <a:buNone/>
              <a:tabLst/>
              <a:defRPr/>
            </a:pPr>
            <a:r>
              <a:rPr lang="en-GB" sz="1200" b="0" i="0" kern="1200" baseline="0" dirty="0">
                <a:solidFill>
                  <a:schemeClr val="tx1"/>
                </a:solidFill>
                <a:effectLst/>
                <a:latin typeface="+mn-lt"/>
                <a:ea typeface="+mn-ea"/>
                <a:cs typeface="+mn-cs"/>
              </a:rPr>
              <a:t>What did you find surprising about</a:t>
            </a:r>
            <a:r>
              <a:rPr lang="en-US" b="0" dirty="0"/>
              <a:t> </a:t>
            </a:r>
            <a:r>
              <a:rPr lang="en-US" b="0" dirty="0" err="1"/>
              <a:t>Jhoshua’s</a:t>
            </a:r>
            <a:r>
              <a:rPr lang="en-US" b="0" dirty="0"/>
              <a:t> </a:t>
            </a:r>
            <a:r>
              <a:rPr lang="en-GB" sz="1200" b="0" i="0" kern="1200" baseline="0" dirty="0">
                <a:solidFill>
                  <a:schemeClr val="tx1"/>
                </a:solidFill>
                <a:effectLst/>
                <a:latin typeface="+mn-lt"/>
                <a:ea typeface="+mn-ea"/>
                <a:cs typeface="+mn-cs"/>
              </a:rPr>
              <a:t>day? </a:t>
            </a:r>
          </a:p>
          <a:p>
            <a:pPr marL="0" marR="0" lvl="0" indent="0" algn="l" defTabSz="914400" rtl="0" eaLnBrk="1" fontAlgn="base" latinLnBrk="0" hangingPunct="1">
              <a:lnSpc>
                <a:spcPct val="100000"/>
              </a:lnSpc>
              <a:spcBef>
                <a:spcPts val="0"/>
              </a:spcBef>
              <a:spcAft>
                <a:spcPts val="0"/>
              </a:spcAft>
              <a:buClrTx/>
              <a:buSzTx/>
              <a:buFontTx/>
              <a:buNone/>
              <a:tabLst/>
              <a:defRPr/>
            </a:pPr>
            <a:r>
              <a:rPr lang="en-GB" sz="1200" b="0" i="0" kern="1200" baseline="0" dirty="0">
                <a:solidFill>
                  <a:schemeClr val="tx1"/>
                </a:solidFill>
                <a:effectLst/>
                <a:latin typeface="+mn-lt"/>
                <a:ea typeface="+mn-ea"/>
                <a:cs typeface="+mn-cs"/>
              </a:rPr>
              <a:t>What did you like about</a:t>
            </a:r>
            <a:r>
              <a:rPr lang="en-US" b="0" dirty="0"/>
              <a:t> </a:t>
            </a:r>
            <a:r>
              <a:rPr lang="en-US" b="0" dirty="0" err="1"/>
              <a:t>Jhoshua’s</a:t>
            </a:r>
            <a:r>
              <a:rPr lang="en-US" b="0" dirty="0"/>
              <a:t> </a:t>
            </a:r>
            <a:r>
              <a:rPr lang="en-GB" sz="1200" b="0" i="0" kern="1200" baseline="0" dirty="0">
                <a:solidFill>
                  <a:schemeClr val="tx1"/>
                </a:solidFill>
                <a:effectLst/>
                <a:latin typeface="+mn-lt"/>
                <a:ea typeface="+mn-ea"/>
                <a:cs typeface="+mn-cs"/>
              </a:rPr>
              <a:t>day? </a:t>
            </a:r>
          </a:p>
          <a:p>
            <a:pPr marL="0" marR="0" lvl="0" indent="0" algn="l" defTabSz="914400" rtl="0" eaLnBrk="1" fontAlgn="base" latinLnBrk="0" hangingPunct="1">
              <a:lnSpc>
                <a:spcPct val="100000"/>
              </a:lnSpc>
              <a:spcBef>
                <a:spcPts val="0"/>
              </a:spcBef>
              <a:spcAft>
                <a:spcPts val="0"/>
              </a:spcAft>
              <a:buClrTx/>
              <a:buSzTx/>
              <a:buFontTx/>
              <a:buNone/>
              <a:tabLst/>
              <a:defRPr/>
            </a:pPr>
            <a:endParaRPr lang="en-GB" sz="1200" b="0" i="0" kern="1200" baseline="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ts val="0"/>
              </a:spcBef>
              <a:spcAft>
                <a:spcPts val="0"/>
              </a:spcAft>
              <a:buClrTx/>
              <a:buSzTx/>
              <a:buFontTx/>
              <a:buNone/>
              <a:tabLst/>
              <a:defRPr/>
            </a:pPr>
            <a:r>
              <a:rPr lang="en-GB" sz="1200" b="1" i="0" kern="1200" dirty="0">
                <a:solidFill>
                  <a:schemeClr val="tx1"/>
                </a:solidFill>
                <a:effectLst/>
                <a:latin typeface="+mn-lt"/>
                <a:ea typeface="+mn-ea"/>
                <a:cs typeface="+mn-cs"/>
              </a:rPr>
              <a:t>[Presenter Note: </a:t>
            </a:r>
            <a:r>
              <a:rPr lang="en-GB" dirty="0"/>
              <a:t>Our Catholic faith tells us that we are all created in the image of God. Each person has intrinsic dignity and worth. </a:t>
            </a:r>
            <a:r>
              <a:rPr lang="en-US" b="0" dirty="0" err="1"/>
              <a:t>Jhoshua’s</a:t>
            </a:r>
            <a:r>
              <a:rPr lang="en-US" b="0" dirty="0"/>
              <a:t> </a:t>
            </a:r>
            <a:r>
              <a:rPr lang="en-GB" dirty="0"/>
              <a:t>daily life may be different from ours, and we encourage pupils to identify those differences, along with many similarities. At the same time, we would also discourage language identifying what the children perceive to be ‘better’ or ‘worse’. We encourage respect for communities and cultures different from our own, while recognising that this community has benefited from the help given by people in Scotland through SCIAF. We value working in partnership with the communities we serve overseas and learning from each other. </a:t>
            </a:r>
          </a:p>
          <a:p>
            <a:pPr marL="0" marR="0" lvl="0" indent="0" algn="l" defTabSz="914400" rtl="0" eaLnBrk="1" fontAlgn="base" latinLnBrk="0" hangingPunct="1">
              <a:lnSpc>
                <a:spcPct val="100000"/>
              </a:lnSpc>
              <a:spcBef>
                <a:spcPts val="0"/>
              </a:spcBef>
              <a:spcAft>
                <a:spcPts val="0"/>
              </a:spcAft>
              <a:buClrTx/>
              <a:buSzTx/>
              <a:buFontTx/>
              <a:buNone/>
              <a:tabLst/>
              <a:defRPr/>
            </a:pPr>
            <a:endParaRPr lang="en-GB" sz="1200" b="0" i="0" kern="1200" baseline="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ts val="0"/>
              </a:spcBef>
              <a:spcAft>
                <a:spcPts val="0"/>
              </a:spcAft>
              <a:buClrTx/>
              <a:buSzTx/>
              <a:buFontTx/>
              <a:buNone/>
              <a:tabLst/>
              <a:defRPr/>
            </a:pPr>
            <a:r>
              <a:rPr lang="en-GB" sz="1200" b="1" i="0" kern="1200" dirty="0">
                <a:solidFill>
                  <a:schemeClr val="tx1"/>
                </a:solidFill>
                <a:effectLst/>
                <a:latin typeface="+mn-lt"/>
                <a:ea typeface="+mn-ea"/>
                <a:cs typeface="+mn-cs"/>
              </a:rPr>
              <a:t>[Presenter Note: </a:t>
            </a:r>
            <a:r>
              <a:rPr lang="en-GB" sz="1200" b="0" i="0" kern="1200" dirty="0">
                <a:solidFill>
                  <a:schemeClr val="tx1"/>
                </a:solidFill>
                <a:effectLst/>
                <a:latin typeface="+mn-lt"/>
                <a:ea typeface="+mn-ea"/>
                <a:cs typeface="+mn-cs"/>
              </a:rPr>
              <a:t>Use the slides 6 – 13 to spark conversation with the class and remind them of activities in the video. </a:t>
            </a:r>
            <a:endParaRPr lang="en-GB" sz="1200" b="0" i="0" kern="1200" baseline="0" dirty="0">
              <a:solidFill>
                <a:schemeClr val="tx1"/>
              </a:solidFill>
              <a:effectLst/>
              <a:latin typeface="+mn-lt"/>
              <a:ea typeface="+mn-ea"/>
              <a:cs typeface="+mn-cs"/>
            </a:endParaRPr>
          </a:p>
          <a:p>
            <a:endParaRPr lang="en-GB" dirty="0"/>
          </a:p>
        </p:txBody>
      </p:sp>
      <p:sp>
        <p:nvSpPr>
          <p:cNvPr id="4" name="Slide Number Placeholder 3">
            <a:extLst>
              <a:ext uri="{FF2B5EF4-FFF2-40B4-BE49-F238E27FC236}">
                <a16:creationId xmlns:a16="http://schemas.microsoft.com/office/drawing/2014/main" id="{ACD2D35F-2D3F-71B7-399E-738EAD2B8EF0}"/>
              </a:ext>
            </a:extLst>
          </p:cNvPr>
          <p:cNvSpPr>
            <a:spLocks noGrp="1"/>
          </p:cNvSpPr>
          <p:nvPr>
            <p:ph type="sldNum" sz="quarter" idx="10"/>
          </p:nvPr>
        </p:nvSpPr>
        <p:spPr/>
        <p:txBody>
          <a:bodyPr/>
          <a:lstStyle/>
          <a:p>
            <a:fld id="{E12DBF2C-C93A-FD4E-BA14-EA660F09FC35}" type="slidenum">
              <a:rPr lang="en-US" smtClean="0"/>
              <a:t>6</a:t>
            </a:fld>
            <a:endParaRPr lang="en-US"/>
          </a:p>
        </p:txBody>
      </p:sp>
    </p:spTree>
    <p:extLst>
      <p:ext uri="{BB962C8B-B14F-4D97-AF65-F5344CB8AC3E}">
        <p14:creationId xmlns:p14="http://schemas.microsoft.com/office/powerpoint/2010/main" val="34519031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12DBF2C-C93A-FD4E-BA14-EA660F09FC35}" type="slidenum">
              <a:rPr lang="en-US" smtClean="0"/>
              <a:t>7</a:t>
            </a:fld>
            <a:endParaRPr lang="en-US"/>
          </a:p>
        </p:txBody>
      </p:sp>
    </p:spTree>
    <p:extLst>
      <p:ext uri="{BB962C8B-B14F-4D97-AF65-F5344CB8AC3E}">
        <p14:creationId xmlns:p14="http://schemas.microsoft.com/office/powerpoint/2010/main" val="36839708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12DBF2C-C93A-FD4E-BA14-EA660F09FC35}" type="slidenum">
              <a:rPr lang="en-US" smtClean="0"/>
              <a:t>8</a:t>
            </a:fld>
            <a:endParaRPr lang="en-US"/>
          </a:p>
        </p:txBody>
      </p:sp>
    </p:spTree>
    <p:extLst>
      <p:ext uri="{BB962C8B-B14F-4D97-AF65-F5344CB8AC3E}">
        <p14:creationId xmlns:p14="http://schemas.microsoft.com/office/powerpoint/2010/main" val="31937639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12DBF2C-C93A-FD4E-BA14-EA660F09FC35}" type="slidenum">
              <a:rPr lang="en-US" smtClean="0"/>
              <a:t>9</a:t>
            </a:fld>
            <a:endParaRPr lang="en-US"/>
          </a:p>
        </p:txBody>
      </p:sp>
    </p:spTree>
    <p:extLst>
      <p:ext uri="{BB962C8B-B14F-4D97-AF65-F5344CB8AC3E}">
        <p14:creationId xmlns:p14="http://schemas.microsoft.com/office/powerpoint/2010/main" val="35663583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856491"/>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1900226"/>
      </p:ext>
    </p:extLst>
  </p:cSld>
  <p:clrMap bg1="lt1" tx1="dk1" bg2="lt2" tx2="dk2" accent1="accent1" accent2="accent2" accent3="accent3" accent4="accent4" accent5="accent5" accent6="accent6" hlink="hlink" folHlink="folHlink"/>
  <p:sldLayoutIdLst>
    <p:sldLayoutId id="214748366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28.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5.pn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4.svg"/><Relationship Id="rId4" Type="http://schemas.openxmlformats.org/officeDocument/2006/relationships/image" Target="../media/image3.png"/><Relationship Id="rId9" Type="http://schemas.openxmlformats.org/officeDocument/2006/relationships/image" Target="../media/image9.png"/></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10.png"/><Relationship Id="rId7" Type="http://schemas.openxmlformats.org/officeDocument/2006/relationships/image" Target="../media/image4.sv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5.png"/><Relationship Id="rId4" Type="http://schemas.microsoft.com/office/2007/relationships/hdphoto" Target="../media/hdphoto1.wdp"/><Relationship Id="rId9" Type="http://schemas.openxmlformats.org/officeDocument/2006/relationships/image" Target="../media/image12.emf"/></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5E2734D8-A870-B4E7-833A-CDBF5E68285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3894" r="7218"/>
          <a:stretch/>
        </p:blipFill>
        <p:spPr>
          <a:xfrm>
            <a:off x="0" y="0"/>
            <a:ext cx="9144000" cy="6858000"/>
          </a:xfrm>
          <a:prstGeom prst="rect">
            <a:avLst/>
          </a:prstGeom>
        </p:spPr>
      </p:pic>
      <p:pic>
        <p:nvPicPr>
          <p:cNvPr id="7" name="Picture 6">
            <a:extLst>
              <a:ext uri="{FF2B5EF4-FFF2-40B4-BE49-F238E27FC236}">
                <a16:creationId xmlns:a16="http://schemas.microsoft.com/office/drawing/2014/main" id="{216C6722-86F8-ADFF-A814-AB1FE489B985}"/>
              </a:ext>
            </a:extLst>
          </p:cNvPr>
          <p:cNvPicPr>
            <a:picLocks noChangeAspect="1"/>
          </p:cNvPicPr>
          <p:nvPr/>
        </p:nvPicPr>
        <p:blipFill rotWithShape="1">
          <a:blip r:embed="rId4"/>
          <a:srcRect l="54365" t="59382" r="1100"/>
          <a:stretch/>
        </p:blipFill>
        <p:spPr>
          <a:xfrm>
            <a:off x="0" y="0"/>
            <a:ext cx="3213235" cy="2882620"/>
          </a:xfrm>
          <a:prstGeom prst="rect">
            <a:avLst/>
          </a:prstGeom>
        </p:spPr>
      </p:pic>
      <p:sp>
        <p:nvSpPr>
          <p:cNvPr id="8" name="Rectangle 7">
            <a:extLst>
              <a:ext uri="{FF2B5EF4-FFF2-40B4-BE49-F238E27FC236}">
                <a16:creationId xmlns:a16="http://schemas.microsoft.com/office/drawing/2014/main" id="{9F2F0623-0F9E-399C-513D-B63F9A6AB300}"/>
              </a:ext>
            </a:extLst>
          </p:cNvPr>
          <p:cNvSpPr/>
          <p:nvPr/>
        </p:nvSpPr>
        <p:spPr>
          <a:xfrm>
            <a:off x="0" y="4151586"/>
            <a:ext cx="9144000" cy="2706414"/>
          </a:xfrm>
          <a:prstGeom prst="rect">
            <a:avLst/>
          </a:prstGeom>
          <a:gradFill>
            <a:gsLst>
              <a:gs pos="0">
                <a:srgbClr val="000000">
                  <a:alpha val="0"/>
                </a:srgbClr>
              </a:gs>
              <a:gs pos="100000">
                <a:srgbClr val="000000">
                  <a:alpha val="80000"/>
                </a:srgb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Graphic 11">
            <a:extLst>
              <a:ext uri="{FF2B5EF4-FFF2-40B4-BE49-F238E27FC236}">
                <a16:creationId xmlns:a16="http://schemas.microsoft.com/office/drawing/2014/main" id="{7D8A8F23-D753-D655-9185-85B8C3E213B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63533" y="5944290"/>
            <a:ext cx="1600203" cy="571501"/>
          </a:xfrm>
          <a:prstGeom prst="rect">
            <a:avLst/>
          </a:prstGeom>
        </p:spPr>
      </p:pic>
      <p:sp>
        <p:nvSpPr>
          <p:cNvPr id="2" name="TextBox 1">
            <a:extLst>
              <a:ext uri="{FF2B5EF4-FFF2-40B4-BE49-F238E27FC236}">
                <a16:creationId xmlns:a16="http://schemas.microsoft.com/office/drawing/2014/main" id="{96CFCB2F-AF01-E567-5AE7-9580917D371A}"/>
              </a:ext>
            </a:extLst>
          </p:cNvPr>
          <p:cNvSpPr txBox="1"/>
          <p:nvPr/>
        </p:nvSpPr>
        <p:spPr>
          <a:xfrm>
            <a:off x="467929" y="571178"/>
            <a:ext cx="4299857" cy="1488164"/>
          </a:xfrm>
          <a:prstGeom prst="rect">
            <a:avLst/>
          </a:prstGeom>
          <a:noFill/>
        </p:spPr>
        <p:txBody>
          <a:bodyPr wrap="square" rtlCol="0">
            <a:spAutoFit/>
          </a:bodyPr>
          <a:lstStyle/>
          <a:p>
            <a:pPr>
              <a:lnSpc>
                <a:spcPts val="2740"/>
              </a:lnSpc>
            </a:pPr>
            <a:r>
              <a:rPr lang="en-GB" sz="3000" b="1" dirty="0">
                <a:solidFill>
                  <a:schemeClr val="bg1"/>
                </a:solidFill>
                <a:latin typeface="Rubik Black" pitchFamily="2" charset="-79"/>
                <a:ea typeface="Colby StBlk" pitchFamily="2" charset="77"/>
                <a:cs typeface="Rubik Black" pitchFamily="2" charset="-79"/>
              </a:rPr>
              <a:t>DAY IN</a:t>
            </a:r>
          </a:p>
          <a:p>
            <a:pPr>
              <a:lnSpc>
                <a:spcPts val="2740"/>
              </a:lnSpc>
            </a:pPr>
            <a:r>
              <a:rPr lang="en-GB" sz="3000" b="1" dirty="0">
                <a:solidFill>
                  <a:schemeClr val="bg1"/>
                </a:solidFill>
                <a:latin typeface="Rubik Black" pitchFamily="2" charset="-79"/>
                <a:ea typeface="Colby StBlk" pitchFamily="2" charset="77"/>
                <a:cs typeface="Rubik Black" pitchFamily="2" charset="-79"/>
              </a:rPr>
              <a:t>THE LIFE – </a:t>
            </a:r>
          </a:p>
          <a:p>
            <a:pPr>
              <a:lnSpc>
                <a:spcPts val="2740"/>
              </a:lnSpc>
            </a:pPr>
            <a:r>
              <a:rPr lang="en-GB" sz="3000" b="1" dirty="0">
                <a:solidFill>
                  <a:schemeClr val="bg1"/>
                </a:solidFill>
                <a:latin typeface="Rubik Black" pitchFamily="2" charset="-79"/>
                <a:ea typeface="Colby StBlk" pitchFamily="2" charset="77"/>
                <a:cs typeface="Rubik Black" pitchFamily="2" charset="-79"/>
              </a:rPr>
              <a:t>SURF FOR </a:t>
            </a:r>
          </a:p>
          <a:p>
            <a:pPr>
              <a:lnSpc>
                <a:spcPts val="2740"/>
              </a:lnSpc>
            </a:pPr>
            <a:r>
              <a:rPr lang="en-GB" sz="3000" b="1" dirty="0">
                <a:solidFill>
                  <a:schemeClr val="bg1"/>
                </a:solidFill>
                <a:latin typeface="Rubik Black" pitchFamily="2" charset="-79"/>
                <a:ea typeface="Colby StBlk" pitchFamily="2" charset="77"/>
                <a:cs typeface="Rubik Black" pitchFamily="2" charset="-79"/>
              </a:rPr>
              <a:t>PEACE</a:t>
            </a:r>
          </a:p>
        </p:txBody>
      </p:sp>
    </p:spTree>
    <p:extLst>
      <p:ext uri="{BB962C8B-B14F-4D97-AF65-F5344CB8AC3E}">
        <p14:creationId xmlns:p14="http://schemas.microsoft.com/office/powerpoint/2010/main" val="21719530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3A0E9E5-4269-E5CD-E6B2-1F13120F5E5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43" y="797480"/>
            <a:ext cx="9144000" cy="6096000"/>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green screen with a black border&#10;&#10;Description automatically generated">
            <a:extLst>
              <a:ext uri="{FF2B5EF4-FFF2-40B4-BE49-F238E27FC236}">
                <a16:creationId xmlns:a16="http://schemas.microsoft.com/office/drawing/2014/main" id="{BE18165A-57D7-5668-2B78-B6318452228F}"/>
              </a:ext>
            </a:extLst>
          </p:cNvPr>
          <p:cNvPicPr>
            <a:picLocks noChangeAspect="1"/>
          </p:cNvPicPr>
          <p:nvPr/>
        </p:nvPicPr>
        <p:blipFill>
          <a:blip r:embed="rId4"/>
          <a:stretch>
            <a:fillRect/>
          </a:stretch>
        </p:blipFill>
        <p:spPr>
          <a:xfrm rot="10800000">
            <a:off x="2286" y="0"/>
            <a:ext cx="9141714" cy="1594961"/>
          </a:xfrm>
          <a:prstGeom prst="rect">
            <a:avLst/>
          </a:prstGeom>
        </p:spPr>
      </p:pic>
      <p:pic>
        <p:nvPicPr>
          <p:cNvPr id="8" name="Graphic 7">
            <a:extLst>
              <a:ext uri="{FF2B5EF4-FFF2-40B4-BE49-F238E27FC236}">
                <a16:creationId xmlns:a16="http://schemas.microsoft.com/office/drawing/2014/main" id="{4CE570DF-9564-EA0D-2704-C47372872DF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24786" y="464052"/>
            <a:ext cx="1600203" cy="571501"/>
          </a:xfrm>
          <a:prstGeom prst="rect">
            <a:avLst/>
          </a:prstGeom>
        </p:spPr>
      </p:pic>
      <p:sp>
        <p:nvSpPr>
          <p:cNvPr id="2" name="TextBox 1">
            <a:extLst>
              <a:ext uri="{FF2B5EF4-FFF2-40B4-BE49-F238E27FC236}">
                <a16:creationId xmlns:a16="http://schemas.microsoft.com/office/drawing/2014/main" id="{ECBA523D-607F-E0CC-1F29-4114660EA499}"/>
              </a:ext>
            </a:extLst>
          </p:cNvPr>
          <p:cNvSpPr txBox="1"/>
          <p:nvPr/>
        </p:nvSpPr>
        <p:spPr>
          <a:xfrm>
            <a:off x="293929" y="464052"/>
            <a:ext cx="5577482" cy="507831"/>
          </a:xfrm>
          <a:prstGeom prst="rect">
            <a:avLst/>
          </a:prstGeom>
          <a:noFill/>
        </p:spPr>
        <p:txBody>
          <a:bodyPr wrap="square" rtlCol="0">
            <a:spAutoFit/>
          </a:bodyPr>
          <a:lstStyle/>
          <a:p>
            <a:r>
              <a:rPr lang="en-GB" sz="2700" b="1" dirty="0">
                <a:solidFill>
                  <a:schemeClr val="bg1"/>
                </a:solidFill>
                <a:latin typeface="Rubik Black" pitchFamily="2" charset="-79"/>
                <a:ea typeface="Colby StBlk" pitchFamily="2" charset="77"/>
                <a:cs typeface="Rubik Black" pitchFamily="2" charset="-79"/>
              </a:rPr>
              <a:t>DAY IN THE LIFE</a:t>
            </a:r>
          </a:p>
        </p:txBody>
      </p:sp>
    </p:spTree>
    <p:extLst>
      <p:ext uri="{BB962C8B-B14F-4D97-AF65-F5344CB8AC3E}">
        <p14:creationId xmlns:p14="http://schemas.microsoft.com/office/powerpoint/2010/main" val="29798668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CD2CC2F-F1AA-890A-921A-820A1044AEB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43" y="797480"/>
            <a:ext cx="9144000" cy="6096514"/>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green screen with a black border&#10;&#10;Description automatically generated">
            <a:extLst>
              <a:ext uri="{FF2B5EF4-FFF2-40B4-BE49-F238E27FC236}">
                <a16:creationId xmlns:a16="http://schemas.microsoft.com/office/drawing/2014/main" id="{BE18165A-57D7-5668-2B78-B6318452228F}"/>
              </a:ext>
            </a:extLst>
          </p:cNvPr>
          <p:cNvPicPr>
            <a:picLocks noChangeAspect="1"/>
          </p:cNvPicPr>
          <p:nvPr/>
        </p:nvPicPr>
        <p:blipFill>
          <a:blip r:embed="rId4"/>
          <a:stretch>
            <a:fillRect/>
          </a:stretch>
        </p:blipFill>
        <p:spPr>
          <a:xfrm rot="10800000">
            <a:off x="2286" y="0"/>
            <a:ext cx="9141714" cy="1594961"/>
          </a:xfrm>
          <a:prstGeom prst="rect">
            <a:avLst/>
          </a:prstGeom>
        </p:spPr>
      </p:pic>
      <p:pic>
        <p:nvPicPr>
          <p:cNvPr id="8" name="Graphic 7">
            <a:extLst>
              <a:ext uri="{FF2B5EF4-FFF2-40B4-BE49-F238E27FC236}">
                <a16:creationId xmlns:a16="http://schemas.microsoft.com/office/drawing/2014/main" id="{4CE570DF-9564-EA0D-2704-C47372872DF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24786" y="464052"/>
            <a:ext cx="1600203" cy="571501"/>
          </a:xfrm>
          <a:prstGeom prst="rect">
            <a:avLst/>
          </a:prstGeom>
        </p:spPr>
      </p:pic>
      <p:sp>
        <p:nvSpPr>
          <p:cNvPr id="3" name="TextBox 2">
            <a:extLst>
              <a:ext uri="{FF2B5EF4-FFF2-40B4-BE49-F238E27FC236}">
                <a16:creationId xmlns:a16="http://schemas.microsoft.com/office/drawing/2014/main" id="{1BF727F0-5226-37D4-1435-D2C0E9F37071}"/>
              </a:ext>
            </a:extLst>
          </p:cNvPr>
          <p:cNvSpPr txBox="1"/>
          <p:nvPr/>
        </p:nvSpPr>
        <p:spPr>
          <a:xfrm>
            <a:off x="293929" y="464052"/>
            <a:ext cx="5577482" cy="507831"/>
          </a:xfrm>
          <a:prstGeom prst="rect">
            <a:avLst/>
          </a:prstGeom>
          <a:noFill/>
        </p:spPr>
        <p:txBody>
          <a:bodyPr wrap="square" rtlCol="0">
            <a:spAutoFit/>
          </a:bodyPr>
          <a:lstStyle/>
          <a:p>
            <a:r>
              <a:rPr lang="en-GB" sz="2700" b="1" dirty="0">
                <a:solidFill>
                  <a:schemeClr val="bg1"/>
                </a:solidFill>
                <a:latin typeface="Rubik Black" pitchFamily="2" charset="-79"/>
                <a:ea typeface="Colby StBlk" pitchFamily="2" charset="77"/>
                <a:cs typeface="Rubik Black" pitchFamily="2" charset="-79"/>
              </a:rPr>
              <a:t>DAY IN THE LIFE</a:t>
            </a:r>
          </a:p>
        </p:txBody>
      </p:sp>
    </p:spTree>
    <p:extLst>
      <p:ext uri="{BB962C8B-B14F-4D97-AF65-F5344CB8AC3E}">
        <p14:creationId xmlns:p14="http://schemas.microsoft.com/office/powerpoint/2010/main" val="40922613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2732B8C-0405-70CA-5B4B-04ADD848349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43" y="762000"/>
            <a:ext cx="9144000" cy="6096000"/>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green screen with a black border&#10;&#10;Description automatically generated">
            <a:extLst>
              <a:ext uri="{FF2B5EF4-FFF2-40B4-BE49-F238E27FC236}">
                <a16:creationId xmlns:a16="http://schemas.microsoft.com/office/drawing/2014/main" id="{BE18165A-57D7-5668-2B78-B6318452228F}"/>
              </a:ext>
            </a:extLst>
          </p:cNvPr>
          <p:cNvPicPr>
            <a:picLocks noChangeAspect="1"/>
          </p:cNvPicPr>
          <p:nvPr/>
        </p:nvPicPr>
        <p:blipFill>
          <a:blip r:embed="rId4"/>
          <a:stretch>
            <a:fillRect/>
          </a:stretch>
        </p:blipFill>
        <p:spPr>
          <a:xfrm rot="10800000">
            <a:off x="2286" y="0"/>
            <a:ext cx="9141714" cy="1594961"/>
          </a:xfrm>
          <a:prstGeom prst="rect">
            <a:avLst/>
          </a:prstGeom>
        </p:spPr>
      </p:pic>
      <p:pic>
        <p:nvPicPr>
          <p:cNvPr id="8" name="Graphic 7">
            <a:extLst>
              <a:ext uri="{FF2B5EF4-FFF2-40B4-BE49-F238E27FC236}">
                <a16:creationId xmlns:a16="http://schemas.microsoft.com/office/drawing/2014/main" id="{4CE570DF-9564-EA0D-2704-C47372872DF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24786" y="464052"/>
            <a:ext cx="1600203" cy="571501"/>
          </a:xfrm>
          <a:prstGeom prst="rect">
            <a:avLst/>
          </a:prstGeom>
        </p:spPr>
      </p:pic>
      <p:sp>
        <p:nvSpPr>
          <p:cNvPr id="9" name="TextBox 8">
            <a:extLst>
              <a:ext uri="{FF2B5EF4-FFF2-40B4-BE49-F238E27FC236}">
                <a16:creationId xmlns:a16="http://schemas.microsoft.com/office/drawing/2014/main" id="{AEACB975-D189-6A16-0FDD-87D2C46F9977}"/>
              </a:ext>
            </a:extLst>
          </p:cNvPr>
          <p:cNvSpPr txBox="1"/>
          <p:nvPr/>
        </p:nvSpPr>
        <p:spPr>
          <a:xfrm>
            <a:off x="293929" y="464052"/>
            <a:ext cx="5577482" cy="507831"/>
          </a:xfrm>
          <a:prstGeom prst="rect">
            <a:avLst/>
          </a:prstGeom>
          <a:noFill/>
        </p:spPr>
        <p:txBody>
          <a:bodyPr wrap="square" rtlCol="0">
            <a:spAutoFit/>
          </a:bodyPr>
          <a:lstStyle/>
          <a:p>
            <a:r>
              <a:rPr lang="en-GB" sz="2700" b="1" dirty="0">
                <a:solidFill>
                  <a:schemeClr val="bg1"/>
                </a:solidFill>
                <a:latin typeface="Rubik Black" pitchFamily="2" charset="-79"/>
                <a:ea typeface="Colby StBlk" pitchFamily="2" charset="77"/>
                <a:cs typeface="Rubik Black" pitchFamily="2" charset="-79"/>
              </a:rPr>
              <a:t>WEE BOX 2025</a:t>
            </a:r>
          </a:p>
        </p:txBody>
      </p:sp>
    </p:spTree>
    <p:extLst>
      <p:ext uri="{BB962C8B-B14F-4D97-AF65-F5344CB8AC3E}">
        <p14:creationId xmlns:p14="http://schemas.microsoft.com/office/powerpoint/2010/main" val="4796515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08371FE-4E3F-6FF3-2378-A65EE828078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3434"/>
          <a:stretch/>
        </p:blipFill>
        <p:spPr>
          <a:xfrm>
            <a:off x="1143" y="971883"/>
            <a:ext cx="9144000" cy="5886117"/>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green screen with a black border&#10;&#10;Description automatically generated">
            <a:extLst>
              <a:ext uri="{FF2B5EF4-FFF2-40B4-BE49-F238E27FC236}">
                <a16:creationId xmlns:a16="http://schemas.microsoft.com/office/drawing/2014/main" id="{BE18165A-57D7-5668-2B78-B6318452228F}"/>
              </a:ext>
            </a:extLst>
          </p:cNvPr>
          <p:cNvPicPr>
            <a:picLocks noChangeAspect="1"/>
          </p:cNvPicPr>
          <p:nvPr/>
        </p:nvPicPr>
        <p:blipFill>
          <a:blip r:embed="rId4"/>
          <a:stretch>
            <a:fillRect/>
          </a:stretch>
        </p:blipFill>
        <p:spPr>
          <a:xfrm rot="10800000">
            <a:off x="2286" y="0"/>
            <a:ext cx="9141714" cy="1594961"/>
          </a:xfrm>
          <a:prstGeom prst="rect">
            <a:avLst/>
          </a:prstGeom>
        </p:spPr>
      </p:pic>
      <p:pic>
        <p:nvPicPr>
          <p:cNvPr id="8" name="Graphic 7">
            <a:extLst>
              <a:ext uri="{FF2B5EF4-FFF2-40B4-BE49-F238E27FC236}">
                <a16:creationId xmlns:a16="http://schemas.microsoft.com/office/drawing/2014/main" id="{4CE570DF-9564-EA0D-2704-C47372872DF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24786" y="464052"/>
            <a:ext cx="1600203" cy="571501"/>
          </a:xfrm>
          <a:prstGeom prst="rect">
            <a:avLst/>
          </a:prstGeom>
        </p:spPr>
      </p:pic>
      <p:sp>
        <p:nvSpPr>
          <p:cNvPr id="3" name="TextBox 2">
            <a:extLst>
              <a:ext uri="{FF2B5EF4-FFF2-40B4-BE49-F238E27FC236}">
                <a16:creationId xmlns:a16="http://schemas.microsoft.com/office/drawing/2014/main" id="{D5F7AD91-7AF9-A90B-FAF1-836B53EC5998}"/>
              </a:ext>
            </a:extLst>
          </p:cNvPr>
          <p:cNvSpPr txBox="1"/>
          <p:nvPr/>
        </p:nvSpPr>
        <p:spPr>
          <a:xfrm>
            <a:off x="293929" y="464052"/>
            <a:ext cx="5577482" cy="507831"/>
          </a:xfrm>
          <a:prstGeom prst="rect">
            <a:avLst/>
          </a:prstGeom>
          <a:noFill/>
        </p:spPr>
        <p:txBody>
          <a:bodyPr wrap="square" rtlCol="0">
            <a:spAutoFit/>
          </a:bodyPr>
          <a:lstStyle/>
          <a:p>
            <a:r>
              <a:rPr lang="en-GB" sz="2700" b="1" dirty="0">
                <a:solidFill>
                  <a:schemeClr val="bg1"/>
                </a:solidFill>
                <a:latin typeface="Rubik Black" pitchFamily="2" charset="-79"/>
                <a:ea typeface="Colby StBlk" pitchFamily="2" charset="77"/>
                <a:cs typeface="Rubik Black" pitchFamily="2" charset="-79"/>
              </a:rPr>
              <a:t>DAY IN THE LIFE</a:t>
            </a:r>
          </a:p>
        </p:txBody>
      </p:sp>
    </p:spTree>
    <p:extLst>
      <p:ext uri="{BB962C8B-B14F-4D97-AF65-F5344CB8AC3E}">
        <p14:creationId xmlns:p14="http://schemas.microsoft.com/office/powerpoint/2010/main" val="37644548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8AB96BB-1960-6AD1-93E3-ED3A925A499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3443"/>
          <a:stretch/>
        </p:blipFill>
        <p:spPr>
          <a:xfrm>
            <a:off x="1143" y="971883"/>
            <a:ext cx="9144000" cy="5886117"/>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green screen with a black border&#10;&#10;Description automatically generated">
            <a:extLst>
              <a:ext uri="{FF2B5EF4-FFF2-40B4-BE49-F238E27FC236}">
                <a16:creationId xmlns:a16="http://schemas.microsoft.com/office/drawing/2014/main" id="{BE18165A-57D7-5668-2B78-B6318452228F}"/>
              </a:ext>
            </a:extLst>
          </p:cNvPr>
          <p:cNvPicPr>
            <a:picLocks noChangeAspect="1"/>
          </p:cNvPicPr>
          <p:nvPr/>
        </p:nvPicPr>
        <p:blipFill>
          <a:blip r:embed="rId4"/>
          <a:stretch>
            <a:fillRect/>
          </a:stretch>
        </p:blipFill>
        <p:spPr>
          <a:xfrm rot="10800000">
            <a:off x="2286" y="0"/>
            <a:ext cx="9141714" cy="1594961"/>
          </a:xfrm>
          <a:prstGeom prst="rect">
            <a:avLst/>
          </a:prstGeom>
        </p:spPr>
      </p:pic>
      <p:pic>
        <p:nvPicPr>
          <p:cNvPr id="8" name="Graphic 7">
            <a:extLst>
              <a:ext uri="{FF2B5EF4-FFF2-40B4-BE49-F238E27FC236}">
                <a16:creationId xmlns:a16="http://schemas.microsoft.com/office/drawing/2014/main" id="{4CE570DF-9564-EA0D-2704-C47372872DF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24786" y="464052"/>
            <a:ext cx="1600203" cy="571501"/>
          </a:xfrm>
          <a:prstGeom prst="rect">
            <a:avLst/>
          </a:prstGeom>
        </p:spPr>
      </p:pic>
      <p:sp>
        <p:nvSpPr>
          <p:cNvPr id="2" name="TextBox 1">
            <a:extLst>
              <a:ext uri="{FF2B5EF4-FFF2-40B4-BE49-F238E27FC236}">
                <a16:creationId xmlns:a16="http://schemas.microsoft.com/office/drawing/2014/main" id="{5D83B0CC-31BC-1508-55C6-2F44A3E2A6EC}"/>
              </a:ext>
            </a:extLst>
          </p:cNvPr>
          <p:cNvSpPr txBox="1"/>
          <p:nvPr/>
        </p:nvSpPr>
        <p:spPr>
          <a:xfrm>
            <a:off x="293929" y="464052"/>
            <a:ext cx="5577482" cy="507831"/>
          </a:xfrm>
          <a:prstGeom prst="rect">
            <a:avLst/>
          </a:prstGeom>
          <a:noFill/>
        </p:spPr>
        <p:txBody>
          <a:bodyPr wrap="square" rtlCol="0">
            <a:spAutoFit/>
          </a:bodyPr>
          <a:lstStyle/>
          <a:p>
            <a:r>
              <a:rPr lang="en-GB" sz="2700" b="1" dirty="0">
                <a:solidFill>
                  <a:schemeClr val="bg1"/>
                </a:solidFill>
                <a:latin typeface="Rubik Black" pitchFamily="2" charset="-79"/>
                <a:ea typeface="Colby StBlk" pitchFamily="2" charset="77"/>
                <a:cs typeface="Rubik Black" pitchFamily="2" charset="-79"/>
              </a:rPr>
              <a:t>DAY IN THE LIFE</a:t>
            </a:r>
          </a:p>
        </p:txBody>
      </p:sp>
    </p:spTree>
    <p:extLst>
      <p:ext uri="{BB962C8B-B14F-4D97-AF65-F5344CB8AC3E}">
        <p14:creationId xmlns:p14="http://schemas.microsoft.com/office/powerpoint/2010/main" val="35527512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81B37F2-784B-C7FA-6A6D-07FB58B5307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43" y="762000"/>
            <a:ext cx="9144000" cy="6096000"/>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green screen with a black border&#10;&#10;Description automatically generated">
            <a:extLst>
              <a:ext uri="{FF2B5EF4-FFF2-40B4-BE49-F238E27FC236}">
                <a16:creationId xmlns:a16="http://schemas.microsoft.com/office/drawing/2014/main" id="{BE18165A-57D7-5668-2B78-B6318452228F}"/>
              </a:ext>
            </a:extLst>
          </p:cNvPr>
          <p:cNvPicPr>
            <a:picLocks noChangeAspect="1"/>
          </p:cNvPicPr>
          <p:nvPr/>
        </p:nvPicPr>
        <p:blipFill>
          <a:blip r:embed="rId4"/>
          <a:stretch>
            <a:fillRect/>
          </a:stretch>
        </p:blipFill>
        <p:spPr>
          <a:xfrm rot="10800000">
            <a:off x="2286" y="0"/>
            <a:ext cx="9141714" cy="1594961"/>
          </a:xfrm>
          <a:prstGeom prst="rect">
            <a:avLst/>
          </a:prstGeom>
        </p:spPr>
      </p:pic>
      <p:pic>
        <p:nvPicPr>
          <p:cNvPr id="8" name="Graphic 7">
            <a:extLst>
              <a:ext uri="{FF2B5EF4-FFF2-40B4-BE49-F238E27FC236}">
                <a16:creationId xmlns:a16="http://schemas.microsoft.com/office/drawing/2014/main" id="{4CE570DF-9564-EA0D-2704-C47372872DF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24786" y="464052"/>
            <a:ext cx="1600203" cy="571501"/>
          </a:xfrm>
          <a:prstGeom prst="rect">
            <a:avLst/>
          </a:prstGeom>
        </p:spPr>
      </p:pic>
      <p:sp>
        <p:nvSpPr>
          <p:cNvPr id="3" name="TextBox 2">
            <a:extLst>
              <a:ext uri="{FF2B5EF4-FFF2-40B4-BE49-F238E27FC236}">
                <a16:creationId xmlns:a16="http://schemas.microsoft.com/office/drawing/2014/main" id="{6415A85B-9915-A0FE-1D2C-89D071DFBD89}"/>
              </a:ext>
            </a:extLst>
          </p:cNvPr>
          <p:cNvSpPr txBox="1"/>
          <p:nvPr/>
        </p:nvSpPr>
        <p:spPr>
          <a:xfrm>
            <a:off x="293929" y="464052"/>
            <a:ext cx="5577482" cy="507831"/>
          </a:xfrm>
          <a:prstGeom prst="rect">
            <a:avLst/>
          </a:prstGeom>
          <a:noFill/>
        </p:spPr>
        <p:txBody>
          <a:bodyPr wrap="square" rtlCol="0">
            <a:spAutoFit/>
          </a:bodyPr>
          <a:lstStyle/>
          <a:p>
            <a:r>
              <a:rPr lang="en-GB" sz="2700" b="1" dirty="0">
                <a:solidFill>
                  <a:schemeClr val="bg1"/>
                </a:solidFill>
                <a:latin typeface="Rubik Black" pitchFamily="2" charset="-79"/>
                <a:ea typeface="Colby StBlk" pitchFamily="2" charset="77"/>
                <a:cs typeface="Rubik Black" pitchFamily="2" charset="-79"/>
              </a:rPr>
              <a:t>DAY IN THE LIFE</a:t>
            </a:r>
          </a:p>
        </p:txBody>
      </p:sp>
    </p:spTree>
    <p:extLst>
      <p:ext uri="{BB962C8B-B14F-4D97-AF65-F5344CB8AC3E}">
        <p14:creationId xmlns:p14="http://schemas.microsoft.com/office/powerpoint/2010/main" val="31122684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501FB84-EC35-A65C-B94C-4836D92070D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3443"/>
          <a:stretch/>
        </p:blipFill>
        <p:spPr>
          <a:xfrm>
            <a:off x="-1143" y="971883"/>
            <a:ext cx="9144000" cy="5886117"/>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green screen with a black border&#10;&#10;Description automatically generated">
            <a:extLst>
              <a:ext uri="{FF2B5EF4-FFF2-40B4-BE49-F238E27FC236}">
                <a16:creationId xmlns:a16="http://schemas.microsoft.com/office/drawing/2014/main" id="{BE18165A-57D7-5668-2B78-B6318452228F}"/>
              </a:ext>
            </a:extLst>
          </p:cNvPr>
          <p:cNvPicPr>
            <a:picLocks noChangeAspect="1"/>
          </p:cNvPicPr>
          <p:nvPr/>
        </p:nvPicPr>
        <p:blipFill>
          <a:blip r:embed="rId4"/>
          <a:stretch>
            <a:fillRect/>
          </a:stretch>
        </p:blipFill>
        <p:spPr>
          <a:xfrm rot="10800000">
            <a:off x="2286" y="0"/>
            <a:ext cx="9141714" cy="1594961"/>
          </a:xfrm>
          <a:prstGeom prst="rect">
            <a:avLst/>
          </a:prstGeom>
        </p:spPr>
      </p:pic>
      <p:pic>
        <p:nvPicPr>
          <p:cNvPr id="8" name="Graphic 7">
            <a:extLst>
              <a:ext uri="{FF2B5EF4-FFF2-40B4-BE49-F238E27FC236}">
                <a16:creationId xmlns:a16="http://schemas.microsoft.com/office/drawing/2014/main" id="{4CE570DF-9564-EA0D-2704-C47372872DF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24786" y="464052"/>
            <a:ext cx="1600203" cy="571501"/>
          </a:xfrm>
          <a:prstGeom prst="rect">
            <a:avLst/>
          </a:prstGeom>
        </p:spPr>
      </p:pic>
      <p:sp>
        <p:nvSpPr>
          <p:cNvPr id="2" name="TextBox 1">
            <a:extLst>
              <a:ext uri="{FF2B5EF4-FFF2-40B4-BE49-F238E27FC236}">
                <a16:creationId xmlns:a16="http://schemas.microsoft.com/office/drawing/2014/main" id="{89522437-3643-0C14-F8DD-F7E03FD796A1}"/>
              </a:ext>
            </a:extLst>
          </p:cNvPr>
          <p:cNvSpPr txBox="1"/>
          <p:nvPr/>
        </p:nvSpPr>
        <p:spPr>
          <a:xfrm>
            <a:off x="293929" y="464052"/>
            <a:ext cx="5577482" cy="507831"/>
          </a:xfrm>
          <a:prstGeom prst="rect">
            <a:avLst/>
          </a:prstGeom>
          <a:noFill/>
        </p:spPr>
        <p:txBody>
          <a:bodyPr wrap="square" rtlCol="0">
            <a:spAutoFit/>
          </a:bodyPr>
          <a:lstStyle/>
          <a:p>
            <a:r>
              <a:rPr lang="en-GB" sz="2700" b="1" dirty="0">
                <a:solidFill>
                  <a:schemeClr val="bg1"/>
                </a:solidFill>
                <a:latin typeface="Rubik Black" pitchFamily="2" charset="-79"/>
                <a:ea typeface="Colby StBlk" pitchFamily="2" charset="77"/>
                <a:cs typeface="Rubik Black" pitchFamily="2" charset="-79"/>
              </a:rPr>
              <a:t>DAY IN THE LIFE</a:t>
            </a:r>
          </a:p>
        </p:txBody>
      </p:sp>
    </p:spTree>
    <p:extLst>
      <p:ext uri="{BB962C8B-B14F-4D97-AF65-F5344CB8AC3E}">
        <p14:creationId xmlns:p14="http://schemas.microsoft.com/office/powerpoint/2010/main" val="41446360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ED55655-C66B-1F71-8D6A-F19940B7DBB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3434"/>
          <a:stretch/>
        </p:blipFill>
        <p:spPr>
          <a:xfrm>
            <a:off x="1143" y="971883"/>
            <a:ext cx="9144000" cy="5886117"/>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green screen with a black border&#10;&#10;Description automatically generated">
            <a:extLst>
              <a:ext uri="{FF2B5EF4-FFF2-40B4-BE49-F238E27FC236}">
                <a16:creationId xmlns:a16="http://schemas.microsoft.com/office/drawing/2014/main" id="{BE18165A-57D7-5668-2B78-B6318452228F}"/>
              </a:ext>
            </a:extLst>
          </p:cNvPr>
          <p:cNvPicPr>
            <a:picLocks noChangeAspect="1"/>
          </p:cNvPicPr>
          <p:nvPr/>
        </p:nvPicPr>
        <p:blipFill>
          <a:blip r:embed="rId4"/>
          <a:stretch>
            <a:fillRect/>
          </a:stretch>
        </p:blipFill>
        <p:spPr>
          <a:xfrm rot="10800000">
            <a:off x="2286" y="0"/>
            <a:ext cx="9141714" cy="1594961"/>
          </a:xfrm>
          <a:prstGeom prst="rect">
            <a:avLst/>
          </a:prstGeom>
        </p:spPr>
      </p:pic>
      <p:pic>
        <p:nvPicPr>
          <p:cNvPr id="8" name="Graphic 7">
            <a:extLst>
              <a:ext uri="{FF2B5EF4-FFF2-40B4-BE49-F238E27FC236}">
                <a16:creationId xmlns:a16="http://schemas.microsoft.com/office/drawing/2014/main" id="{4CE570DF-9564-EA0D-2704-C47372872DF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24786" y="464052"/>
            <a:ext cx="1600203" cy="571501"/>
          </a:xfrm>
          <a:prstGeom prst="rect">
            <a:avLst/>
          </a:prstGeom>
        </p:spPr>
      </p:pic>
      <p:sp>
        <p:nvSpPr>
          <p:cNvPr id="3" name="TextBox 2">
            <a:extLst>
              <a:ext uri="{FF2B5EF4-FFF2-40B4-BE49-F238E27FC236}">
                <a16:creationId xmlns:a16="http://schemas.microsoft.com/office/drawing/2014/main" id="{2C9B292B-D55D-3BAE-C2B0-E49BB0DF7771}"/>
              </a:ext>
            </a:extLst>
          </p:cNvPr>
          <p:cNvSpPr txBox="1"/>
          <p:nvPr/>
        </p:nvSpPr>
        <p:spPr>
          <a:xfrm>
            <a:off x="293929" y="464052"/>
            <a:ext cx="5577482" cy="507831"/>
          </a:xfrm>
          <a:prstGeom prst="rect">
            <a:avLst/>
          </a:prstGeom>
          <a:noFill/>
        </p:spPr>
        <p:txBody>
          <a:bodyPr wrap="square" rtlCol="0">
            <a:spAutoFit/>
          </a:bodyPr>
          <a:lstStyle/>
          <a:p>
            <a:r>
              <a:rPr lang="en-GB" sz="2700" b="1" dirty="0">
                <a:solidFill>
                  <a:schemeClr val="bg1"/>
                </a:solidFill>
                <a:latin typeface="Rubik Black" pitchFamily="2" charset="-79"/>
                <a:ea typeface="Colby StBlk" pitchFamily="2" charset="77"/>
                <a:cs typeface="Rubik Black" pitchFamily="2" charset="-79"/>
              </a:rPr>
              <a:t>DAY IN THE LIFE</a:t>
            </a:r>
          </a:p>
        </p:txBody>
      </p:sp>
    </p:spTree>
    <p:extLst>
      <p:ext uri="{BB962C8B-B14F-4D97-AF65-F5344CB8AC3E}">
        <p14:creationId xmlns:p14="http://schemas.microsoft.com/office/powerpoint/2010/main" val="6377045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4DA4492-FCFC-C81B-F848-2BD6A1C1C6CB}"/>
              </a:ext>
            </a:extLst>
          </p:cNvPr>
          <p:cNvPicPr>
            <a:picLocks noChangeAspect="1"/>
          </p:cNvPicPr>
          <p:nvPr/>
        </p:nvPicPr>
        <p:blipFill rotWithShape="1">
          <a:blip r:embed="rId3">
            <a:alphaModFix amt="66000"/>
          </a:blip>
          <a:srcRect l="45492" t="27906" r="661"/>
          <a:stretch/>
        </p:blipFill>
        <p:spPr>
          <a:xfrm>
            <a:off x="0" y="-1"/>
            <a:ext cx="5004657" cy="6590652"/>
          </a:xfrm>
          <a:prstGeom prst="rect">
            <a:avLst/>
          </a:prstGeom>
        </p:spPr>
      </p:pic>
      <p:sp>
        <p:nvSpPr>
          <p:cNvPr id="7" name="Rectangle 6">
            <a:extLst>
              <a:ext uri="{FF2B5EF4-FFF2-40B4-BE49-F238E27FC236}">
                <a16:creationId xmlns:a16="http://schemas.microsoft.com/office/drawing/2014/main" id="{30D07A87-BFEC-7CFD-8999-8DE3D077A0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8" name="Picture 7" descr="A green screen with a black border&#10;&#10;Description automatically generated">
            <a:extLst>
              <a:ext uri="{FF2B5EF4-FFF2-40B4-BE49-F238E27FC236}">
                <a16:creationId xmlns:a16="http://schemas.microsoft.com/office/drawing/2014/main" id="{ACAB5AC5-C8F1-EE42-F03B-B537A2DB1237}"/>
              </a:ext>
            </a:extLst>
          </p:cNvPr>
          <p:cNvPicPr>
            <a:picLocks noChangeAspect="1"/>
          </p:cNvPicPr>
          <p:nvPr/>
        </p:nvPicPr>
        <p:blipFill>
          <a:blip r:embed="rId4"/>
          <a:stretch>
            <a:fillRect/>
          </a:stretch>
        </p:blipFill>
        <p:spPr>
          <a:xfrm rot="10800000">
            <a:off x="2286" y="0"/>
            <a:ext cx="9141714" cy="1594961"/>
          </a:xfrm>
          <a:prstGeom prst="rect">
            <a:avLst/>
          </a:prstGeom>
        </p:spPr>
      </p:pic>
      <p:sp>
        <p:nvSpPr>
          <p:cNvPr id="9" name="TextBox 8">
            <a:extLst>
              <a:ext uri="{FF2B5EF4-FFF2-40B4-BE49-F238E27FC236}">
                <a16:creationId xmlns:a16="http://schemas.microsoft.com/office/drawing/2014/main" id="{68A66355-9641-3899-34FD-7C82F0BC1EF1}"/>
              </a:ext>
            </a:extLst>
          </p:cNvPr>
          <p:cNvSpPr txBox="1"/>
          <p:nvPr/>
        </p:nvSpPr>
        <p:spPr>
          <a:xfrm>
            <a:off x="293929" y="464052"/>
            <a:ext cx="5577482" cy="507831"/>
          </a:xfrm>
          <a:prstGeom prst="rect">
            <a:avLst/>
          </a:prstGeom>
          <a:noFill/>
        </p:spPr>
        <p:txBody>
          <a:bodyPr wrap="square" rtlCol="0">
            <a:spAutoFit/>
          </a:bodyPr>
          <a:lstStyle/>
          <a:p>
            <a:r>
              <a:rPr lang="en-GB" sz="2700" b="1" dirty="0">
                <a:solidFill>
                  <a:schemeClr val="bg1"/>
                </a:solidFill>
                <a:latin typeface="Rubik Black" pitchFamily="2" charset="-79"/>
                <a:ea typeface="Colby StBlk" pitchFamily="2" charset="77"/>
                <a:cs typeface="Rubik Black" pitchFamily="2" charset="-79"/>
              </a:rPr>
              <a:t>THANK YOU</a:t>
            </a:r>
          </a:p>
        </p:txBody>
      </p:sp>
      <p:pic>
        <p:nvPicPr>
          <p:cNvPr id="11" name="Graphic 10">
            <a:extLst>
              <a:ext uri="{FF2B5EF4-FFF2-40B4-BE49-F238E27FC236}">
                <a16:creationId xmlns:a16="http://schemas.microsoft.com/office/drawing/2014/main" id="{5DFFCBB8-4063-03C2-AA10-38B0932A80F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24786" y="464052"/>
            <a:ext cx="1600203" cy="571501"/>
          </a:xfrm>
          <a:prstGeom prst="rect">
            <a:avLst/>
          </a:prstGeom>
        </p:spPr>
      </p:pic>
      <p:sp>
        <p:nvSpPr>
          <p:cNvPr id="13" name="TextBox 12">
            <a:extLst>
              <a:ext uri="{FF2B5EF4-FFF2-40B4-BE49-F238E27FC236}">
                <a16:creationId xmlns:a16="http://schemas.microsoft.com/office/drawing/2014/main" id="{E5886D04-AD8E-354D-2103-1BE57008562A}"/>
              </a:ext>
            </a:extLst>
          </p:cNvPr>
          <p:cNvSpPr txBox="1"/>
          <p:nvPr/>
        </p:nvSpPr>
        <p:spPr>
          <a:xfrm>
            <a:off x="291511" y="1758720"/>
            <a:ext cx="6603833" cy="1754326"/>
          </a:xfrm>
          <a:prstGeom prst="rect">
            <a:avLst/>
          </a:prstGeom>
          <a:noFill/>
        </p:spPr>
        <p:txBody>
          <a:bodyPr wrap="square" rtlCol="0">
            <a:spAutoFit/>
          </a:bodyPr>
          <a:lstStyle/>
          <a:p>
            <a:pPr>
              <a:spcBef>
                <a:spcPct val="0"/>
              </a:spcBef>
              <a:buFontTx/>
              <a:buNone/>
            </a:pPr>
            <a:r>
              <a:rPr lang="en-GB" altLang="en-US" sz="2700" dirty="0">
                <a:solidFill>
                  <a:srgbClr val="018EBB"/>
                </a:solidFill>
                <a:latin typeface="Rubik Black" pitchFamily="2" charset="-79"/>
                <a:ea typeface="Colby StBlk" pitchFamily="2" charset="77"/>
                <a:cs typeface="Rubik Black" pitchFamily="2" charset="-79"/>
              </a:rPr>
              <a:t>A JUST WORLD, FREE OF POVERTY, WHERE WE FLOURISH AND LIVE </a:t>
            </a:r>
          </a:p>
          <a:p>
            <a:pPr>
              <a:spcBef>
                <a:spcPct val="0"/>
              </a:spcBef>
              <a:buFontTx/>
              <a:buNone/>
            </a:pPr>
            <a:r>
              <a:rPr lang="en-GB" altLang="en-US" sz="2700" dirty="0">
                <a:solidFill>
                  <a:srgbClr val="018EBB"/>
                </a:solidFill>
                <a:latin typeface="Rubik Black" pitchFamily="2" charset="-79"/>
                <a:ea typeface="Colby StBlk" pitchFamily="2" charset="77"/>
                <a:cs typeface="Rubik Black" pitchFamily="2" charset="-79"/>
              </a:rPr>
              <a:t>IN HARMONY WITH EACH OTHER AND ALL CREATION.</a:t>
            </a:r>
            <a:endParaRPr lang="en-GB" sz="2700" dirty="0">
              <a:solidFill>
                <a:srgbClr val="018EBB"/>
              </a:solidFill>
              <a:latin typeface="Rubik Black" pitchFamily="2" charset="-79"/>
              <a:ea typeface="Colby StBlk" pitchFamily="2" charset="77"/>
              <a:cs typeface="Rubik Black" pitchFamily="2" charset="-79"/>
            </a:endParaRPr>
          </a:p>
        </p:txBody>
      </p:sp>
      <p:sp>
        <p:nvSpPr>
          <p:cNvPr id="14" name="TextBox 13">
            <a:extLst>
              <a:ext uri="{FF2B5EF4-FFF2-40B4-BE49-F238E27FC236}">
                <a16:creationId xmlns:a16="http://schemas.microsoft.com/office/drawing/2014/main" id="{F58A4C6C-7551-F82D-D4E0-158DDEB2D58C}"/>
              </a:ext>
            </a:extLst>
          </p:cNvPr>
          <p:cNvSpPr txBox="1"/>
          <p:nvPr/>
        </p:nvSpPr>
        <p:spPr>
          <a:xfrm>
            <a:off x="270658" y="5413778"/>
            <a:ext cx="6624686" cy="1138773"/>
          </a:xfrm>
          <a:prstGeom prst="rect">
            <a:avLst/>
          </a:prstGeom>
          <a:noFill/>
        </p:spPr>
        <p:txBody>
          <a:bodyPr wrap="square" lIns="91440" tIns="45720" rIns="91440" bIns="45720" rtlCol="0" anchor="t">
            <a:spAutoFit/>
          </a:bodyPr>
          <a:lstStyle/>
          <a:p>
            <a:pPr>
              <a:spcBef>
                <a:spcPct val="0"/>
              </a:spcBef>
              <a:buFontTx/>
              <a:buNone/>
            </a:pPr>
            <a:r>
              <a:rPr lang="en-GB" altLang="en-US" sz="1000" b="1" dirty="0">
                <a:latin typeface="Rubik" pitchFamily="2" charset="-79"/>
                <a:ea typeface="Colby StBlk" pitchFamily="2" charset="77"/>
                <a:cs typeface="Rubik" pitchFamily="2" charset="-79"/>
              </a:rPr>
              <a:t>Scottish Catholic International Aid Fund</a:t>
            </a:r>
          </a:p>
          <a:p>
            <a:pPr>
              <a:spcBef>
                <a:spcPct val="0"/>
              </a:spcBef>
              <a:buFontTx/>
              <a:buNone/>
            </a:pPr>
            <a:r>
              <a:rPr lang="en-GB" altLang="en-US" sz="1000" dirty="0">
                <a:latin typeface="Rubik" pitchFamily="2" charset="-79"/>
                <a:ea typeface="Colby StBlk" pitchFamily="2" charset="77"/>
                <a:cs typeface="Rubik" pitchFamily="2" charset="-79"/>
              </a:rPr>
              <a:t>SCIAF is the official relief and development agency of the Catholic Church in Scotland </a:t>
            </a:r>
          </a:p>
          <a:p>
            <a:pPr>
              <a:spcBef>
                <a:spcPct val="0"/>
              </a:spcBef>
            </a:pPr>
            <a:r>
              <a:rPr lang="en-GB" altLang="en-US" sz="1000" dirty="0">
                <a:latin typeface="Rubik"/>
                <a:ea typeface="Colby StBlk" pitchFamily="2" charset="77"/>
                <a:cs typeface="Rubik"/>
              </a:rPr>
              <a:t>and a proud member of the Caritas family. 196 Clyde Street, Glasgow G1 4JY. </a:t>
            </a:r>
          </a:p>
          <a:p>
            <a:pPr>
              <a:spcBef>
                <a:spcPct val="0"/>
              </a:spcBef>
              <a:buFontTx/>
              <a:buNone/>
            </a:pPr>
            <a:r>
              <a:rPr lang="en-GB" altLang="en-US" sz="1000" dirty="0">
                <a:latin typeface="Rubik" pitchFamily="2" charset="-79"/>
                <a:ea typeface="Colby StBlk" pitchFamily="2" charset="77"/>
                <a:cs typeface="Rubik" pitchFamily="2" charset="-79"/>
              </a:rPr>
              <a:t>Tel: 0141 354 5555. Scottish Charity No: SC012302. Company No: SC197327.</a:t>
            </a:r>
          </a:p>
          <a:p>
            <a:pPr>
              <a:spcBef>
                <a:spcPct val="0"/>
              </a:spcBef>
              <a:buFontTx/>
              <a:buNone/>
            </a:pPr>
            <a:endParaRPr lang="en-GB" sz="1200" dirty="0">
              <a:latin typeface="Rubik" pitchFamily="2" charset="-79"/>
              <a:ea typeface="Colby StBlk" pitchFamily="2" charset="77"/>
              <a:cs typeface="Rubik" pitchFamily="2" charset="-79"/>
            </a:endParaRPr>
          </a:p>
          <a:p>
            <a:pPr>
              <a:spcBef>
                <a:spcPct val="0"/>
              </a:spcBef>
              <a:buFontTx/>
              <a:buNone/>
            </a:pPr>
            <a:r>
              <a:rPr lang="en-GB" sz="1400" b="1" dirty="0">
                <a:latin typeface="Rubik"/>
                <a:ea typeface="Colby StBlk" pitchFamily="2" charset="77"/>
                <a:cs typeface="Rubik"/>
              </a:rPr>
              <a:t>sciaf@sciaf.org.uk</a:t>
            </a:r>
          </a:p>
        </p:txBody>
      </p:sp>
      <p:pic>
        <p:nvPicPr>
          <p:cNvPr id="15" name="Picture 14">
            <a:extLst>
              <a:ext uri="{FF2B5EF4-FFF2-40B4-BE49-F238E27FC236}">
                <a16:creationId xmlns:a16="http://schemas.microsoft.com/office/drawing/2014/main" id="{97DC4B19-73A6-B19A-5542-2BF23541D9D4}"/>
              </a:ext>
            </a:extLst>
          </p:cNvPr>
          <p:cNvPicPr>
            <a:picLocks noChangeAspect="1"/>
          </p:cNvPicPr>
          <p:nvPr/>
        </p:nvPicPr>
        <p:blipFill rotWithShape="1">
          <a:blip r:embed="rId7"/>
          <a:srcRect t="1928" r="9854" b="7941"/>
          <a:stretch/>
        </p:blipFill>
        <p:spPr>
          <a:xfrm>
            <a:off x="6688959" y="4403376"/>
            <a:ext cx="2455041" cy="2454624"/>
          </a:xfrm>
          <a:prstGeom prst="rect">
            <a:avLst/>
          </a:prstGeom>
        </p:spPr>
      </p:pic>
    </p:spTree>
    <p:extLst>
      <p:ext uri="{BB962C8B-B14F-4D97-AF65-F5344CB8AC3E}">
        <p14:creationId xmlns:p14="http://schemas.microsoft.com/office/powerpoint/2010/main" val="37764489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green screen with a black border&#10;&#10;Description automatically generated">
            <a:extLst>
              <a:ext uri="{FF2B5EF4-FFF2-40B4-BE49-F238E27FC236}">
                <a16:creationId xmlns:a16="http://schemas.microsoft.com/office/drawing/2014/main" id="{BE18165A-57D7-5668-2B78-B6318452228F}"/>
              </a:ext>
            </a:extLst>
          </p:cNvPr>
          <p:cNvPicPr>
            <a:picLocks noChangeAspect="1"/>
          </p:cNvPicPr>
          <p:nvPr/>
        </p:nvPicPr>
        <p:blipFill>
          <a:blip r:embed="rId3"/>
          <a:stretch>
            <a:fillRect/>
          </a:stretch>
        </p:blipFill>
        <p:spPr>
          <a:xfrm rot="10800000">
            <a:off x="2286" y="0"/>
            <a:ext cx="9141714" cy="1594961"/>
          </a:xfrm>
          <a:prstGeom prst="rect">
            <a:avLst/>
          </a:prstGeom>
        </p:spPr>
      </p:pic>
      <p:pic>
        <p:nvPicPr>
          <p:cNvPr id="8" name="Graphic 7">
            <a:extLst>
              <a:ext uri="{FF2B5EF4-FFF2-40B4-BE49-F238E27FC236}">
                <a16:creationId xmlns:a16="http://schemas.microsoft.com/office/drawing/2014/main" id="{4CE570DF-9564-EA0D-2704-C47372872DF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124786" y="464052"/>
            <a:ext cx="1600203" cy="571501"/>
          </a:xfrm>
          <a:prstGeom prst="rect">
            <a:avLst/>
          </a:prstGeom>
        </p:spPr>
      </p:pic>
      <p:pic>
        <p:nvPicPr>
          <p:cNvPr id="3" name="Picture 2" descr="A green rectangle with black border&#10;&#10;Description automatically generated">
            <a:extLst>
              <a:ext uri="{FF2B5EF4-FFF2-40B4-BE49-F238E27FC236}">
                <a16:creationId xmlns:a16="http://schemas.microsoft.com/office/drawing/2014/main" id="{F89EE183-1C6A-B27E-9E7F-C4C6661A74B6}"/>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1143" y="1437680"/>
            <a:ext cx="4903081" cy="2132494"/>
          </a:xfrm>
          <a:prstGeom prst="rect">
            <a:avLst/>
          </a:prstGeom>
        </p:spPr>
      </p:pic>
      <p:sp>
        <p:nvSpPr>
          <p:cNvPr id="4" name="Rectangle 3">
            <a:extLst>
              <a:ext uri="{FF2B5EF4-FFF2-40B4-BE49-F238E27FC236}">
                <a16:creationId xmlns:a16="http://schemas.microsoft.com/office/drawing/2014/main" id="{D0D07DF1-F5F5-F78F-D3EC-664316E410B5}"/>
              </a:ext>
            </a:extLst>
          </p:cNvPr>
          <p:cNvSpPr/>
          <p:nvPr/>
        </p:nvSpPr>
        <p:spPr>
          <a:xfrm>
            <a:off x="146393" y="1692737"/>
            <a:ext cx="4755545" cy="1877437"/>
          </a:xfrm>
          <a:prstGeom prst="rect">
            <a:avLst/>
          </a:prstGeom>
        </p:spPr>
        <p:txBody>
          <a:bodyPr wrap="square">
            <a:spAutoFit/>
          </a:bodyPr>
          <a:lstStyle/>
          <a:p>
            <a:pPr marL="0" marR="0" lvl="0" indent="0" algn="l" defTabSz="457200" rtl="0" eaLnBrk="1" fontAlgn="base"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12375A"/>
                </a:solidFill>
                <a:effectLst/>
                <a:uLnTx/>
                <a:uFillTx/>
                <a:latin typeface="Colby StBlk" pitchFamily="2" charset="77"/>
                <a:ea typeface="Colby StBlk" pitchFamily="2" charset="77"/>
                <a:cs typeface="+mn-cs"/>
              </a:rPr>
              <a:t>Pope Francis Faith Award</a:t>
            </a:r>
          </a:p>
          <a:p>
            <a:pPr marL="0" marR="0" lvl="0" indent="0" algn="l" defTabSz="457200" rtl="0" eaLnBrk="1" fontAlgn="base"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white"/>
                </a:solidFill>
                <a:effectLst/>
                <a:uLnTx/>
                <a:uFillTx/>
                <a:latin typeface="Colby StBlk" pitchFamily="2" charset="77"/>
                <a:ea typeface="Colby StBlk" pitchFamily="2" charset="77"/>
                <a:cs typeface="+mn-cs"/>
              </a:rPr>
              <a:t>Knowledge</a:t>
            </a:r>
          </a:p>
          <a:p>
            <a:pPr marL="0" marR="0" lvl="0" indent="0" algn="l" defTabSz="457200" rtl="0" eaLnBrk="1" fontAlgn="base"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12375A"/>
                </a:solidFill>
                <a:effectLst/>
                <a:uLnTx/>
                <a:uFillTx/>
                <a:latin typeface="Rubik" panose="020B0604020202020204" charset="-79"/>
                <a:ea typeface="+mn-ea"/>
                <a:cs typeface="Rubik" panose="020B0604020202020204" charset="-79"/>
              </a:rPr>
              <a:t>Find out about someone your age living in a poorer country.</a:t>
            </a:r>
          </a:p>
          <a:p>
            <a:pPr marL="0" marR="0" lvl="0" indent="0" algn="l" defTabSz="457200" rtl="0" eaLnBrk="1" fontAlgn="base"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white"/>
                </a:solidFill>
                <a:effectLst/>
                <a:uLnTx/>
                <a:uFillTx/>
                <a:latin typeface="Colby StBlk" panose="00000A00000000000000" charset="0"/>
                <a:ea typeface="Colby StBlk" panose="00000A00000000000000" charset="0"/>
                <a:cs typeface="Rubik" panose="020B0604020202020204" charset="-79"/>
              </a:rPr>
              <a:t>Piety</a:t>
            </a:r>
          </a:p>
          <a:p>
            <a:pPr marL="0" marR="0" lvl="0" indent="0" algn="l" defTabSz="457200" rtl="0" eaLnBrk="1" fontAlgn="base"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12375A"/>
                </a:solidFill>
                <a:effectLst/>
                <a:uLnTx/>
                <a:uFillTx/>
                <a:latin typeface="Rubik" panose="020B0604020202020204" charset="-79"/>
                <a:ea typeface="Colby StBlk" pitchFamily="2" charset="77"/>
                <a:cs typeface="Rubik" panose="020B0604020202020204" charset="-79"/>
              </a:rPr>
              <a:t>Pray in gratitude for all I have and pray for those who are not so fortunate. </a:t>
            </a:r>
          </a:p>
        </p:txBody>
      </p:sp>
      <p:pic>
        <p:nvPicPr>
          <p:cNvPr id="6" name="Picture 5" descr="A green rectangle with black border&#10;&#10;Description automatically generated">
            <a:extLst>
              <a:ext uri="{FF2B5EF4-FFF2-40B4-BE49-F238E27FC236}">
                <a16:creationId xmlns:a16="http://schemas.microsoft.com/office/drawing/2014/main" id="{90278225-B083-F6A2-DF44-9D1EB7F95399}"/>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1" y="3895104"/>
            <a:ext cx="3992879" cy="2727083"/>
          </a:xfrm>
          <a:prstGeom prst="rect">
            <a:avLst/>
          </a:prstGeom>
        </p:spPr>
      </p:pic>
      <p:sp>
        <p:nvSpPr>
          <p:cNvPr id="7" name="Rectangle 6">
            <a:extLst>
              <a:ext uri="{FF2B5EF4-FFF2-40B4-BE49-F238E27FC236}">
                <a16:creationId xmlns:a16="http://schemas.microsoft.com/office/drawing/2014/main" id="{C7095229-0652-3C43-874A-9D7D93FA3056}"/>
              </a:ext>
            </a:extLst>
          </p:cNvPr>
          <p:cNvSpPr/>
          <p:nvPr/>
        </p:nvSpPr>
        <p:spPr>
          <a:xfrm>
            <a:off x="146393" y="4240878"/>
            <a:ext cx="3846486" cy="2123658"/>
          </a:xfrm>
          <a:prstGeom prst="rect">
            <a:avLst/>
          </a:prstGeom>
        </p:spPr>
        <p:txBody>
          <a:bodyPr wrap="square">
            <a:spAutoFit/>
          </a:bodyPr>
          <a:lstStyle/>
          <a:p>
            <a:pPr marL="0" marR="0" lvl="0" indent="0" algn="l" defTabSz="457200" rtl="0" eaLnBrk="1" fontAlgn="base"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12375A"/>
                </a:solidFill>
                <a:effectLst/>
                <a:uLnTx/>
                <a:uFillTx/>
                <a:latin typeface="Colby StBlk" pitchFamily="2" charset="77"/>
                <a:ea typeface="Colby StBlk" pitchFamily="2" charset="77"/>
                <a:cs typeface="+mn-cs"/>
              </a:rPr>
              <a:t>Laudato Si’ Schools </a:t>
            </a:r>
          </a:p>
          <a:p>
            <a:pPr marL="0" marR="0" lvl="0" indent="0" algn="l" defTabSz="457200" rtl="0" eaLnBrk="1" fontAlgn="base"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white"/>
                </a:solidFill>
                <a:effectLst/>
                <a:uLnTx/>
                <a:uFillTx/>
                <a:latin typeface="Colby StBlk" pitchFamily="2" charset="77"/>
                <a:ea typeface="Colby StBlk" pitchFamily="2" charset="77"/>
                <a:cs typeface="+mn-cs"/>
              </a:rPr>
              <a:t>Response to the cry of the poor</a:t>
            </a:r>
          </a:p>
          <a:p>
            <a:pPr marL="0" marR="0" lvl="0" indent="0" algn="l" defTabSz="457200" rtl="0" eaLnBrk="1" fontAlgn="base"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12375A"/>
                </a:solidFill>
                <a:effectLst/>
                <a:uLnTx/>
                <a:uFillTx/>
                <a:latin typeface="Rubik" panose="020B0604020202020204" charset="-79"/>
                <a:ea typeface="+mn-ea"/>
                <a:cs typeface="Rubik" panose="020B0604020202020204" charset="-79"/>
              </a:rPr>
              <a:t>Find out about a project that helps children in other parts of the world.</a:t>
            </a:r>
          </a:p>
          <a:p>
            <a:pPr marL="0" marR="0" lvl="0" indent="0" algn="l" defTabSz="457200" rtl="0" eaLnBrk="1" fontAlgn="base" latinLnBrk="0" hangingPunct="1">
              <a:lnSpc>
                <a:spcPct val="100000"/>
              </a:lnSpc>
              <a:spcBef>
                <a:spcPts val="0"/>
              </a:spcBef>
              <a:spcAft>
                <a:spcPts val="0"/>
              </a:spcAft>
              <a:buClrTx/>
              <a:buSzTx/>
              <a:buFontTx/>
              <a:buNone/>
              <a:tabLst/>
              <a:defRPr/>
            </a:pPr>
            <a:endParaRPr kumimoji="0" lang="en-GB" sz="1600" b="1" i="0" u="none" strike="noStrike" kern="1200" cap="none" spc="0" normalizeH="0" baseline="0" noProof="0" dirty="0">
              <a:ln>
                <a:noFill/>
              </a:ln>
              <a:solidFill>
                <a:srgbClr val="12375A"/>
              </a:solidFill>
              <a:effectLst/>
              <a:uLnTx/>
              <a:uFillTx/>
              <a:latin typeface="Rubik" panose="020B0604020202020204" charset="-79"/>
              <a:ea typeface="Colby StBlk" pitchFamily="2" charset="77"/>
              <a:cs typeface="Rubik" panose="020B0604020202020204" charset="-79"/>
            </a:endParaRPr>
          </a:p>
          <a:p>
            <a:pPr marL="0" marR="0" lvl="0" indent="0" algn="l" defTabSz="457200" rtl="0" eaLnBrk="1" fontAlgn="base"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12375A"/>
                </a:solidFill>
                <a:effectLst/>
                <a:uLnTx/>
                <a:uFillTx/>
                <a:latin typeface="Rubik" panose="020B0604020202020204" charset="-79"/>
                <a:ea typeface="Colby StBlk" pitchFamily="2" charset="77"/>
                <a:cs typeface="Rubik" panose="020B0604020202020204" charset="-79"/>
              </a:rPr>
              <a:t>Find out about the Catholic charities in Scotland that help to tackle poverty</a:t>
            </a:r>
          </a:p>
        </p:txBody>
      </p:sp>
      <p:pic>
        <p:nvPicPr>
          <p:cNvPr id="11" name="Picture 10" descr="A green rectangle with black border&#10;&#10;Description automatically generated">
            <a:extLst>
              <a:ext uri="{FF2B5EF4-FFF2-40B4-BE49-F238E27FC236}">
                <a16:creationId xmlns:a16="http://schemas.microsoft.com/office/drawing/2014/main" id="{1B2728E0-0C88-F37A-9A51-BF13526C25D9}"/>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5047189" y="1409809"/>
            <a:ext cx="4095668" cy="2134860"/>
          </a:xfrm>
          <a:prstGeom prst="rect">
            <a:avLst/>
          </a:prstGeom>
        </p:spPr>
      </p:pic>
      <p:sp>
        <p:nvSpPr>
          <p:cNvPr id="12" name="Rectangle 11">
            <a:extLst>
              <a:ext uri="{FF2B5EF4-FFF2-40B4-BE49-F238E27FC236}">
                <a16:creationId xmlns:a16="http://schemas.microsoft.com/office/drawing/2014/main" id="{73925A90-9DA9-8491-37C7-F8BBECB21373}"/>
              </a:ext>
            </a:extLst>
          </p:cNvPr>
          <p:cNvSpPr/>
          <p:nvPr/>
        </p:nvSpPr>
        <p:spPr>
          <a:xfrm>
            <a:off x="5153296" y="1653089"/>
            <a:ext cx="3883453" cy="1877437"/>
          </a:xfrm>
          <a:prstGeom prst="rect">
            <a:avLst/>
          </a:prstGeom>
        </p:spPr>
        <p:txBody>
          <a:bodyPr wrap="square">
            <a:spAutoFit/>
          </a:bodyPr>
          <a:lstStyle/>
          <a:p>
            <a:pPr marL="0" marR="0" lvl="0" indent="0" algn="l" defTabSz="457200" rtl="0" eaLnBrk="1" fontAlgn="base"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err="1">
                <a:ln>
                  <a:noFill/>
                </a:ln>
                <a:solidFill>
                  <a:srgbClr val="12375A"/>
                </a:solidFill>
                <a:effectLst/>
                <a:uLnTx/>
                <a:uFillTx/>
                <a:latin typeface="Colby StBlk" pitchFamily="2" charset="77"/>
                <a:ea typeface="Colby StBlk" pitchFamily="2" charset="77"/>
                <a:cs typeface="+mn-cs"/>
              </a:rPr>
              <a:t>CfE</a:t>
            </a:r>
            <a:endParaRPr kumimoji="0" lang="en-GB" sz="2000" b="1" i="0" u="none" strike="noStrike" kern="1200" cap="none" spc="0" normalizeH="0" baseline="0" noProof="0" dirty="0">
              <a:ln>
                <a:noFill/>
              </a:ln>
              <a:solidFill>
                <a:prstClr val="white"/>
              </a:solidFill>
              <a:effectLst/>
              <a:uLnTx/>
              <a:uFillTx/>
              <a:latin typeface="Colby StBlk" pitchFamily="2" charset="77"/>
              <a:ea typeface="Colby StBlk" pitchFamily="2" charset="77"/>
              <a:cs typeface="+mn-cs"/>
            </a:endParaRPr>
          </a:p>
          <a:p>
            <a:pPr marL="0" marR="0" lvl="0" indent="0" algn="l" defTabSz="457200" rtl="0" eaLnBrk="1" fontAlgn="base"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white"/>
                </a:solidFill>
                <a:effectLst/>
                <a:uLnTx/>
                <a:uFillTx/>
                <a:latin typeface="Colby StBlk" pitchFamily="2" charset="77"/>
                <a:ea typeface="Colby StBlk" pitchFamily="2" charset="77"/>
                <a:cs typeface="+mn-cs"/>
              </a:rPr>
              <a:t>SOC 2-19a</a:t>
            </a:r>
          </a:p>
          <a:p>
            <a:pPr marL="0" marR="0" lvl="0" indent="0" algn="l" defTabSz="457200" rtl="0" eaLnBrk="1" fontAlgn="base"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12375A"/>
                </a:solidFill>
                <a:effectLst/>
                <a:uLnTx/>
                <a:uFillTx/>
                <a:latin typeface="Rubik" panose="020B0604020202020204" charset="-79"/>
                <a:ea typeface="Colby StBlk" pitchFamily="2" charset="77"/>
                <a:cs typeface="Rubik" panose="020B0604020202020204" charset="-79"/>
              </a:rPr>
              <a:t>By comparing the lifestyle and culture of citizens in another country with those of Scotland, I can discuss the similarities and differences</a:t>
            </a:r>
          </a:p>
        </p:txBody>
      </p:sp>
      <p:pic>
        <p:nvPicPr>
          <p:cNvPr id="13" name="Picture 12" descr="A green rectangle with black border&#10;&#10;Description automatically generated">
            <a:extLst>
              <a:ext uri="{FF2B5EF4-FFF2-40B4-BE49-F238E27FC236}">
                <a16:creationId xmlns:a16="http://schemas.microsoft.com/office/drawing/2014/main" id="{0AC12E25-4A3B-ADA0-3215-DEB9A673CA60}"/>
              </a:ext>
            </a:extLst>
          </p:cNvPr>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4180247" y="3589428"/>
            <a:ext cx="4962610" cy="3032760"/>
          </a:xfrm>
          <a:prstGeom prst="rect">
            <a:avLst/>
          </a:prstGeom>
        </p:spPr>
      </p:pic>
      <p:sp>
        <p:nvSpPr>
          <p:cNvPr id="14" name="Rectangle 13">
            <a:extLst>
              <a:ext uri="{FF2B5EF4-FFF2-40B4-BE49-F238E27FC236}">
                <a16:creationId xmlns:a16="http://schemas.microsoft.com/office/drawing/2014/main" id="{D6E377CC-3582-0A42-07DC-9A693D3DEBC5}"/>
              </a:ext>
            </a:extLst>
          </p:cNvPr>
          <p:cNvSpPr/>
          <p:nvPr/>
        </p:nvSpPr>
        <p:spPr>
          <a:xfrm>
            <a:off x="4301910" y="3994657"/>
            <a:ext cx="4752255" cy="2369880"/>
          </a:xfrm>
          <a:prstGeom prst="rect">
            <a:avLst/>
          </a:prstGeom>
        </p:spPr>
        <p:txBody>
          <a:bodyPr wrap="square">
            <a:spAutoFit/>
          </a:bodyPr>
          <a:lstStyle/>
          <a:p>
            <a:pPr marL="0" marR="0" lvl="0" indent="0" algn="l" defTabSz="457200" rtl="0" eaLnBrk="1" fontAlgn="base"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12375A"/>
                </a:solidFill>
                <a:effectLst/>
                <a:uLnTx/>
                <a:uFillTx/>
                <a:latin typeface="Colby StBlk" pitchFamily="2" charset="77"/>
                <a:ea typeface="Colby StBlk" pitchFamily="2" charset="77"/>
                <a:cs typeface="+mn-cs"/>
              </a:rPr>
              <a:t>TIOF</a:t>
            </a:r>
          </a:p>
          <a:p>
            <a:pPr marL="0" marR="0" lvl="0" indent="0" algn="l" defTabSz="457200" rtl="0" eaLnBrk="1" fontAlgn="base"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white"/>
                </a:solidFill>
                <a:effectLst/>
                <a:uLnTx/>
                <a:uFillTx/>
                <a:latin typeface="Colby StBlk" pitchFamily="2" charset="77"/>
                <a:ea typeface="Colby StBlk" pitchFamily="2" charset="77"/>
                <a:cs typeface="+mn-cs"/>
              </a:rPr>
              <a:t>P5 RERC 2-24</a:t>
            </a:r>
          </a:p>
          <a:p>
            <a:pPr marL="0" marR="0" lvl="0" indent="0" algn="l" defTabSz="457200" rtl="0" eaLnBrk="1" fontAlgn="base"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12375A"/>
                </a:solidFill>
                <a:effectLst/>
                <a:uLnTx/>
                <a:uFillTx/>
                <a:latin typeface="Rubik" panose="020B0604020202020204" charset="-79"/>
                <a:ea typeface="Colby StBlk" pitchFamily="2" charset="77"/>
                <a:cs typeface="Rubik" panose="020B0604020202020204" charset="-79"/>
              </a:rPr>
              <a:t>I am exploring the role of the lay</a:t>
            </a:r>
          </a:p>
          <a:p>
            <a:pPr marL="0" marR="0" lvl="0" indent="0" algn="l" defTabSz="457200" rtl="0" eaLnBrk="1" fontAlgn="base"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12375A"/>
                </a:solidFill>
                <a:effectLst/>
                <a:uLnTx/>
                <a:uFillTx/>
                <a:latin typeface="Rubik" panose="020B0604020202020204" charset="-79"/>
                <a:ea typeface="Colby StBlk" pitchFamily="2" charset="77"/>
                <a:cs typeface="Rubik" panose="020B0604020202020204" charset="-79"/>
              </a:rPr>
              <a:t>organisations in my diocese that work to show care for the world and the needs of all people.</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white"/>
                </a:solidFill>
                <a:effectLst/>
                <a:uLnTx/>
                <a:uFillTx/>
                <a:latin typeface="Colby StBlk" panose="00000A00000000000000" charset="0"/>
                <a:ea typeface="Colby StBlk" panose="00000A00000000000000" charset="0"/>
                <a:cs typeface="+mn-cs"/>
              </a:rPr>
              <a:t>P6 RERC 2-24</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12375A"/>
                </a:solidFill>
                <a:effectLst/>
                <a:uLnTx/>
                <a:uFillTx/>
                <a:latin typeface="Rubik" panose="020B0604020202020204" charset="-79"/>
                <a:ea typeface="+mn-ea"/>
                <a:cs typeface="Rubik" panose="020B0604020202020204" charset="-79"/>
              </a:rPr>
              <a:t>I know that SCIAF is a Catholic organisation</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12375A"/>
                </a:solidFill>
                <a:effectLst/>
                <a:uLnTx/>
                <a:uFillTx/>
                <a:latin typeface="Rubik" panose="020B0604020202020204" charset="-79"/>
                <a:ea typeface="+mn-ea"/>
                <a:cs typeface="Rubik" panose="020B0604020202020204" charset="-79"/>
              </a:rPr>
              <a:t>that responds to the needs of the world.</a:t>
            </a:r>
            <a:endParaRPr kumimoji="0" lang="en-GB" sz="1600" b="1" i="0" u="none" strike="noStrike" kern="1200" cap="none" spc="0" normalizeH="0" baseline="0" noProof="0" dirty="0">
              <a:ln>
                <a:noFill/>
              </a:ln>
              <a:solidFill>
                <a:srgbClr val="12375A"/>
              </a:solidFill>
              <a:effectLst/>
              <a:uLnTx/>
              <a:uFillTx/>
              <a:latin typeface="Rubik" panose="020B0604020202020204" charset="-79"/>
              <a:ea typeface="Colby StBlk" pitchFamily="2" charset="77"/>
              <a:cs typeface="Rubik" panose="020B0604020202020204" charset="-79"/>
            </a:endParaRPr>
          </a:p>
        </p:txBody>
      </p:sp>
    </p:spTree>
    <p:extLst>
      <p:ext uri="{BB962C8B-B14F-4D97-AF65-F5344CB8AC3E}">
        <p14:creationId xmlns:p14="http://schemas.microsoft.com/office/powerpoint/2010/main" val="2458177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9883DC4E-8CB1-787E-C547-20017DF742A9}"/>
              </a:ext>
            </a:extLst>
          </p:cNvPr>
          <p:cNvPicPr>
            <a:picLocks noChangeAspect="1"/>
          </p:cNvPicPr>
          <p:nvPr/>
        </p:nvPicPr>
        <p:blipFill rotWithShape="1">
          <a:blip r:embed="rId3">
            <a:alphaModFix amt="70000"/>
            <a:extLst>
              <a:ext uri="{BEBA8EAE-BF5A-486C-A8C5-ECC9F3942E4B}">
                <a14:imgProps xmlns:a14="http://schemas.microsoft.com/office/drawing/2010/main">
                  <a14:imgLayer r:embed="rId4">
                    <a14:imgEffect>
                      <a14:saturation sat="88000"/>
                    </a14:imgEffect>
                  </a14:imgLayer>
                </a14:imgProps>
              </a:ext>
            </a:extLst>
          </a:blip>
          <a:srcRect l="40090" t="19391" r="5970" b="8455"/>
          <a:stretch/>
        </p:blipFill>
        <p:spPr>
          <a:xfrm>
            <a:off x="0" y="-1"/>
            <a:ext cx="5013319" cy="6596082"/>
          </a:xfrm>
          <a:prstGeom prst="rect">
            <a:avLst/>
          </a:prstGeom>
        </p:spPr>
      </p:pic>
      <p:pic>
        <p:nvPicPr>
          <p:cNvPr id="5" name="Picture 4" descr="A green screen with a black border&#10;&#10;Description automatically generated">
            <a:extLst>
              <a:ext uri="{FF2B5EF4-FFF2-40B4-BE49-F238E27FC236}">
                <a16:creationId xmlns:a16="http://schemas.microsoft.com/office/drawing/2014/main" id="{01F58799-662D-E7EB-7188-F68D9447AA5D}"/>
              </a:ext>
            </a:extLst>
          </p:cNvPr>
          <p:cNvPicPr>
            <a:picLocks noChangeAspect="1"/>
          </p:cNvPicPr>
          <p:nvPr/>
        </p:nvPicPr>
        <p:blipFill>
          <a:blip r:embed="rId5"/>
          <a:stretch>
            <a:fillRect/>
          </a:stretch>
        </p:blipFill>
        <p:spPr>
          <a:xfrm rot="10800000">
            <a:off x="2286" y="0"/>
            <a:ext cx="9141714" cy="1594961"/>
          </a:xfrm>
          <a:prstGeom prst="rect">
            <a:avLst/>
          </a:prstGeom>
        </p:spPr>
      </p:pic>
      <p:sp>
        <p:nvSpPr>
          <p:cNvPr id="7" name="TextBox 6">
            <a:extLst>
              <a:ext uri="{FF2B5EF4-FFF2-40B4-BE49-F238E27FC236}">
                <a16:creationId xmlns:a16="http://schemas.microsoft.com/office/drawing/2014/main" id="{A943A2E8-02E8-A046-81E2-E279D6501BDF}"/>
              </a:ext>
            </a:extLst>
          </p:cNvPr>
          <p:cNvSpPr txBox="1"/>
          <p:nvPr/>
        </p:nvSpPr>
        <p:spPr>
          <a:xfrm>
            <a:off x="293929" y="464052"/>
            <a:ext cx="5577482" cy="5078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700" b="1" i="0" u="none" strike="noStrike" kern="1200" cap="none" spc="0" normalizeH="0" baseline="0" noProof="0" dirty="0">
                <a:ln>
                  <a:noFill/>
                </a:ln>
                <a:solidFill>
                  <a:prstClr val="white"/>
                </a:solidFill>
                <a:effectLst/>
                <a:uLnTx/>
                <a:uFillTx/>
                <a:latin typeface="Rubik Black" pitchFamily="2" charset="-79"/>
                <a:ea typeface="Colby StBlk" pitchFamily="2" charset="77"/>
                <a:cs typeface="Rubik Black" pitchFamily="2" charset="-79"/>
              </a:rPr>
              <a:t>WHAT WE DO</a:t>
            </a:r>
          </a:p>
        </p:txBody>
      </p:sp>
      <p:pic>
        <p:nvPicPr>
          <p:cNvPr id="8" name="Graphic 7">
            <a:extLst>
              <a:ext uri="{FF2B5EF4-FFF2-40B4-BE49-F238E27FC236}">
                <a16:creationId xmlns:a16="http://schemas.microsoft.com/office/drawing/2014/main" id="{681ECF89-59F1-70EF-278D-CDD36E6486A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124786" y="464052"/>
            <a:ext cx="1600203" cy="571501"/>
          </a:xfrm>
          <a:prstGeom prst="rect">
            <a:avLst/>
          </a:prstGeom>
        </p:spPr>
      </p:pic>
      <p:pic>
        <p:nvPicPr>
          <p:cNvPr id="1026" name="Picture 2">
            <a:extLst>
              <a:ext uri="{FF2B5EF4-FFF2-40B4-BE49-F238E27FC236}">
                <a16:creationId xmlns:a16="http://schemas.microsoft.com/office/drawing/2014/main" id="{AA156E7F-163F-8588-54C9-6CA303FE6EF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082874" y="3750535"/>
            <a:ext cx="1771650" cy="17145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7">
            <a:extLst>
              <a:ext uri="{FF2B5EF4-FFF2-40B4-BE49-F238E27FC236}">
                <a16:creationId xmlns:a16="http://schemas.microsoft.com/office/drawing/2014/main" id="{1CDB2F2F-2017-B44C-A23F-AEF7C1EA7B5F}"/>
              </a:ext>
            </a:extLst>
          </p:cNvPr>
          <p:cNvSpPr txBox="1"/>
          <p:nvPr/>
        </p:nvSpPr>
        <p:spPr>
          <a:xfrm>
            <a:off x="367770" y="2067592"/>
            <a:ext cx="8592337" cy="1077218"/>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A1CA5E"/>
                </a:solidFill>
                <a:effectLst/>
                <a:uLnTx/>
                <a:uFillTx/>
                <a:latin typeface="Colby StBlk" pitchFamily="2" charset="77"/>
                <a:ea typeface="Colby StBlk" pitchFamily="2" charset="77"/>
                <a:cs typeface="+mn-cs"/>
              </a:rPr>
              <a:t>We work across Africa, Asia, Latin America, the Middle East and Europe. </a:t>
            </a:r>
          </a:p>
        </p:txBody>
      </p:sp>
      <p:sp>
        <p:nvSpPr>
          <p:cNvPr id="4" name="TextBox 5">
            <a:extLst>
              <a:ext uri="{FF2B5EF4-FFF2-40B4-BE49-F238E27FC236}">
                <a16:creationId xmlns:a16="http://schemas.microsoft.com/office/drawing/2014/main" id="{DFBD4848-8D3A-0E48-BABB-768D0259CA97}"/>
              </a:ext>
            </a:extLst>
          </p:cNvPr>
          <p:cNvSpPr txBox="1"/>
          <p:nvPr/>
        </p:nvSpPr>
        <p:spPr>
          <a:xfrm>
            <a:off x="6164981" y="3682164"/>
            <a:ext cx="2560008" cy="193899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A1CA5E"/>
                </a:solidFill>
                <a:effectLst/>
                <a:uLnTx/>
                <a:uFillTx/>
                <a:latin typeface="Colby StBlk" pitchFamily="2" charset="77"/>
                <a:ea typeface="Colby StBlk" pitchFamily="2" charset="77"/>
                <a:cs typeface="Rubik" pitchFamily="2" charset="-79"/>
              </a:rPr>
              <a:t>Every year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A1CA5E"/>
                </a:solidFill>
                <a:effectLst/>
                <a:uLnTx/>
                <a:uFillTx/>
                <a:latin typeface="Colby StBlk" pitchFamily="2" charset="77"/>
                <a:ea typeface="Colby StBlk" pitchFamily="2" charset="77"/>
                <a:cs typeface="Rubik" pitchFamily="2" charset="-79"/>
              </a:rPr>
              <a:t>we help over</a:t>
            </a:r>
            <a:endParaRPr kumimoji="0" lang="en-GB" sz="2400" b="1" i="0" u="none" strike="noStrike" kern="1200" cap="none" spc="0" normalizeH="0" baseline="0" noProof="0" dirty="0">
              <a:ln>
                <a:noFill/>
              </a:ln>
              <a:solidFill>
                <a:srgbClr val="12375A"/>
              </a:solidFill>
              <a:effectLst/>
              <a:uLnTx/>
              <a:uFillTx/>
              <a:latin typeface="Colby StBlk" pitchFamily="2" charset="77"/>
              <a:ea typeface="Colby StBlk" pitchFamily="2" charset="77"/>
              <a:cs typeface="Rubik" pitchFamily="2" charset="-79"/>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12375A"/>
                </a:solidFill>
                <a:effectLst/>
                <a:uLnTx/>
                <a:uFillTx/>
                <a:latin typeface="Colby StBlk" pitchFamily="2" charset="77"/>
                <a:ea typeface="Colby StBlk" pitchFamily="2" charset="77"/>
                <a:cs typeface="Rubik" pitchFamily="2" charset="-79"/>
              </a:rPr>
              <a:t>1 million</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12375A"/>
                </a:solidFill>
                <a:effectLst/>
                <a:uLnTx/>
                <a:uFillTx/>
                <a:latin typeface="Colby StBlk" pitchFamily="2" charset="77"/>
                <a:ea typeface="Colby StBlk" pitchFamily="2" charset="77"/>
                <a:cs typeface="Rubik" pitchFamily="2" charset="-79"/>
              </a:rPr>
              <a:t>people to have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12375A"/>
                </a:solidFill>
                <a:effectLst/>
                <a:uLnTx/>
                <a:uFillTx/>
                <a:latin typeface="Colby StBlk" pitchFamily="2" charset="77"/>
                <a:ea typeface="Colby StBlk" pitchFamily="2" charset="77"/>
                <a:cs typeface="Rubik" pitchFamily="2" charset="-79"/>
              </a:rPr>
              <a:t>a brighter future</a:t>
            </a:r>
          </a:p>
        </p:txBody>
      </p:sp>
      <p:sp>
        <p:nvSpPr>
          <p:cNvPr id="2" name="TextBox 1">
            <a:extLst>
              <a:ext uri="{FF2B5EF4-FFF2-40B4-BE49-F238E27FC236}">
                <a16:creationId xmlns:a16="http://schemas.microsoft.com/office/drawing/2014/main" id="{7ABFAE52-A978-DF04-4DDF-99DDE763C7A3}"/>
              </a:ext>
            </a:extLst>
          </p:cNvPr>
          <p:cNvSpPr txBox="1"/>
          <p:nvPr/>
        </p:nvSpPr>
        <p:spPr>
          <a:xfrm>
            <a:off x="1995557" y="4015442"/>
            <a:ext cx="1929105" cy="92333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D9443C"/>
                </a:solidFill>
                <a:effectLst/>
                <a:uLnTx/>
                <a:uFillTx/>
                <a:latin typeface="Colby StBlk" pitchFamily="2" charset="77"/>
                <a:ea typeface="Colby StBlk" pitchFamily="2" charset="77"/>
                <a:cs typeface="Rubik" pitchFamily="2" charset="-79"/>
              </a:rPr>
              <a:t>We support people during emergencies</a:t>
            </a:r>
          </a:p>
        </p:txBody>
      </p:sp>
      <p:pic>
        <p:nvPicPr>
          <p:cNvPr id="9" name="Picture 8">
            <a:extLst>
              <a:ext uri="{FF2B5EF4-FFF2-40B4-BE49-F238E27FC236}">
                <a16:creationId xmlns:a16="http://schemas.microsoft.com/office/drawing/2014/main" id="{EB3768AE-854D-76AD-82C8-AB51CBA53AD0}"/>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506028" y="3758995"/>
            <a:ext cx="1363744" cy="1377950"/>
          </a:xfrm>
          <a:prstGeom prst="rect">
            <a:avLst/>
          </a:prstGeom>
        </p:spPr>
      </p:pic>
    </p:spTree>
    <p:extLst>
      <p:ext uri="{BB962C8B-B14F-4D97-AF65-F5344CB8AC3E}">
        <p14:creationId xmlns:p14="http://schemas.microsoft.com/office/powerpoint/2010/main" val="18857552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949E22-E7EB-75D7-1DA2-4B04E7017856}"/>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F2D6708D-F1F3-CFB7-6DC9-8DF309EB93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 name="Picture 1">
            <a:extLst>
              <a:ext uri="{FF2B5EF4-FFF2-40B4-BE49-F238E27FC236}">
                <a16:creationId xmlns:a16="http://schemas.microsoft.com/office/drawing/2014/main" id="{60A7E37E-4DCF-A8C9-A251-6F417A12EBF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590"/>
          <a:stretch/>
        </p:blipFill>
        <p:spPr>
          <a:xfrm>
            <a:off x="-1143" y="797480"/>
            <a:ext cx="9144000" cy="6060520"/>
          </a:xfrm>
          <a:prstGeom prst="rect">
            <a:avLst/>
          </a:prstGeom>
        </p:spPr>
      </p:pic>
      <p:pic>
        <p:nvPicPr>
          <p:cNvPr id="5" name="Picture 4" descr="A green screen with a black border&#10;&#10;Description automatically generated">
            <a:extLst>
              <a:ext uri="{FF2B5EF4-FFF2-40B4-BE49-F238E27FC236}">
                <a16:creationId xmlns:a16="http://schemas.microsoft.com/office/drawing/2014/main" id="{A5D1ECD7-F10B-F53B-BA7D-A90500CACE54}"/>
              </a:ext>
            </a:extLst>
          </p:cNvPr>
          <p:cNvPicPr>
            <a:picLocks noChangeAspect="1"/>
          </p:cNvPicPr>
          <p:nvPr/>
        </p:nvPicPr>
        <p:blipFill>
          <a:blip r:embed="rId4"/>
          <a:stretch>
            <a:fillRect/>
          </a:stretch>
        </p:blipFill>
        <p:spPr>
          <a:xfrm rot="10800000">
            <a:off x="2286" y="0"/>
            <a:ext cx="9141714" cy="1594961"/>
          </a:xfrm>
          <a:prstGeom prst="rect">
            <a:avLst/>
          </a:prstGeom>
        </p:spPr>
      </p:pic>
      <p:pic>
        <p:nvPicPr>
          <p:cNvPr id="8" name="Graphic 7">
            <a:extLst>
              <a:ext uri="{FF2B5EF4-FFF2-40B4-BE49-F238E27FC236}">
                <a16:creationId xmlns:a16="http://schemas.microsoft.com/office/drawing/2014/main" id="{CCCFAD41-07EF-2C22-2ED0-24D0698E859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24786" y="464052"/>
            <a:ext cx="1600203" cy="571501"/>
          </a:xfrm>
          <a:prstGeom prst="rect">
            <a:avLst/>
          </a:prstGeom>
        </p:spPr>
      </p:pic>
      <p:sp>
        <p:nvSpPr>
          <p:cNvPr id="9" name="TextBox 8">
            <a:extLst>
              <a:ext uri="{FF2B5EF4-FFF2-40B4-BE49-F238E27FC236}">
                <a16:creationId xmlns:a16="http://schemas.microsoft.com/office/drawing/2014/main" id="{C06D4CFA-B4CE-2E93-3542-CA48A0DA3E4C}"/>
              </a:ext>
            </a:extLst>
          </p:cNvPr>
          <p:cNvSpPr txBox="1"/>
          <p:nvPr/>
        </p:nvSpPr>
        <p:spPr>
          <a:xfrm>
            <a:off x="293929" y="464052"/>
            <a:ext cx="5577482" cy="507831"/>
          </a:xfrm>
          <a:prstGeom prst="rect">
            <a:avLst/>
          </a:prstGeom>
          <a:noFill/>
        </p:spPr>
        <p:txBody>
          <a:bodyPr wrap="square" rtlCol="0">
            <a:spAutoFit/>
          </a:bodyPr>
          <a:lstStyle/>
          <a:p>
            <a:r>
              <a:rPr lang="en-GB" sz="2700" b="1" dirty="0">
                <a:solidFill>
                  <a:schemeClr val="bg1"/>
                </a:solidFill>
                <a:latin typeface="Rubik Black" pitchFamily="2" charset="-79"/>
                <a:ea typeface="Colby StBlk" pitchFamily="2" charset="77"/>
                <a:cs typeface="Rubik Black" pitchFamily="2" charset="-79"/>
              </a:rPr>
              <a:t>COLOMBIA</a:t>
            </a:r>
          </a:p>
        </p:txBody>
      </p:sp>
    </p:spTree>
    <p:extLst>
      <p:ext uri="{BB962C8B-B14F-4D97-AF65-F5344CB8AC3E}">
        <p14:creationId xmlns:p14="http://schemas.microsoft.com/office/powerpoint/2010/main" val="36247506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A17BBDD-F9A4-D060-5A59-0298B2AC556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3443"/>
          <a:stretch/>
        </p:blipFill>
        <p:spPr>
          <a:xfrm>
            <a:off x="1143" y="971883"/>
            <a:ext cx="9144000" cy="5886117"/>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green screen with a black border&#10;&#10;Description automatically generated">
            <a:extLst>
              <a:ext uri="{FF2B5EF4-FFF2-40B4-BE49-F238E27FC236}">
                <a16:creationId xmlns:a16="http://schemas.microsoft.com/office/drawing/2014/main" id="{BE18165A-57D7-5668-2B78-B6318452228F}"/>
              </a:ext>
            </a:extLst>
          </p:cNvPr>
          <p:cNvPicPr>
            <a:picLocks noChangeAspect="1"/>
          </p:cNvPicPr>
          <p:nvPr/>
        </p:nvPicPr>
        <p:blipFill>
          <a:blip r:embed="rId4"/>
          <a:stretch>
            <a:fillRect/>
          </a:stretch>
        </p:blipFill>
        <p:spPr>
          <a:xfrm rot="10800000">
            <a:off x="2286" y="0"/>
            <a:ext cx="9141714" cy="1594961"/>
          </a:xfrm>
          <a:prstGeom prst="rect">
            <a:avLst/>
          </a:prstGeom>
        </p:spPr>
      </p:pic>
      <p:pic>
        <p:nvPicPr>
          <p:cNvPr id="8" name="Graphic 7">
            <a:extLst>
              <a:ext uri="{FF2B5EF4-FFF2-40B4-BE49-F238E27FC236}">
                <a16:creationId xmlns:a16="http://schemas.microsoft.com/office/drawing/2014/main" id="{4CE570DF-9564-EA0D-2704-C47372872DF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24786" y="464052"/>
            <a:ext cx="1600203" cy="571501"/>
          </a:xfrm>
          <a:prstGeom prst="rect">
            <a:avLst/>
          </a:prstGeom>
        </p:spPr>
      </p:pic>
      <p:sp>
        <p:nvSpPr>
          <p:cNvPr id="9" name="TextBox 8">
            <a:extLst>
              <a:ext uri="{FF2B5EF4-FFF2-40B4-BE49-F238E27FC236}">
                <a16:creationId xmlns:a16="http://schemas.microsoft.com/office/drawing/2014/main" id="{AEACB975-D189-6A16-0FDD-87D2C46F9977}"/>
              </a:ext>
            </a:extLst>
          </p:cNvPr>
          <p:cNvSpPr txBox="1"/>
          <p:nvPr/>
        </p:nvSpPr>
        <p:spPr>
          <a:xfrm>
            <a:off x="293929" y="464052"/>
            <a:ext cx="5577482" cy="507831"/>
          </a:xfrm>
          <a:prstGeom prst="rect">
            <a:avLst/>
          </a:prstGeom>
          <a:noFill/>
        </p:spPr>
        <p:txBody>
          <a:bodyPr wrap="square" rtlCol="0">
            <a:spAutoFit/>
          </a:bodyPr>
          <a:lstStyle/>
          <a:p>
            <a:r>
              <a:rPr lang="en-GB" sz="2700" b="1" dirty="0">
                <a:solidFill>
                  <a:schemeClr val="bg1"/>
                </a:solidFill>
                <a:latin typeface="Rubik Black" pitchFamily="2" charset="-79"/>
                <a:ea typeface="Colby StBlk" pitchFamily="2" charset="77"/>
                <a:cs typeface="Rubik Black" pitchFamily="2" charset="-79"/>
              </a:rPr>
              <a:t>SURF FOR PEACE</a:t>
            </a:r>
          </a:p>
        </p:txBody>
      </p:sp>
    </p:spTree>
    <p:extLst>
      <p:ext uri="{BB962C8B-B14F-4D97-AF65-F5344CB8AC3E}">
        <p14:creationId xmlns:p14="http://schemas.microsoft.com/office/powerpoint/2010/main" val="35333810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E4854A-95D9-0566-012D-6663EF58FA15}"/>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3A64B39C-A628-E2B6-1226-99AAB9355F5D}"/>
              </a:ext>
            </a:extLst>
          </p:cNvPr>
          <p:cNvPicPr>
            <a:picLocks noChangeAspect="1"/>
          </p:cNvPicPr>
          <p:nvPr/>
        </p:nvPicPr>
        <p:blipFill>
          <a:blip r:embed="rId3"/>
          <a:srcRect l="9170"/>
          <a:stretch/>
        </p:blipFill>
        <p:spPr>
          <a:xfrm>
            <a:off x="0" y="1435935"/>
            <a:ext cx="9144000" cy="5422065"/>
          </a:xfrm>
          <a:prstGeom prst="rect">
            <a:avLst/>
          </a:prstGeom>
        </p:spPr>
      </p:pic>
      <p:sp>
        <p:nvSpPr>
          <p:cNvPr id="10" name="Rectangle 9">
            <a:extLst>
              <a:ext uri="{FF2B5EF4-FFF2-40B4-BE49-F238E27FC236}">
                <a16:creationId xmlns:a16="http://schemas.microsoft.com/office/drawing/2014/main" id="{7C8BE749-ABA8-452C-5A66-BF82C1925E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green screen with a black border&#10;&#10;Description automatically generated">
            <a:extLst>
              <a:ext uri="{FF2B5EF4-FFF2-40B4-BE49-F238E27FC236}">
                <a16:creationId xmlns:a16="http://schemas.microsoft.com/office/drawing/2014/main" id="{6EC7D8DC-FDB8-EB3A-A06C-48E171C23260}"/>
              </a:ext>
            </a:extLst>
          </p:cNvPr>
          <p:cNvPicPr>
            <a:picLocks noChangeAspect="1"/>
          </p:cNvPicPr>
          <p:nvPr/>
        </p:nvPicPr>
        <p:blipFill>
          <a:blip r:embed="rId4"/>
          <a:stretch>
            <a:fillRect/>
          </a:stretch>
        </p:blipFill>
        <p:spPr>
          <a:xfrm rot="10800000">
            <a:off x="2286" y="0"/>
            <a:ext cx="9141714" cy="1594961"/>
          </a:xfrm>
          <a:prstGeom prst="rect">
            <a:avLst/>
          </a:prstGeom>
        </p:spPr>
      </p:pic>
      <p:pic>
        <p:nvPicPr>
          <p:cNvPr id="8" name="Graphic 7">
            <a:extLst>
              <a:ext uri="{FF2B5EF4-FFF2-40B4-BE49-F238E27FC236}">
                <a16:creationId xmlns:a16="http://schemas.microsoft.com/office/drawing/2014/main" id="{43697AEE-AC90-85F3-2CCD-7259581102A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24786" y="464052"/>
            <a:ext cx="1600203" cy="571501"/>
          </a:xfrm>
          <a:prstGeom prst="rect">
            <a:avLst/>
          </a:prstGeom>
        </p:spPr>
      </p:pic>
      <p:sp>
        <p:nvSpPr>
          <p:cNvPr id="9" name="TextBox 8">
            <a:extLst>
              <a:ext uri="{FF2B5EF4-FFF2-40B4-BE49-F238E27FC236}">
                <a16:creationId xmlns:a16="http://schemas.microsoft.com/office/drawing/2014/main" id="{A532A0B2-5014-FDBF-9CC0-591C6B2E35AF}"/>
              </a:ext>
            </a:extLst>
          </p:cNvPr>
          <p:cNvSpPr txBox="1"/>
          <p:nvPr/>
        </p:nvSpPr>
        <p:spPr>
          <a:xfrm>
            <a:off x="293929" y="464052"/>
            <a:ext cx="5577482" cy="507831"/>
          </a:xfrm>
          <a:prstGeom prst="rect">
            <a:avLst/>
          </a:prstGeom>
          <a:noFill/>
        </p:spPr>
        <p:txBody>
          <a:bodyPr wrap="square" rtlCol="0">
            <a:spAutoFit/>
          </a:bodyPr>
          <a:lstStyle/>
          <a:p>
            <a:r>
              <a:rPr lang="en-GB" sz="2700" b="1" dirty="0">
                <a:solidFill>
                  <a:schemeClr val="bg1"/>
                </a:solidFill>
                <a:latin typeface="Rubik Black" pitchFamily="2" charset="-79"/>
                <a:ea typeface="Colby StBlk" pitchFamily="2" charset="77"/>
                <a:cs typeface="Rubik Black" pitchFamily="2" charset="-79"/>
              </a:rPr>
              <a:t>DAY IN THE LIFE</a:t>
            </a:r>
          </a:p>
        </p:txBody>
      </p:sp>
    </p:spTree>
    <p:extLst>
      <p:ext uri="{BB962C8B-B14F-4D97-AF65-F5344CB8AC3E}">
        <p14:creationId xmlns:p14="http://schemas.microsoft.com/office/powerpoint/2010/main" val="2275715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EA8FFB6-9C7E-5B66-1EAB-2DDE13D4FC3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797480"/>
            <a:ext cx="9144000" cy="6096000"/>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green screen with a black border&#10;&#10;Description automatically generated">
            <a:extLst>
              <a:ext uri="{FF2B5EF4-FFF2-40B4-BE49-F238E27FC236}">
                <a16:creationId xmlns:a16="http://schemas.microsoft.com/office/drawing/2014/main" id="{BE18165A-57D7-5668-2B78-B6318452228F}"/>
              </a:ext>
            </a:extLst>
          </p:cNvPr>
          <p:cNvPicPr>
            <a:picLocks noChangeAspect="1"/>
          </p:cNvPicPr>
          <p:nvPr/>
        </p:nvPicPr>
        <p:blipFill>
          <a:blip r:embed="rId4"/>
          <a:stretch>
            <a:fillRect/>
          </a:stretch>
        </p:blipFill>
        <p:spPr>
          <a:xfrm rot="10800000">
            <a:off x="2286" y="0"/>
            <a:ext cx="9141714" cy="1594961"/>
          </a:xfrm>
          <a:prstGeom prst="rect">
            <a:avLst/>
          </a:prstGeom>
        </p:spPr>
      </p:pic>
      <p:pic>
        <p:nvPicPr>
          <p:cNvPr id="8" name="Graphic 7">
            <a:extLst>
              <a:ext uri="{FF2B5EF4-FFF2-40B4-BE49-F238E27FC236}">
                <a16:creationId xmlns:a16="http://schemas.microsoft.com/office/drawing/2014/main" id="{4CE570DF-9564-EA0D-2704-C47372872DF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24786" y="464052"/>
            <a:ext cx="1600203" cy="571501"/>
          </a:xfrm>
          <a:prstGeom prst="rect">
            <a:avLst/>
          </a:prstGeom>
        </p:spPr>
      </p:pic>
      <p:sp>
        <p:nvSpPr>
          <p:cNvPr id="3" name="TextBox 2">
            <a:extLst>
              <a:ext uri="{FF2B5EF4-FFF2-40B4-BE49-F238E27FC236}">
                <a16:creationId xmlns:a16="http://schemas.microsoft.com/office/drawing/2014/main" id="{F0EAB829-A773-D245-B50A-13C1D85C5853}"/>
              </a:ext>
            </a:extLst>
          </p:cNvPr>
          <p:cNvSpPr txBox="1"/>
          <p:nvPr/>
        </p:nvSpPr>
        <p:spPr>
          <a:xfrm>
            <a:off x="293929" y="464052"/>
            <a:ext cx="5577482" cy="507831"/>
          </a:xfrm>
          <a:prstGeom prst="rect">
            <a:avLst/>
          </a:prstGeom>
          <a:noFill/>
        </p:spPr>
        <p:txBody>
          <a:bodyPr wrap="square" rtlCol="0">
            <a:spAutoFit/>
          </a:bodyPr>
          <a:lstStyle/>
          <a:p>
            <a:r>
              <a:rPr lang="en-GB" sz="2700" b="1" dirty="0">
                <a:solidFill>
                  <a:schemeClr val="bg1"/>
                </a:solidFill>
                <a:latin typeface="Rubik Black" pitchFamily="2" charset="-79"/>
                <a:ea typeface="Colby StBlk" pitchFamily="2" charset="77"/>
                <a:cs typeface="Rubik Black" pitchFamily="2" charset="-79"/>
              </a:rPr>
              <a:t>DAY IN THE LIFE</a:t>
            </a:r>
          </a:p>
        </p:txBody>
      </p:sp>
    </p:spTree>
    <p:extLst>
      <p:ext uri="{BB962C8B-B14F-4D97-AF65-F5344CB8AC3E}">
        <p14:creationId xmlns:p14="http://schemas.microsoft.com/office/powerpoint/2010/main" val="26686468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3975988-5DDA-0765-375C-A910DF357BD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43" y="762000"/>
            <a:ext cx="9144000" cy="6096000"/>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green screen with a black border&#10;&#10;Description automatically generated">
            <a:extLst>
              <a:ext uri="{FF2B5EF4-FFF2-40B4-BE49-F238E27FC236}">
                <a16:creationId xmlns:a16="http://schemas.microsoft.com/office/drawing/2014/main" id="{BE18165A-57D7-5668-2B78-B6318452228F}"/>
              </a:ext>
            </a:extLst>
          </p:cNvPr>
          <p:cNvPicPr>
            <a:picLocks noChangeAspect="1"/>
          </p:cNvPicPr>
          <p:nvPr/>
        </p:nvPicPr>
        <p:blipFill>
          <a:blip r:embed="rId4"/>
          <a:stretch>
            <a:fillRect/>
          </a:stretch>
        </p:blipFill>
        <p:spPr>
          <a:xfrm rot="10800000">
            <a:off x="2286" y="0"/>
            <a:ext cx="9141714" cy="1594961"/>
          </a:xfrm>
          <a:prstGeom prst="rect">
            <a:avLst/>
          </a:prstGeom>
        </p:spPr>
      </p:pic>
      <p:pic>
        <p:nvPicPr>
          <p:cNvPr id="8" name="Graphic 7">
            <a:extLst>
              <a:ext uri="{FF2B5EF4-FFF2-40B4-BE49-F238E27FC236}">
                <a16:creationId xmlns:a16="http://schemas.microsoft.com/office/drawing/2014/main" id="{4CE570DF-9564-EA0D-2704-C47372872DF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24786" y="464052"/>
            <a:ext cx="1600203" cy="571501"/>
          </a:xfrm>
          <a:prstGeom prst="rect">
            <a:avLst/>
          </a:prstGeom>
        </p:spPr>
      </p:pic>
      <p:sp>
        <p:nvSpPr>
          <p:cNvPr id="2" name="TextBox 1">
            <a:extLst>
              <a:ext uri="{FF2B5EF4-FFF2-40B4-BE49-F238E27FC236}">
                <a16:creationId xmlns:a16="http://schemas.microsoft.com/office/drawing/2014/main" id="{6F213030-D778-94AB-6BEB-9B0B9D46FC56}"/>
              </a:ext>
            </a:extLst>
          </p:cNvPr>
          <p:cNvSpPr txBox="1"/>
          <p:nvPr/>
        </p:nvSpPr>
        <p:spPr>
          <a:xfrm>
            <a:off x="293929" y="464052"/>
            <a:ext cx="5577482" cy="507831"/>
          </a:xfrm>
          <a:prstGeom prst="rect">
            <a:avLst/>
          </a:prstGeom>
          <a:noFill/>
        </p:spPr>
        <p:txBody>
          <a:bodyPr wrap="square" rtlCol="0">
            <a:spAutoFit/>
          </a:bodyPr>
          <a:lstStyle/>
          <a:p>
            <a:r>
              <a:rPr lang="en-GB" sz="2700" b="1" dirty="0">
                <a:solidFill>
                  <a:schemeClr val="bg1"/>
                </a:solidFill>
                <a:latin typeface="Rubik Black" pitchFamily="2" charset="-79"/>
                <a:ea typeface="Colby StBlk" pitchFamily="2" charset="77"/>
                <a:cs typeface="Rubik Black" pitchFamily="2" charset="-79"/>
              </a:rPr>
              <a:t>DAY IN THE LIFE</a:t>
            </a:r>
          </a:p>
        </p:txBody>
      </p:sp>
    </p:spTree>
    <p:extLst>
      <p:ext uri="{BB962C8B-B14F-4D97-AF65-F5344CB8AC3E}">
        <p14:creationId xmlns:p14="http://schemas.microsoft.com/office/powerpoint/2010/main" val="11064680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C34BAD1-ACA4-80B4-BA74-212FC63C7D3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582"/>
          <a:stretch/>
        </p:blipFill>
        <p:spPr>
          <a:xfrm>
            <a:off x="1143" y="797480"/>
            <a:ext cx="9144000" cy="6060520"/>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green screen with a black border&#10;&#10;Description automatically generated">
            <a:extLst>
              <a:ext uri="{FF2B5EF4-FFF2-40B4-BE49-F238E27FC236}">
                <a16:creationId xmlns:a16="http://schemas.microsoft.com/office/drawing/2014/main" id="{BE18165A-57D7-5668-2B78-B6318452228F}"/>
              </a:ext>
            </a:extLst>
          </p:cNvPr>
          <p:cNvPicPr>
            <a:picLocks noChangeAspect="1"/>
          </p:cNvPicPr>
          <p:nvPr/>
        </p:nvPicPr>
        <p:blipFill>
          <a:blip r:embed="rId4"/>
          <a:stretch>
            <a:fillRect/>
          </a:stretch>
        </p:blipFill>
        <p:spPr>
          <a:xfrm rot="10800000">
            <a:off x="2286" y="0"/>
            <a:ext cx="9141714" cy="1594961"/>
          </a:xfrm>
          <a:prstGeom prst="rect">
            <a:avLst/>
          </a:prstGeom>
        </p:spPr>
      </p:pic>
      <p:pic>
        <p:nvPicPr>
          <p:cNvPr id="8" name="Graphic 7">
            <a:extLst>
              <a:ext uri="{FF2B5EF4-FFF2-40B4-BE49-F238E27FC236}">
                <a16:creationId xmlns:a16="http://schemas.microsoft.com/office/drawing/2014/main" id="{4CE570DF-9564-EA0D-2704-C47372872DF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24786" y="464052"/>
            <a:ext cx="1600203" cy="571501"/>
          </a:xfrm>
          <a:prstGeom prst="rect">
            <a:avLst/>
          </a:prstGeom>
        </p:spPr>
      </p:pic>
      <p:sp>
        <p:nvSpPr>
          <p:cNvPr id="3" name="TextBox 2">
            <a:extLst>
              <a:ext uri="{FF2B5EF4-FFF2-40B4-BE49-F238E27FC236}">
                <a16:creationId xmlns:a16="http://schemas.microsoft.com/office/drawing/2014/main" id="{4B20358B-F074-4076-C856-699C602881B4}"/>
              </a:ext>
            </a:extLst>
          </p:cNvPr>
          <p:cNvSpPr txBox="1"/>
          <p:nvPr/>
        </p:nvSpPr>
        <p:spPr>
          <a:xfrm>
            <a:off x="293929" y="464052"/>
            <a:ext cx="5577482" cy="507831"/>
          </a:xfrm>
          <a:prstGeom prst="rect">
            <a:avLst/>
          </a:prstGeom>
          <a:noFill/>
        </p:spPr>
        <p:txBody>
          <a:bodyPr wrap="square" rtlCol="0">
            <a:spAutoFit/>
          </a:bodyPr>
          <a:lstStyle/>
          <a:p>
            <a:r>
              <a:rPr lang="en-GB" sz="2700" b="1" dirty="0">
                <a:solidFill>
                  <a:schemeClr val="bg1"/>
                </a:solidFill>
                <a:latin typeface="Rubik Black" pitchFamily="2" charset="-79"/>
                <a:ea typeface="Colby StBlk" pitchFamily="2" charset="77"/>
                <a:cs typeface="Rubik Black" pitchFamily="2" charset="-79"/>
              </a:rPr>
              <a:t>DAY IN THE LIFE</a:t>
            </a:r>
          </a:p>
        </p:txBody>
      </p:sp>
    </p:spTree>
    <p:extLst>
      <p:ext uri="{BB962C8B-B14F-4D97-AF65-F5344CB8AC3E}">
        <p14:creationId xmlns:p14="http://schemas.microsoft.com/office/powerpoint/2010/main" val="296217307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33ff375b-edcb-4318-b297-03708cd48d6d">
      <UserInfo>
        <DisplayName>Katie Ann McGeary</DisplayName>
        <AccountId>953</AccountId>
        <AccountType/>
      </UserInfo>
    </SharedWithUsers>
    <TaxCatchAll xmlns="33ff375b-edcb-4318-b297-03708cd48d6d" xsi:nil="true"/>
    <lcf76f155ced4ddcb4097134ff3c332f xmlns="b8272850-4b3f-444f-8ab6-9bc8b014a2aa">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6E2A07E94AC05448C594CAA6E0A924B" ma:contentTypeVersion="14" ma:contentTypeDescription="Create a new document." ma:contentTypeScope="" ma:versionID="5ccad65f66f32f43248115940259969d">
  <xsd:schema xmlns:xsd="http://www.w3.org/2001/XMLSchema" xmlns:xs="http://www.w3.org/2001/XMLSchema" xmlns:p="http://schemas.microsoft.com/office/2006/metadata/properties" xmlns:ns2="b8272850-4b3f-444f-8ab6-9bc8b014a2aa" xmlns:ns3="33ff375b-edcb-4318-b297-03708cd48d6d" targetNamespace="http://schemas.microsoft.com/office/2006/metadata/properties" ma:root="true" ma:fieldsID="5b67653ede5d947c34f724eb93f1009d" ns2:_="" ns3:_="">
    <xsd:import namespace="b8272850-4b3f-444f-8ab6-9bc8b014a2aa"/>
    <xsd:import namespace="33ff375b-edcb-4318-b297-03708cd48d6d"/>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8272850-4b3f-444f-8ab6-9bc8b014a2a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bd4a124e-ca87-4357-b891-080022d937d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3ff375b-edcb-4318-b297-03708cd48d6d"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8cd0887e-a51a-4900-b42c-eb0d0f9b2423}" ma:internalName="TaxCatchAll" ma:showField="CatchAllData" ma:web="33ff375b-edcb-4318-b297-03708cd48d6d">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F523C4F-92D0-4C07-B8D5-72BA0200B906}">
  <ds:schemaRefs>
    <ds:schemaRef ds:uri="http://purl.org/dc/terms/"/>
    <ds:schemaRef ds:uri="http://purl.org/dc/dcmitype/"/>
    <ds:schemaRef ds:uri="http://schemas.microsoft.com/office/2006/documentManagement/types"/>
    <ds:schemaRef ds:uri="http://purl.org/dc/elements/1.1/"/>
    <ds:schemaRef ds:uri="http://schemas.microsoft.com/office/2006/metadata/properties"/>
    <ds:schemaRef ds:uri="http://www.w3.org/XML/1998/namespace"/>
    <ds:schemaRef ds:uri="http://schemas.microsoft.com/office/infopath/2007/PartnerControls"/>
    <ds:schemaRef ds:uri="http://schemas.openxmlformats.org/package/2006/metadata/core-properties"/>
    <ds:schemaRef ds:uri="33ff375b-edcb-4318-b297-03708cd48d6d"/>
    <ds:schemaRef ds:uri="b8272850-4b3f-444f-8ab6-9bc8b014a2aa"/>
  </ds:schemaRefs>
</ds:datastoreItem>
</file>

<file path=customXml/itemProps2.xml><?xml version="1.0" encoding="utf-8"?>
<ds:datastoreItem xmlns:ds="http://schemas.openxmlformats.org/officeDocument/2006/customXml" ds:itemID="{F3B68AB4-8723-4422-9A5C-923AE4E7D82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8272850-4b3f-444f-8ab6-9bc8b014a2aa"/>
    <ds:schemaRef ds:uri="33ff375b-edcb-4318-b297-03708cd48d6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95ED3C1-2848-4B52-B482-65682039D37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2056</TotalTime>
  <Words>817</Words>
  <Application>Microsoft Office PowerPoint</Application>
  <PresentationFormat>On-screen Show (4:3)</PresentationFormat>
  <Paragraphs>100</Paragraphs>
  <Slides>18</Slides>
  <Notes>18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Arial</vt:lpstr>
      <vt:lpstr>Calibri</vt:lpstr>
      <vt:lpstr>Colby StBlk</vt:lpstr>
      <vt:lpstr>Rubik</vt:lpstr>
      <vt:lpstr>Rubik Black</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Iain Lindsay</dc:creator>
  <cp:lastModifiedBy>Eleanor Porter</cp:lastModifiedBy>
  <cp:revision>118</cp:revision>
  <dcterms:created xsi:type="dcterms:W3CDTF">2021-07-26T14:29:33Z</dcterms:created>
  <dcterms:modified xsi:type="dcterms:W3CDTF">2025-04-24T11:08:00Z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0x01010086E2A07E94AC05448C594CAA6E0A924B</vt:lpwstr>
  </property>
  <property fmtid="{D5CDD505-2E9C-101B-9397-08002B2CF9AE}" pid="3" name="MediaServiceImageTags">
    <vt:lpwstr/>
  </property>
</Properties>
</file>