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 id="2147483662" r:id="rId5"/>
  </p:sldMasterIdLst>
  <p:notesMasterIdLst>
    <p:notesMasterId r:id="rId20"/>
  </p:notesMasterIdLst>
  <p:sldIdLst>
    <p:sldId id="339" r:id="rId6"/>
    <p:sldId id="356" r:id="rId7"/>
    <p:sldId id="373" r:id="rId8"/>
    <p:sldId id="369" r:id="rId9"/>
    <p:sldId id="378" r:id="rId10"/>
    <p:sldId id="365" r:id="rId11"/>
    <p:sldId id="372" r:id="rId12"/>
    <p:sldId id="366" r:id="rId13"/>
    <p:sldId id="379" r:id="rId14"/>
    <p:sldId id="380" r:id="rId15"/>
    <p:sldId id="375" r:id="rId16"/>
    <p:sldId id="374" r:id="rId17"/>
    <p:sldId id="377" r:id="rId18"/>
    <p:sldId id="270" r:id="rId19"/>
  </p:sldIdLst>
  <p:sldSz cx="9144000" cy="6858000" type="screen4x3"/>
  <p:notesSz cx="6858000" cy="9144000"/>
  <p:embeddedFontLst>
    <p:embeddedFont>
      <p:font typeface="Colby StBlk" panose="00000A00000000000000" charset="0"/>
      <p:bold r:id="rId21"/>
    </p:embeddedFont>
    <p:embeddedFont>
      <p:font typeface="Colby StMed" panose="00000600000000000000" charset="0"/>
      <p:regular r:id="rId22"/>
    </p:embeddedFont>
    <p:embeddedFont>
      <p:font typeface="Rubik" panose="020B0604020202020204" charset="-79"/>
      <p:regular r:id="rId23"/>
      <p:bold r:id="rId24"/>
      <p:italic r:id="rId25"/>
      <p:boldItalic r:id="rId26"/>
    </p:embeddedFont>
    <p:embeddedFont>
      <p:font typeface="Rubik Black" panose="020B0604020202020204" charset="-79"/>
      <p:bold r:id="rId27"/>
      <p:italic r:id="rId28"/>
      <p:boldItalic r:id="rId29"/>
    </p:embeddedFont>
    <p:embeddedFont>
      <p:font typeface="Rubik Regular" panose="020B0604020202020204" charset="0"/>
      <p:regular r:id="rId30"/>
      <p:bold r:id="rId31"/>
      <p:italic r:id="rId32"/>
      <p:boldItalic r:id="rId3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8092B-C68E-233F-5FA3-640900EE51CD}" name="Sarah Swaroop" initials="SS" userId="S::sswaroop@sciaf.org.uk::40f56f85-3516-4ffe-ae26-b830dc872d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B6"/>
    <a:srgbClr val="12375A"/>
    <a:srgbClr val="709749"/>
    <a:srgbClr val="ED9838"/>
    <a:srgbClr val="A1CA5E"/>
    <a:srgbClr val="00B1C2"/>
    <a:srgbClr val="EAE8DD"/>
    <a:srgbClr val="E43B31"/>
    <a:srgbClr val="3A5382"/>
    <a:srgbClr val="E9E8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5BB283-7E4E-AEC6-6620-1F1B6E4A2D8E}" v="2" dt="2025-03-31T11:17:50.441"/>
    <p1510:client id="{719F59F6-E7C7-0528-2686-FA7E503689B7}" v="5" dt="2025-04-01T13:43:27.885"/>
    <p1510:client id="{DD15DF7F-89B8-6A39-5AAF-9E2C27652E01}" v="2" dt="2025-04-01T13:55:50.3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85" autoAdjust="0"/>
    <p:restoredTop sz="51825" autoAdjust="0"/>
  </p:normalViewPr>
  <p:slideViewPr>
    <p:cSldViewPr snapToGrid="0">
      <p:cViewPr varScale="1">
        <p:scale>
          <a:sx n="27" d="100"/>
          <a:sy n="27" d="100"/>
        </p:scale>
        <p:origin x="2030"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9" Type="http://schemas.microsoft.com/office/2018/10/relationships/authors" Target="authors.xml"/><Relationship Id="rId21" Type="http://schemas.openxmlformats.org/officeDocument/2006/relationships/font" Target="fonts/font1.fntdata"/><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openxmlformats.org/officeDocument/2006/relationships/font" Target="fonts/font13.fntdata"/><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1.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C8BA74-0CB4-CE4C-ADFF-A60480D93DF4}" type="datetimeFigureOut">
              <a:rPr lang="en-US" smtClean="0"/>
              <a:t>4/24/2025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DBF2C-C93A-FD4E-BA14-EA660F09FC35}" type="slidenum">
              <a:rPr lang="en-US" smtClean="0"/>
              <a:t>‹#›</a:t>
            </a:fld>
            <a:endParaRPr lang="en-US"/>
          </a:p>
        </p:txBody>
      </p:sp>
    </p:spTree>
    <p:extLst>
      <p:ext uri="{BB962C8B-B14F-4D97-AF65-F5344CB8AC3E}">
        <p14:creationId xmlns:p14="http://schemas.microsoft.com/office/powerpoint/2010/main" val="176565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Jhoshua is 11 years old. </a:t>
            </a:r>
          </a:p>
          <a:p>
            <a:r>
              <a:rPr lang="en-US" b="0" dirty="0"/>
              <a:t>He lives in Chocó, Colombia and is part of the Surf for Peace project. </a:t>
            </a:r>
          </a:p>
          <a:p>
            <a:r>
              <a:rPr lang="en-US" b="0" dirty="0"/>
              <a:t>Today we’re going to find out a bit about his daily life. </a:t>
            </a:r>
          </a:p>
          <a:p>
            <a:endParaRPr lang="en-US" dirty="0"/>
          </a:p>
        </p:txBody>
      </p:sp>
      <p:sp>
        <p:nvSpPr>
          <p:cNvPr id="4" name="Slide Number Placeholder 3"/>
          <p:cNvSpPr>
            <a:spLocks noGrp="1"/>
          </p:cNvSpPr>
          <p:nvPr>
            <p:ph type="sldNum" sz="quarter" idx="5"/>
          </p:nvPr>
        </p:nvSpPr>
        <p:spPr/>
        <p:txBody>
          <a:bodyPr/>
          <a:lstStyle/>
          <a:p>
            <a:fld id="{E12DBF2C-C93A-FD4E-BA14-EA660F09FC35}" type="slidenum">
              <a:rPr lang="en-US" smtClean="0"/>
              <a:t>1</a:t>
            </a:fld>
            <a:endParaRPr lang="en-US"/>
          </a:p>
        </p:txBody>
      </p:sp>
    </p:spTree>
    <p:extLst>
      <p:ext uri="{BB962C8B-B14F-4D97-AF65-F5344CB8AC3E}">
        <p14:creationId xmlns:p14="http://schemas.microsoft.com/office/powerpoint/2010/main" val="471822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54949-9055-6B11-F882-54A6E654D2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6F0098-35FD-6F07-3B64-F5E67F2F8A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68AC69-4261-72E4-2EBB-FF18332A0AA8}"/>
              </a:ext>
            </a:extLst>
          </p:cNvPr>
          <p:cNvSpPr>
            <a:spLocks noGrp="1"/>
          </p:cNvSpPr>
          <p:nvPr>
            <p:ph type="body" idx="1"/>
          </p:nvPr>
        </p:nvSpPr>
        <p:spPr/>
        <p:txBody>
          <a:bodyPr/>
          <a:lstStyle/>
          <a:p>
            <a:pPr>
              <a:buFont typeface="Arial" panose="020B0604020202020204" pitchFamily="34" charset="0"/>
              <a:buNone/>
            </a:pPr>
            <a:endParaRPr lang="en-US" dirty="0"/>
          </a:p>
          <a:p>
            <a:endParaRPr lang="en-GB" dirty="0"/>
          </a:p>
        </p:txBody>
      </p:sp>
      <p:sp>
        <p:nvSpPr>
          <p:cNvPr id="4" name="Slide Number Placeholder 3">
            <a:extLst>
              <a:ext uri="{FF2B5EF4-FFF2-40B4-BE49-F238E27FC236}">
                <a16:creationId xmlns:a16="http://schemas.microsoft.com/office/drawing/2014/main" id="{6AA38090-BCEA-D4D8-9A4E-A07C130A36B1}"/>
              </a:ext>
            </a:extLst>
          </p:cNvPr>
          <p:cNvSpPr>
            <a:spLocks noGrp="1"/>
          </p:cNvSpPr>
          <p:nvPr>
            <p:ph type="sldNum" sz="quarter" idx="10"/>
          </p:nvPr>
        </p:nvSpPr>
        <p:spPr/>
        <p:txBody>
          <a:bodyPr/>
          <a:lstStyle/>
          <a:p>
            <a:fld id="{E12DBF2C-C93A-FD4E-BA14-EA660F09FC35}" type="slidenum">
              <a:rPr lang="en-US" smtClean="0"/>
              <a:t>10</a:t>
            </a:fld>
            <a:endParaRPr lang="en-US"/>
          </a:p>
        </p:txBody>
      </p:sp>
    </p:spTree>
    <p:extLst>
      <p:ext uri="{BB962C8B-B14F-4D97-AF65-F5344CB8AC3E}">
        <p14:creationId xmlns:p14="http://schemas.microsoft.com/office/powerpoint/2010/main" val="4041868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13C7A-0397-5D5D-C910-837CEEA5C5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9F0C8C-53C8-2A56-3307-99A575BCF4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034D1A-4D61-E6EC-7133-5EBCF65A6D2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Discussion questions:</a:t>
            </a:r>
          </a:p>
          <a:p>
            <a:endParaRPr lang="en-US" dirty="0"/>
          </a:p>
          <a:p>
            <a:r>
              <a:rPr lang="en-US" dirty="0"/>
              <a:t>What do you think Pope Francis means by “building bridges of friendship and solidarity” through sports?</a:t>
            </a:r>
          </a:p>
          <a:p>
            <a:pPr marL="171450" indent="-171450">
              <a:buFontTx/>
              <a:buChar char="-"/>
            </a:pPr>
            <a:r>
              <a:rPr lang="en-US" dirty="0"/>
              <a:t>What does it mean to “build a bridge” between people? </a:t>
            </a:r>
          </a:p>
          <a:p>
            <a:pPr marL="171450" indent="-171450">
              <a:buFontTx/>
              <a:buChar char="-"/>
            </a:pPr>
            <a:r>
              <a:rPr lang="en-US" dirty="0"/>
              <a:t>Can sport really help people connect even if they are different?</a:t>
            </a:r>
          </a:p>
          <a:p>
            <a:pPr marL="171450" indent="-171450">
              <a:buFontTx/>
              <a:buChar char="-"/>
            </a:pPr>
            <a:r>
              <a:rPr lang="en-US" dirty="0"/>
              <a:t>What do you think "solidarity" means in this context? (e.g. standing together, supporting one another)</a:t>
            </a:r>
          </a:p>
          <a:p>
            <a:endParaRPr lang="en-US" dirty="0"/>
          </a:p>
          <a:p>
            <a:r>
              <a:rPr lang="en-US" dirty="0"/>
              <a:t>How does Surf for Peace reflect this message in Chocó?</a:t>
            </a:r>
          </a:p>
          <a:p>
            <a:pPr marL="171450" indent="-171450">
              <a:buFontTx/>
              <a:buChar char="-"/>
            </a:pPr>
            <a:r>
              <a:rPr lang="en-US" dirty="0"/>
              <a:t>How are the young people in the video learning to trust each other or feel part of a group?</a:t>
            </a:r>
          </a:p>
          <a:p>
            <a:pPr marL="171450" indent="-171450">
              <a:buFontTx/>
              <a:buChar char="-"/>
            </a:pPr>
            <a:r>
              <a:rPr lang="en-US" dirty="0"/>
              <a:t>Do you think the mentors are building “bridges of friendship”? How?</a:t>
            </a:r>
          </a:p>
          <a:p>
            <a:pPr marL="171450" indent="-171450">
              <a:buFontTx/>
              <a:buChar char="-"/>
            </a:pPr>
            <a:r>
              <a:rPr lang="en-US" dirty="0"/>
              <a:t>Can you see signs of peace, hope, encounter, or healing in the project?</a:t>
            </a:r>
          </a:p>
          <a:p>
            <a:endParaRPr lang="en-US" dirty="0"/>
          </a:p>
          <a:p>
            <a:endParaRPr lang="en-US" dirty="0"/>
          </a:p>
          <a:p>
            <a:r>
              <a:rPr lang="en-US" dirty="0"/>
              <a:t>Why do you think sport is described as a "universal language"? </a:t>
            </a:r>
          </a:p>
          <a:p>
            <a:pPr marL="171450" indent="-171450">
              <a:buFontTx/>
              <a:buChar char="-"/>
            </a:pPr>
            <a:r>
              <a:rPr lang="en-US" dirty="0"/>
              <a:t>Can people play sport together even if they don’t speak the same language?</a:t>
            </a:r>
          </a:p>
          <a:p>
            <a:pPr marL="171450" indent="-171450">
              <a:buFontTx/>
              <a:buChar char="-"/>
            </a:pPr>
            <a:r>
              <a:rPr lang="en-US" dirty="0"/>
              <a:t>What are some things sport teaches us without using words? (e.g. teamwork, rules, fairness, encouragement)</a:t>
            </a:r>
          </a:p>
          <a:p>
            <a:endParaRPr lang="en-US" dirty="0"/>
          </a:p>
          <a:p>
            <a:endParaRPr lang="en-US" dirty="0"/>
          </a:p>
          <a:p>
            <a:endParaRPr lang="en-GB" dirty="0"/>
          </a:p>
          <a:p>
            <a:endParaRPr lang="en-GB" dirty="0"/>
          </a:p>
        </p:txBody>
      </p:sp>
      <p:sp>
        <p:nvSpPr>
          <p:cNvPr id="4" name="Slide Number Placeholder 3">
            <a:extLst>
              <a:ext uri="{FF2B5EF4-FFF2-40B4-BE49-F238E27FC236}">
                <a16:creationId xmlns:a16="http://schemas.microsoft.com/office/drawing/2014/main" id="{99BEB29D-3E6A-5FA2-8DFF-AA4E1F45FC8D}"/>
              </a:ext>
            </a:extLst>
          </p:cNvPr>
          <p:cNvSpPr>
            <a:spLocks noGrp="1"/>
          </p:cNvSpPr>
          <p:nvPr>
            <p:ph type="sldNum" sz="quarter" idx="10"/>
          </p:nvPr>
        </p:nvSpPr>
        <p:spPr/>
        <p:txBody>
          <a:bodyPr/>
          <a:lstStyle/>
          <a:p>
            <a:fld id="{E12DBF2C-C93A-FD4E-BA14-EA660F09FC35}" type="slidenum">
              <a:rPr lang="en-US" smtClean="0"/>
              <a:t>11</a:t>
            </a:fld>
            <a:endParaRPr lang="en-US"/>
          </a:p>
        </p:txBody>
      </p:sp>
    </p:spTree>
    <p:extLst>
      <p:ext uri="{BB962C8B-B14F-4D97-AF65-F5344CB8AC3E}">
        <p14:creationId xmlns:p14="http://schemas.microsoft.com/office/powerpoint/2010/main" val="795828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CDC7B3-E6B9-5907-E5A8-EE5C82206A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7A6A30-5437-F96B-5490-62101E169C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C7D906-57F5-5A09-0B68-B87F8FD17A07}"/>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Lets find out more about one of the Surf for Peace participants, Jhoshua.</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b="1"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Watch the video Day in the Life (2mins 30 seconds)</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b="1"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Discussion questions:</a:t>
            </a:r>
          </a:p>
          <a:p>
            <a:pPr marL="0" marR="0" lvl="0" indent="0" algn="l" defTabSz="914400" rtl="0" eaLnBrk="1" fontAlgn="base" latinLnBrk="0" hangingPunct="1">
              <a:lnSpc>
                <a:spcPct val="100000"/>
              </a:lnSpc>
              <a:spcBef>
                <a:spcPts val="0"/>
              </a:spcBef>
              <a:spcAft>
                <a:spcPts val="0"/>
              </a:spcAft>
              <a:buClrTx/>
              <a:buSzTx/>
              <a:buFontTx/>
              <a:buNone/>
              <a:tabLst/>
              <a:defRPr/>
            </a:pPr>
            <a:r>
              <a:rPr lang="en-GB" dirty="0"/>
              <a:t>What are some differences and similarities with </a:t>
            </a:r>
            <a:r>
              <a:rPr lang="en-GB" dirty="0" err="1"/>
              <a:t>Jhoshua’s</a:t>
            </a:r>
            <a:r>
              <a:rPr lang="en-GB" dirty="0"/>
              <a:t> day and your own weekends?</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What did you find surprising about</a:t>
            </a:r>
            <a:r>
              <a:rPr lang="en-US" b="0" dirty="0"/>
              <a:t> </a:t>
            </a:r>
            <a:r>
              <a:rPr lang="en-US" b="0" dirty="0" err="1"/>
              <a:t>Jhoshua’s</a:t>
            </a:r>
            <a:r>
              <a:rPr lang="en-US" b="0" dirty="0"/>
              <a:t> </a:t>
            </a:r>
            <a:r>
              <a:rPr lang="en-GB" sz="1200" b="0" i="0" kern="1200" baseline="0" dirty="0">
                <a:solidFill>
                  <a:schemeClr val="tx1"/>
                </a:solidFill>
                <a:effectLst/>
                <a:latin typeface="+mn-lt"/>
                <a:ea typeface="+mn-ea"/>
                <a:cs typeface="+mn-cs"/>
              </a:rPr>
              <a:t>day? </a:t>
            </a: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0" i="0" kern="1200" baseline="0" dirty="0">
                <a:solidFill>
                  <a:schemeClr val="tx1"/>
                </a:solidFill>
                <a:effectLst/>
                <a:latin typeface="+mn-lt"/>
                <a:ea typeface="+mn-ea"/>
                <a:cs typeface="+mn-cs"/>
              </a:rPr>
              <a:t>What did you like about</a:t>
            </a:r>
            <a:r>
              <a:rPr lang="en-US" b="0" dirty="0"/>
              <a:t> </a:t>
            </a:r>
            <a:r>
              <a:rPr lang="en-US" b="0" dirty="0" err="1"/>
              <a:t>Jhoshua’s</a:t>
            </a:r>
            <a:r>
              <a:rPr lang="en-US" b="0" dirty="0"/>
              <a:t> </a:t>
            </a:r>
            <a:r>
              <a:rPr lang="en-GB" sz="1200" b="0" i="0" kern="1200" baseline="0" dirty="0">
                <a:solidFill>
                  <a:schemeClr val="tx1"/>
                </a:solidFill>
                <a:effectLst/>
                <a:latin typeface="+mn-lt"/>
                <a:ea typeface="+mn-ea"/>
                <a:cs typeface="+mn-cs"/>
              </a:rPr>
              <a:t>day?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b="0" i="0" kern="1200" baseline="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a:t>
            </a:r>
            <a:r>
              <a:rPr lang="en-GB" dirty="0"/>
              <a:t>Our Catholic faith tells us that we are all created in the image of God. Each person has intrinsic dignity and worth. </a:t>
            </a:r>
            <a:r>
              <a:rPr lang="en-US" b="0" dirty="0" err="1"/>
              <a:t>Jhoshua’s</a:t>
            </a:r>
            <a:r>
              <a:rPr lang="en-US" b="0" dirty="0"/>
              <a:t> </a:t>
            </a:r>
            <a:r>
              <a:rPr lang="en-GB" dirty="0"/>
              <a:t>daily life may be different from ours, and we encourage pupils to identify those differences, along with many similarities. At the same time, we would also discourage language identifying what the children perceive to be ‘better’ or ‘worse’. We encourage respect for communities and cultures different from our own, while recognising that this community has benefited from the help given by people in Scotland through SCIAF. We value working in partnership with the communities we serve overseas and learning from each other. </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GB" sz="1200" b="0" i="0" kern="1200" baseline="0" dirty="0">
              <a:solidFill>
                <a:schemeClr val="tx1"/>
              </a:solidFill>
              <a:effectLst/>
              <a:latin typeface="+mn-lt"/>
              <a:ea typeface="+mn-ea"/>
              <a:cs typeface="+mn-cs"/>
            </a:endParaRPr>
          </a:p>
          <a:p>
            <a:endParaRPr lang="en-GB" dirty="0"/>
          </a:p>
        </p:txBody>
      </p:sp>
      <p:sp>
        <p:nvSpPr>
          <p:cNvPr id="4" name="Slide Number Placeholder 3">
            <a:extLst>
              <a:ext uri="{FF2B5EF4-FFF2-40B4-BE49-F238E27FC236}">
                <a16:creationId xmlns:a16="http://schemas.microsoft.com/office/drawing/2014/main" id="{ACD2D35F-2D3F-71B7-399E-738EAD2B8EF0}"/>
              </a:ext>
            </a:extLst>
          </p:cNvPr>
          <p:cNvSpPr>
            <a:spLocks noGrp="1"/>
          </p:cNvSpPr>
          <p:nvPr>
            <p:ph type="sldNum" sz="quarter" idx="10"/>
          </p:nvPr>
        </p:nvSpPr>
        <p:spPr/>
        <p:txBody>
          <a:bodyPr/>
          <a:lstStyle/>
          <a:p>
            <a:fld id="{E12DBF2C-C93A-FD4E-BA14-EA660F09FC35}" type="slidenum">
              <a:rPr lang="en-US" smtClean="0"/>
              <a:t>12</a:t>
            </a:fld>
            <a:endParaRPr lang="en-US"/>
          </a:p>
        </p:txBody>
      </p:sp>
    </p:spTree>
    <p:extLst>
      <p:ext uri="{BB962C8B-B14F-4D97-AF65-F5344CB8AC3E}">
        <p14:creationId xmlns:p14="http://schemas.microsoft.com/office/powerpoint/2010/main" val="3451903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336FF2-63B2-661D-3CB5-8179811D54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4BD839-8CB9-F2CD-E580-1250CC3E80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557882-851B-90D3-0875-B5F80993449A}"/>
              </a:ext>
            </a:extLst>
          </p:cNvPr>
          <p:cNvSpPr>
            <a:spLocks noGrp="1"/>
          </p:cNvSpPr>
          <p:nvPr>
            <p:ph type="body" idx="1"/>
          </p:nvPr>
        </p:nvSpPr>
        <p:spPr/>
        <p:txBody>
          <a:bodyPr/>
          <a:lstStyle/>
          <a:p>
            <a:r>
              <a:rPr lang="en-GB" sz="1200" b="1" i="0" kern="1200" dirty="0">
                <a:solidFill>
                  <a:schemeClr val="tx1"/>
                </a:solidFill>
                <a:effectLst/>
                <a:latin typeface="+mn-lt"/>
                <a:ea typeface="+mn-ea"/>
                <a:cs typeface="+mn-cs"/>
              </a:rPr>
              <a:t>[Presenter Note: </a:t>
            </a:r>
            <a:r>
              <a:rPr lang="en-GB" dirty="0"/>
              <a:t>If there is time you can do an additional agreement line activity:</a:t>
            </a:r>
          </a:p>
          <a:p>
            <a:endParaRPr lang="en-GB" dirty="0"/>
          </a:p>
          <a:p>
            <a:r>
              <a:rPr lang="en-US" b="1" dirty="0"/>
              <a:t>"Surfing is just a sport; it can’t create lasting social change."</a:t>
            </a:r>
            <a:br>
              <a:rPr lang="en-US" dirty="0"/>
            </a:br>
            <a:r>
              <a:rPr lang="en-US" i="1" dirty="0"/>
              <a:t>(Encourages pupils to consider whether they believe sports can be a vehicle for social change. Remind them of Pope Francis quote)</a:t>
            </a:r>
            <a:endParaRPr lang="en-US" dirty="0"/>
          </a:p>
          <a:p>
            <a:endParaRPr lang="en-US" b="1" dirty="0"/>
          </a:p>
          <a:p>
            <a:r>
              <a:rPr lang="en-US" b="1" dirty="0"/>
              <a:t>"Programs like Waves for Change are more important than traditional school education for young people in Chocó."</a:t>
            </a:r>
            <a:br>
              <a:rPr lang="en-US" dirty="0"/>
            </a:br>
            <a:r>
              <a:rPr lang="en-US" i="1" dirty="0"/>
              <a:t>(Helps pupils weigh the value of life skills and personal development against formal education in extremely poor communities like </a:t>
            </a:r>
            <a:r>
              <a:rPr lang="en-US" b="0" i="1" dirty="0"/>
              <a:t>Chocó</a:t>
            </a:r>
            <a:r>
              <a:rPr lang="en-US" i="1" dirty="0"/>
              <a:t>)</a:t>
            </a:r>
            <a:endParaRPr lang="en-US" dirty="0"/>
          </a:p>
          <a:p>
            <a:endParaRPr lang="en-US" b="1" dirty="0"/>
          </a:p>
          <a:p>
            <a:r>
              <a:rPr lang="en-US" b="1" dirty="0"/>
              <a:t>"It’s the responsibility of governments, not charities or individuals, to fund and run programs like Waves for Change."</a:t>
            </a:r>
            <a:br>
              <a:rPr lang="en-US" dirty="0"/>
            </a:br>
            <a:r>
              <a:rPr lang="en-US" i="1" dirty="0"/>
              <a:t>(Examines perspectives on who should be accountable for addressing global inequalities.)</a:t>
            </a:r>
            <a:endParaRPr lang="en-US" dirty="0"/>
          </a:p>
          <a:p>
            <a:endParaRPr lang="en-US" b="1" dirty="0"/>
          </a:p>
          <a:p>
            <a:r>
              <a:rPr lang="en-US" b="1" dirty="0"/>
              <a:t>"Programs that teach mindfulness are essential for creating long-term peace in vulnerable communities."</a:t>
            </a:r>
            <a:br>
              <a:rPr lang="en-US" dirty="0"/>
            </a:br>
            <a:r>
              <a:rPr lang="en-US" i="1" dirty="0"/>
              <a:t>(Encourages pupils to evaluate the surf therapy methodology of combining mental well-being and peacebuilding.)</a:t>
            </a:r>
            <a:endParaRPr lang="en-US" dirty="0"/>
          </a:p>
          <a:p>
            <a:endParaRPr lang="en-US" i="1" dirty="0"/>
          </a:p>
          <a:p>
            <a:pPr>
              <a:buNone/>
            </a:pPr>
            <a:r>
              <a:rPr lang="en-US" b="1" dirty="0"/>
              <a:t>“Faith-based </a:t>
            </a:r>
            <a:r>
              <a:rPr lang="en-US" b="1" dirty="0" err="1"/>
              <a:t>organisations</a:t>
            </a:r>
            <a:r>
              <a:rPr lang="en-US" b="1" dirty="0"/>
              <a:t> like SCIAF should focus on spiritual support, not social programs like sport and therapy."</a:t>
            </a:r>
          </a:p>
          <a:p>
            <a:pPr>
              <a:buFont typeface="Arial" panose="020B0604020202020204" pitchFamily="34" charset="0"/>
              <a:buNone/>
            </a:pPr>
            <a:r>
              <a:rPr lang="en-US" dirty="0"/>
              <a:t>(</a:t>
            </a:r>
            <a:r>
              <a:rPr lang="en-US" i="1" dirty="0"/>
              <a:t>Creates space for deep reflection </a:t>
            </a:r>
            <a:r>
              <a:rPr lang="en-US" b="0" i="1" dirty="0"/>
              <a:t>on what the mission of the Church really means today)</a:t>
            </a:r>
          </a:p>
          <a:p>
            <a:pPr>
              <a:buFont typeface="Arial" panose="020B0604020202020204" pitchFamily="34" charset="0"/>
              <a:buNone/>
            </a:pPr>
            <a:endParaRPr lang="en-US" b="0" i="1" dirty="0"/>
          </a:p>
          <a:p>
            <a:pPr>
              <a:buFont typeface="Arial" panose="020B0604020202020204" pitchFamily="34" charset="0"/>
              <a:buNone/>
            </a:pPr>
            <a:r>
              <a:rPr lang="en-US" b="1" i="0" dirty="0"/>
              <a:t>“Sport is a distraction from education. Young people in Chocó need more schoolbooks than surfboards.”</a:t>
            </a:r>
          </a:p>
          <a:p>
            <a:r>
              <a:rPr lang="en-US" i="1" dirty="0"/>
              <a:t>(Creates discussion about </a:t>
            </a:r>
            <a:r>
              <a:rPr lang="en-US" b="0" i="1" dirty="0"/>
              <a:t>what young people really need </a:t>
            </a:r>
            <a:r>
              <a:rPr lang="en-US" i="1" dirty="0"/>
              <a:t>to thrive in extreme poverty)</a:t>
            </a:r>
          </a:p>
          <a:p>
            <a:endParaRPr lang="en-GB" dirty="0"/>
          </a:p>
        </p:txBody>
      </p:sp>
      <p:sp>
        <p:nvSpPr>
          <p:cNvPr id="4" name="Slide Number Placeholder 3">
            <a:extLst>
              <a:ext uri="{FF2B5EF4-FFF2-40B4-BE49-F238E27FC236}">
                <a16:creationId xmlns:a16="http://schemas.microsoft.com/office/drawing/2014/main" id="{99E52392-DF7F-C8C1-3937-DF863B7F164C}"/>
              </a:ext>
            </a:extLst>
          </p:cNvPr>
          <p:cNvSpPr>
            <a:spLocks noGrp="1"/>
          </p:cNvSpPr>
          <p:nvPr>
            <p:ph type="sldNum" sz="quarter" idx="10"/>
          </p:nvPr>
        </p:nvSpPr>
        <p:spPr/>
        <p:txBody>
          <a:bodyPr/>
          <a:lstStyle/>
          <a:p>
            <a:fld id="{E12DBF2C-C93A-FD4E-BA14-EA660F09FC35}" type="slidenum">
              <a:rPr lang="en-US" smtClean="0"/>
              <a:t>13</a:t>
            </a:fld>
            <a:endParaRPr lang="en-US"/>
          </a:p>
        </p:txBody>
      </p:sp>
    </p:spTree>
    <p:extLst>
      <p:ext uri="{BB962C8B-B14F-4D97-AF65-F5344CB8AC3E}">
        <p14:creationId xmlns:p14="http://schemas.microsoft.com/office/powerpoint/2010/main" val="25273337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DBF2C-C93A-FD4E-BA14-EA660F09FC35}" type="slidenum">
              <a:rPr lang="en-US" smtClean="0"/>
              <a:t>14</a:t>
            </a:fld>
            <a:endParaRPr lang="en-US"/>
          </a:p>
        </p:txBody>
      </p:sp>
    </p:spTree>
    <p:extLst>
      <p:ext uri="{BB962C8B-B14F-4D97-AF65-F5344CB8AC3E}">
        <p14:creationId xmlns:p14="http://schemas.microsoft.com/office/powerpoint/2010/main" val="3298087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Es &amp; </a:t>
            </a:r>
            <a:r>
              <a:rPr lang="en-GB" dirty="0" err="1"/>
              <a:t>Os</a:t>
            </a:r>
            <a:r>
              <a:rPr lang="en-GB" dirty="0"/>
              <a:t> referenced. </a:t>
            </a:r>
          </a:p>
        </p:txBody>
      </p:sp>
      <p:sp>
        <p:nvSpPr>
          <p:cNvPr id="4" name="Slide Number Placeholder 3"/>
          <p:cNvSpPr>
            <a:spLocks noGrp="1"/>
          </p:cNvSpPr>
          <p:nvPr>
            <p:ph type="sldNum" sz="quarter" idx="10"/>
          </p:nvPr>
        </p:nvSpPr>
        <p:spPr/>
        <p:txBody>
          <a:bodyPr/>
          <a:lstStyle/>
          <a:p>
            <a:fld id="{E12DBF2C-C93A-FD4E-BA14-EA660F09FC35}" type="slidenum">
              <a:rPr lang="en-US" smtClean="0"/>
              <a:t>2</a:t>
            </a:fld>
            <a:endParaRPr lang="en-US"/>
          </a:p>
        </p:txBody>
      </p:sp>
    </p:spTree>
    <p:extLst>
      <p:ext uri="{BB962C8B-B14F-4D97-AF65-F5344CB8AC3E}">
        <p14:creationId xmlns:p14="http://schemas.microsoft.com/office/powerpoint/2010/main" val="119789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59D91-B231-535E-9DA0-73F0D79E30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21F84C-A898-0631-7365-7934543F79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CE22AD-B8D2-A2F7-BAFD-A195CABB80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82F0C4B-1430-39E7-C717-540E85559198}"/>
              </a:ext>
            </a:extLst>
          </p:cNvPr>
          <p:cNvSpPr>
            <a:spLocks noGrp="1"/>
          </p:cNvSpPr>
          <p:nvPr>
            <p:ph type="sldNum" sz="quarter" idx="10"/>
          </p:nvPr>
        </p:nvSpPr>
        <p:spPr/>
        <p:txBody>
          <a:bodyPr/>
          <a:lstStyle/>
          <a:p>
            <a:fld id="{E12DBF2C-C93A-FD4E-BA14-EA660F09FC35}" type="slidenum">
              <a:rPr lang="en-US" smtClean="0"/>
              <a:t>3</a:t>
            </a:fld>
            <a:endParaRPr lang="en-US"/>
          </a:p>
        </p:txBody>
      </p:sp>
    </p:spTree>
    <p:extLst>
      <p:ext uri="{BB962C8B-B14F-4D97-AF65-F5344CB8AC3E}">
        <p14:creationId xmlns:p14="http://schemas.microsoft.com/office/powerpoint/2010/main" val="794757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a:t>
            </a:r>
            <a:r>
              <a:rPr lang="en-GB" dirty="0"/>
              <a:t>SCIAF currently providing support in 13 countries (6 in Africa, 5 in Middle East &amp; Europe, 1 in Asia and 1 in South America) for both long-term development and emergency aid. Evey year, SCIAF help over 1 million people to recover from disaster and to have a brighter future.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12DBF2C-C93A-FD4E-BA14-EA660F09FC3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3757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48A2F-D42F-113F-F872-B81B9BC9D8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D79E6B-2AFD-9DE7-4EB8-FAA1970712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4A107E-F3FB-5CBC-4AD2-82F4355CE19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a:t>
            </a:r>
            <a:r>
              <a:rPr lang="en-US" dirty="0"/>
              <a:t>In Chocó, a beautiful but remote region on Colombia’s Pacific coast, the beaches stretch for miles, and the ocean waves are perfect for surfing. The area is home to lush rainforests, remote beaches and powerful Pacific waves, ideal for surfing.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Chocó is also one of the poorest areas in Colombia, and life here can be very difficult for young people. Poverty, violence, and limited opportunities make it hard for kids to feel safe, and live happy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area where </a:t>
            </a:r>
            <a:r>
              <a:rPr lang="en-US" b="0" dirty="0" err="1"/>
              <a:t>Jhoshua</a:t>
            </a:r>
            <a:r>
              <a:rPr lang="en-US" b="0" dirty="0"/>
              <a:t> lives, </a:t>
            </a:r>
            <a:r>
              <a:rPr lang="en-GB" b="0" dirty="0"/>
              <a:t>Bahía Solano </a:t>
            </a:r>
            <a:r>
              <a:rPr lang="en-GB" b="0" i="1" dirty="0"/>
              <a:t>(bah-EE-ah soh-LAH-</a:t>
            </a:r>
            <a:r>
              <a:rPr lang="en-GB" b="0" i="1" dirty="0" err="1"/>
              <a:t>noh</a:t>
            </a:r>
            <a:r>
              <a:rPr lang="en-GB" b="0" i="1" dirty="0"/>
              <a:t>), </a:t>
            </a:r>
            <a:r>
              <a:rPr lang="en-US" b="0" dirty="0"/>
              <a:t>is remote. He is a keen surfer and has been involved with the Surf for Peace project, run by our partners in Colombia. </a:t>
            </a:r>
          </a:p>
          <a:p>
            <a:endParaRPr lang="en-GB" dirty="0"/>
          </a:p>
        </p:txBody>
      </p:sp>
      <p:sp>
        <p:nvSpPr>
          <p:cNvPr id="4" name="Slide Number Placeholder 3">
            <a:extLst>
              <a:ext uri="{FF2B5EF4-FFF2-40B4-BE49-F238E27FC236}">
                <a16:creationId xmlns:a16="http://schemas.microsoft.com/office/drawing/2014/main" id="{C8CC0349-425D-4084-650F-1839ABAE1823}"/>
              </a:ext>
            </a:extLst>
          </p:cNvPr>
          <p:cNvSpPr>
            <a:spLocks noGrp="1"/>
          </p:cNvSpPr>
          <p:nvPr>
            <p:ph type="sldNum" sz="quarter" idx="10"/>
          </p:nvPr>
        </p:nvSpPr>
        <p:spPr/>
        <p:txBody>
          <a:bodyPr/>
          <a:lstStyle/>
          <a:p>
            <a:fld id="{E12DBF2C-C93A-FD4E-BA14-EA660F09FC35}" type="slidenum">
              <a:rPr lang="en-US" smtClean="0"/>
              <a:t>5</a:t>
            </a:fld>
            <a:endParaRPr lang="en-US"/>
          </a:p>
        </p:txBody>
      </p:sp>
    </p:spTree>
    <p:extLst>
      <p:ext uri="{BB962C8B-B14F-4D97-AF65-F5344CB8AC3E}">
        <p14:creationId xmlns:p14="http://schemas.microsoft.com/office/powerpoint/2010/main" val="3542543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dirty="0">
                <a:solidFill>
                  <a:schemeClr val="tx1"/>
                </a:solidFill>
                <a:effectLst/>
                <a:latin typeface="+mn-lt"/>
                <a:ea typeface="+mn-ea"/>
                <a:cs typeface="+mn-cs"/>
              </a:rPr>
              <a:t>[Presenter Note: </a:t>
            </a:r>
            <a:r>
              <a:rPr lang="en-US" dirty="0"/>
              <a:t>Surf for Peace is more than just teaching kids how to surf. It’s about helping them to believe in themselves and live peacefully with others. </a:t>
            </a:r>
          </a:p>
          <a:p>
            <a:r>
              <a:rPr lang="en-US" dirty="0"/>
              <a:t>Through surfing, kids learn teamwork, respect, and perseverance. They also learn mindfulness—how to stay calm and focused even when the waves get tough—and a deep respect for the ocean, understanding how to protect and care for the beautiful environment around them.</a:t>
            </a:r>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6</a:t>
            </a:fld>
            <a:endParaRPr lang="en-US"/>
          </a:p>
        </p:txBody>
      </p:sp>
    </p:spTree>
    <p:extLst>
      <p:ext uri="{BB962C8B-B14F-4D97-AF65-F5344CB8AC3E}">
        <p14:creationId xmlns:p14="http://schemas.microsoft.com/office/powerpoint/2010/main" val="775376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[Presenter Note: Watch the video Surf for Peace (6 mins)</a:t>
            </a:r>
          </a:p>
          <a:p>
            <a:endParaRPr lang="en-GB" dirty="0"/>
          </a:p>
          <a:p>
            <a:r>
              <a:rPr lang="en-US" b="1" dirty="0"/>
              <a:t>How does Waves for Change help make Chocó less dangerous for young people?</a:t>
            </a:r>
            <a:br>
              <a:rPr lang="en-US" dirty="0"/>
            </a:br>
            <a:r>
              <a:rPr lang="en-US" dirty="0"/>
              <a:t>Because it gives young people a safe place to spend their time instead of being on the streets where they could be exposed to violence or gangs. In Chocó, there, a poor and remote area, there are limited resources and infrastructure for youth programs or sports.</a:t>
            </a:r>
          </a:p>
          <a:p>
            <a:endParaRPr lang="en-US" dirty="0"/>
          </a:p>
          <a:p>
            <a:r>
              <a:rPr lang="en-US" b="1" dirty="0"/>
              <a:t>Why does surf therapy teach young people important life skills?</a:t>
            </a:r>
            <a:br>
              <a:rPr lang="en-US" dirty="0"/>
            </a:br>
            <a:r>
              <a:rPr lang="en-US" dirty="0"/>
              <a:t>Because surfing requires discipline, focus, and resilience to master the waves, which are skills that can be applied to school, work, and relationships.</a:t>
            </a:r>
          </a:p>
          <a:p>
            <a:r>
              <a:rPr lang="en-US" b="0" dirty="0"/>
              <a:t>It can </a:t>
            </a:r>
            <a:r>
              <a:rPr lang="en-US" dirty="0"/>
              <a:t>help young people overcome challenges, set goals, and stay committed to achieving their goals. It provides positive role models and structured programs to develop these qualities in young people. </a:t>
            </a:r>
          </a:p>
          <a:p>
            <a:endParaRPr lang="en-US" dirty="0"/>
          </a:p>
          <a:p>
            <a:r>
              <a:rPr lang="en-US" b="1" dirty="0"/>
              <a:t>What do you think the surf coaches and mentors do that makes a difference?</a:t>
            </a:r>
          </a:p>
          <a:p>
            <a:r>
              <a:rPr lang="en-US" dirty="0"/>
              <a:t>They listen, encourage, and act as positive role models by showing that adults can be safe and supportive. They build trust and help young people feel seen and valued. </a:t>
            </a:r>
          </a:p>
          <a:p>
            <a:pPr>
              <a:buFont typeface="Arial" panose="020B0604020202020204" pitchFamily="34" charset="0"/>
              <a:buNone/>
            </a:pPr>
            <a:endParaRPr lang="en-US" dirty="0"/>
          </a:p>
          <a:p>
            <a:pPr>
              <a:buFont typeface="Arial" panose="020B0604020202020204" pitchFamily="34" charset="0"/>
              <a:buNone/>
            </a:pPr>
            <a:r>
              <a:rPr lang="en-US" dirty="0"/>
              <a:t>How does this project reflect the Catholic call to justice, peace, and community?</a:t>
            </a:r>
          </a:p>
          <a:p>
            <a:pPr>
              <a:buFont typeface="Arial" panose="020B0604020202020204" pitchFamily="34" charset="0"/>
              <a:buNone/>
            </a:pPr>
            <a:r>
              <a:rPr lang="en-US" dirty="0"/>
              <a:t>How can we personally contribute to peace-building in our lives and communities?</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7</a:t>
            </a:fld>
            <a:endParaRPr lang="en-US"/>
          </a:p>
        </p:txBody>
      </p:sp>
    </p:spTree>
    <p:extLst>
      <p:ext uri="{BB962C8B-B14F-4D97-AF65-F5344CB8AC3E}">
        <p14:creationId xmlns:p14="http://schemas.microsoft.com/office/powerpoint/2010/main" val="556685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0" kern="1200" dirty="0">
                <a:solidFill>
                  <a:schemeClr val="tx1"/>
                </a:solidFill>
                <a:effectLst/>
                <a:latin typeface="+mn-lt"/>
                <a:ea typeface="+mn-ea"/>
                <a:cs typeface="+mn-cs"/>
              </a:rPr>
              <a:t>[Presenter Note: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Surf for Peace uses </a:t>
            </a:r>
            <a:r>
              <a:rPr lang="en-US" b="0" dirty="0"/>
              <a:t>surf therapy </a:t>
            </a:r>
            <a:r>
              <a:rPr lang="en-US" dirty="0"/>
              <a:t>– this means the </a:t>
            </a:r>
            <a:r>
              <a:rPr lang="en-US" dirty="0" err="1"/>
              <a:t>programme</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171450" indent="-171450">
              <a:buFont typeface="Arial" panose="020B0604020202020204" pitchFamily="34" charset="0"/>
              <a:buChar char="•"/>
            </a:pPr>
            <a:r>
              <a:rPr lang="en-US" dirty="0"/>
              <a:t>Teaches mindfulness and emotional regulation.</a:t>
            </a:r>
          </a:p>
          <a:p>
            <a:pPr marL="171450" indent="-171450">
              <a:buFont typeface="Arial" panose="020B0604020202020204" pitchFamily="34" charset="0"/>
              <a:buChar char="•"/>
            </a:pPr>
            <a:r>
              <a:rPr lang="en-US" dirty="0"/>
              <a:t>Provides a safe space for healing and growth.</a:t>
            </a:r>
          </a:p>
          <a:p>
            <a:pPr marL="171450" indent="-171450">
              <a:buFont typeface="Arial" panose="020B0604020202020204" pitchFamily="34" charset="0"/>
              <a:buChar char="•"/>
            </a:pPr>
            <a:r>
              <a:rPr lang="en-US" dirty="0"/>
              <a:t>Builds community and fosters respect for the ocean.</a:t>
            </a:r>
          </a:p>
          <a:p>
            <a:pPr>
              <a:buFont typeface="Arial" panose="020B0604020202020204" pitchFamily="34" charset="0"/>
              <a:buChar char="•"/>
            </a:pPr>
            <a:endParaRPr lang="en-US" dirty="0"/>
          </a:p>
          <a:p>
            <a:endParaRPr lang="en-GB" dirty="0"/>
          </a:p>
        </p:txBody>
      </p:sp>
      <p:sp>
        <p:nvSpPr>
          <p:cNvPr id="4" name="Slide Number Placeholder 3"/>
          <p:cNvSpPr>
            <a:spLocks noGrp="1"/>
          </p:cNvSpPr>
          <p:nvPr>
            <p:ph type="sldNum" sz="quarter" idx="10"/>
          </p:nvPr>
        </p:nvSpPr>
        <p:spPr/>
        <p:txBody>
          <a:bodyPr/>
          <a:lstStyle/>
          <a:p>
            <a:fld id="{E12DBF2C-C93A-FD4E-BA14-EA660F09FC35}" type="slidenum">
              <a:rPr lang="en-US" smtClean="0"/>
              <a:t>8</a:t>
            </a:fld>
            <a:endParaRPr lang="en-US"/>
          </a:p>
        </p:txBody>
      </p:sp>
    </p:spTree>
    <p:extLst>
      <p:ext uri="{BB962C8B-B14F-4D97-AF65-F5344CB8AC3E}">
        <p14:creationId xmlns:p14="http://schemas.microsoft.com/office/powerpoint/2010/main" val="2038319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ABA7D-F9BD-6BE3-4621-071101B7BB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85FEF4-78B1-E7F9-499A-6AACB037AE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365512-F8B8-1EE5-142D-128C915BDBE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1" i="0" kern="1200" dirty="0">
                <a:solidFill>
                  <a:schemeClr val="tx1"/>
                </a:solidFill>
                <a:effectLst/>
                <a:latin typeface="+mn-lt"/>
                <a:ea typeface="+mn-ea"/>
                <a:cs typeface="+mn-cs"/>
              </a:rPr>
              <a:t>[Presenter Note: Discussion questions:</a:t>
            </a:r>
          </a:p>
          <a:p>
            <a:pPr>
              <a:buFont typeface="Arial" panose="020B0604020202020204" pitchFamily="34" charset="0"/>
              <a:buNone/>
            </a:pPr>
            <a:r>
              <a:rPr lang="en-US" dirty="0"/>
              <a:t>How might surfing help young people in Chocó who face challenges like poverty or violence?</a:t>
            </a:r>
          </a:p>
          <a:p>
            <a:pPr>
              <a:buFont typeface="Arial" panose="020B0604020202020204" pitchFamily="34" charset="0"/>
              <a:buNone/>
            </a:pPr>
            <a:r>
              <a:rPr lang="en-US" dirty="0"/>
              <a:t>Why do you think being in nature, like the ocean, can be healing?</a:t>
            </a:r>
          </a:p>
          <a:p>
            <a:endParaRPr lang="en-GB" dirty="0"/>
          </a:p>
        </p:txBody>
      </p:sp>
      <p:sp>
        <p:nvSpPr>
          <p:cNvPr id="4" name="Slide Number Placeholder 3">
            <a:extLst>
              <a:ext uri="{FF2B5EF4-FFF2-40B4-BE49-F238E27FC236}">
                <a16:creationId xmlns:a16="http://schemas.microsoft.com/office/drawing/2014/main" id="{FB68FEB2-23BC-407D-B7D5-39B3FFBDC2D9}"/>
              </a:ext>
            </a:extLst>
          </p:cNvPr>
          <p:cNvSpPr>
            <a:spLocks noGrp="1"/>
          </p:cNvSpPr>
          <p:nvPr>
            <p:ph type="sldNum" sz="quarter" idx="10"/>
          </p:nvPr>
        </p:nvSpPr>
        <p:spPr/>
        <p:txBody>
          <a:bodyPr/>
          <a:lstStyle/>
          <a:p>
            <a:fld id="{E12DBF2C-C93A-FD4E-BA14-EA660F09FC35}" type="slidenum">
              <a:rPr lang="en-US" smtClean="0"/>
              <a:t>9</a:t>
            </a:fld>
            <a:endParaRPr lang="en-US"/>
          </a:p>
        </p:txBody>
      </p:sp>
    </p:spTree>
    <p:extLst>
      <p:ext uri="{BB962C8B-B14F-4D97-AF65-F5344CB8AC3E}">
        <p14:creationId xmlns:p14="http://schemas.microsoft.com/office/powerpoint/2010/main" val="4240719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56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7277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90022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7767300"/>
      </p:ext>
    </p:extLst>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7.jp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21.png"/><Relationship Id="rId4" Type="http://schemas.openxmlformats.org/officeDocument/2006/relationships/image" Target="../media/image5.png"/><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sv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9.png"/><Relationship Id="rId7" Type="http://schemas.openxmlformats.org/officeDocument/2006/relationships/image" Target="../media/image4.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5.png"/><Relationship Id="rId4" Type="http://schemas.microsoft.com/office/2007/relationships/hdphoto" Target="../media/hdphoto1.wdp"/><Relationship Id="rId9" Type="http://schemas.openxmlformats.org/officeDocument/2006/relationships/image" Target="../media/image11.emf"/></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E2734D8-A870-B4E7-833A-CDBF5E68285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894" r="7218"/>
          <a:stretch/>
        </p:blipFill>
        <p:spPr>
          <a:xfrm>
            <a:off x="0" y="0"/>
            <a:ext cx="9144000" cy="6858000"/>
          </a:xfrm>
          <a:prstGeom prst="rect">
            <a:avLst/>
          </a:prstGeom>
        </p:spPr>
      </p:pic>
      <p:pic>
        <p:nvPicPr>
          <p:cNvPr id="7" name="Picture 6">
            <a:extLst>
              <a:ext uri="{FF2B5EF4-FFF2-40B4-BE49-F238E27FC236}">
                <a16:creationId xmlns:a16="http://schemas.microsoft.com/office/drawing/2014/main" id="{216C6722-86F8-ADFF-A814-AB1FE489B985}"/>
              </a:ext>
            </a:extLst>
          </p:cNvPr>
          <p:cNvPicPr>
            <a:picLocks noChangeAspect="1"/>
          </p:cNvPicPr>
          <p:nvPr/>
        </p:nvPicPr>
        <p:blipFill rotWithShape="1">
          <a:blip r:embed="rId4"/>
          <a:srcRect l="54365" t="59382" r="1100"/>
          <a:stretch/>
        </p:blipFill>
        <p:spPr>
          <a:xfrm>
            <a:off x="0" y="0"/>
            <a:ext cx="3213235" cy="2882620"/>
          </a:xfrm>
          <a:prstGeom prst="rect">
            <a:avLst/>
          </a:prstGeom>
        </p:spPr>
      </p:pic>
      <p:sp>
        <p:nvSpPr>
          <p:cNvPr id="8" name="Rectangle 7">
            <a:extLst>
              <a:ext uri="{FF2B5EF4-FFF2-40B4-BE49-F238E27FC236}">
                <a16:creationId xmlns:a16="http://schemas.microsoft.com/office/drawing/2014/main" id="{9F2F0623-0F9E-399C-513D-B63F9A6AB300}"/>
              </a:ext>
            </a:extLst>
          </p:cNvPr>
          <p:cNvSpPr/>
          <p:nvPr/>
        </p:nvSpPr>
        <p:spPr>
          <a:xfrm>
            <a:off x="0" y="4151586"/>
            <a:ext cx="9144000" cy="2706414"/>
          </a:xfrm>
          <a:prstGeom prst="rect">
            <a:avLst/>
          </a:prstGeom>
          <a:gradFill>
            <a:gsLst>
              <a:gs pos="0">
                <a:srgbClr val="000000">
                  <a:alpha val="0"/>
                </a:srgbClr>
              </a:gs>
              <a:gs pos="100000">
                <a:srgbClr val="000000">
                  <a:alpha val="8000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7D8A8F23-D753-D655-9185-85B8C3E213B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3533" y="5944290"/>
            <a:ext cx="1600203" cy="571501"/>
          </a:xfrm>
          <a:prstGeom prst="rect">
            <a:avLst/>
          </a:prstGeom>
        </p:spPr>
      </p:pic>
      <p:sp>
        <p:nvSpPr>
          <p:cNvPr id="2" name="TextBox 1">
            <a:extLst>
              <a:ext uri="{FF2B5EF4-FFF2-40B4-BE49-F238E27FC236}">
                <a16:creationId xmlns:a16="http://schemas.microsoft.com/office/drawing/2014/main" id="{96CFCB2F-AF01-E567-5AE7-9580917D371A}"/>
              </a:ext>
            </a:extLst>
          </p:cNvPr>
          <p:cNvSpPr txBox="1"/>
          <p:nvPr/>
        </p:nvSpPr>
        <p:spPr>
          <a:xfrm>
            <a:off x="467929" y="571178"/>
            <a:ext cx="4299857" cy="1488164"/>
          </a:xfrm>
          <a:prstGeom prst="rect">
            <a:avLst/>
          </a:prstGeom>
          <a:noFill/>
        </p:spPr>
        <p:txBody>
          <a:bodyPr wrap="square" rtlCol="0">
            <a:spAutoFit/>
          </a:bodyPr>
          <a:lstStyle/>
          <a:p>
            <a:pPr>
              <a:lnSpc>
                <a:spcPts val="2740"/>
              </a:lnSpc>
            </a:pPr>
            <a:r>
              <a:rPr lang="en-GB" sz="3000" b="1" dirty="0">
                <a:solidFill>
                  <a:schemeClr val="bg1"/>
                </a:solidFill>
                <a:latin typeface="Rubik Black" pitchFamily="2" charset="-79"/>
                <a:ea typeface="Colby StBlk" pitchFamily="2" charset="77"/>
                <a:cs typeface="Rubik Black" pitchFamily="2" charset="-79"/>
              </a:rPr>
              <a:t>DAY IN</a:t>
            </a:r>
          </a:p>
          <a:p>
            <a:pPr>
              <a:lnSpc>
                <a:spcPts val="2740"/>
              </a:lnSpc>
            </a:pPr>
            <a:r>
              <a:rPr lang="en-GB" sz="3000" b="1" dirty="0">
                <a:solidFill>
                  <a:schemeClr val="bg1"/>
                </a:solidFill>
                <a:latin typeface="Rubik Black" pitchFamily="2" charset="-79"/>
                <a:ea typeface="Colby StBlk" pitchFamily="2" charset="77"/>
                <a:cs typeface="Rubik Black" pitchFamily="2" charset="-79"/>
              </a:rPr>
              <a:t>THE LIFE – </a:t>
            </a:r>
          </a:p>
          <a:p>
            <a:pPr>
              <a:lnSpc>
                <a:spcPts val="2740"/>
              </a:lnSpc>
            </a:pPr>
            <a:r>
              <a:rPr lang="en-GB" sz="3000" b="1" dirty="0">
                <a:solidFill>
                  <a:schemeClr val="bg1"/>
                </a:solidFill>
                <a:latin typeface="Rubik Black" pitchFamily="2" charset="-79"/>
                <a:ea typeface="Colby StBlk" pitchFamily="2" charset="77"/>
                <a:cs typeface="Rubik Black" pitchFamily="2" charset="-79"/>
              </a:rPr>
              <a:t>SURF FOR </a:t>
            </a:r>
          </a:p>
          <a:p>
            <a:pPr>
              <a:lnSpc>
                <a:spcPts val="2740"/>
              </a:lnSpc>
            </a:pPr>
            <a:r>
              <a:rPr lang="en-GB" sz="3000" b="1" dirty="0">
                <a:solidFill>
                  <a:schemeClr val="bg1"/>
                </a:solidFill>
                <a:latin typeface="Rubik Black" pitchFamily="2" charset="-79"/>
                <a:ea typeface="Colby StBlk" pitchFamily="2" charset="77"/>
                <a:cs typeface="Rubik Black" pitchFamily="2" charset="-79"/>
              </a:rPr>
              <a:t>PEACE</a:t>
            </a:r>
          </a:p>
        </p:txBody>
      </p:sp>
    </p:spTree>
    <p:extLst>
      <p:ext uri="{BB962C8B-B14F-4D97-AF65-F5344CB8AC3E}">
        <p14:creationId xmlns:p14="http://schemas.microsoft.com/office/powerpoint/2010/main" val="2195782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DAEAD-9230-DEC6-EF9E-808679A743A1}"/>
            </a:ext>
          </a:extLst>
        </p:cNvPr>
        <p:cNvGrpSpPr/>
        <p:nvPr/>
      </p:nvGrpSpPr>
      <p:grpSpPr>
        <a:xfrm>
          <a:off x="0" y="0"/>
          <a:ext cx="0" cy="0"/>
          <a:chOff x="0" y="0"/>
          <a:chExt cx="0" cy="0"/>
        </a:xfrm>
      </p:grpSpPr>
      <p:pic>
        <p:nvPicPr>
          <p:cNvPr id="3" name="Picture 2" descr="A person sitting in the sand&#10;&#10;Description automatically generated">
            <a:extLst>
              <a:ext uri="{FF2B5EF4-FFF2-40B4-BE49-F238E27FC236}">
                <a16:creationId xmlns:a16="http://schemas.microsoft.com/office/drawing/2014/main" id="{BBBFB935-76B8-21E6-A16C-9879A40A9528}"/>
              </a:ext>
            </a:extLst>
          </p:cNvPr>
          <p:cNvPicPr>
            <a:picLocks noChangeAspect="1"/>
          </p:cNvPicPr>
          <p:nvPr/>
        </p:nvPicPr>
        <p:blipFill>
          <a:blip r:embed="rId3"/>
          <a:srcRect r="19462" b="12486"/>
          <a:stretch/>
        </p:blipFill>
        <p:spPr>
          <a:xfrm>
            <a:off x="0" y="234021"/>
            <a:ext cx="9144000" cy="6623979"/>
          </a:xfrm>
          <a:prstGeom prst="rect">
            <a:avLst/>
          </a:prstGeom>
        </p:spPr>
      </p:pic>
      <p:sp>
        <p:nvSpPr>
          <p:cNvPr id="10" name="Rectangle 9">
            <a:extLst>
              <a:ext uri="{FF2B5EF4-FFF2-40B4-BE49-F238E27FC236}">
                <a16:creationId xmlns:a16="http://schemas.microsoft.com/office/drawing/2014/main" id="{E9C7F929-C2DA-2A57-8BFC-F2F5EBA202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22EC0CD3-5005-6F1F-7CB7-A4F77F285EEA}"/>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AF8B4FE7-8DEE-129A-E995-7F7D226E9B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grpSp>
        <p:nvGrpSpPr>
          <p:cNvPr id="4" name="Group 3">
            <a:extLst>
              <a:ext uri="{FF2B5EF4-FFF2-40B4-BE49-F238E27FC236}">
                <a16:creationId xmlns:a16="http://schemas.microsoft.com/office/drawing/2014/main" id="{C958E6EA-AA77-0869-C61D-8E38F951CA8F}"/>
              </a:ext>
            </a:extLst>
          </p:cNvPr>
          <p:cNvGrpSpPr/>
          <p:nvPr/>
        </p:nvGrpSpPr>
        <p:grpSpPr>
          <a:xfrm>
            <a:off x="2213909" y="2364106"/>
            <a:ext cx="2234760" cy="1717043"/>
            <a:chOff x="7344731" y="5449479"/>
            <a:chExt cx="3063430" cy="2501800"/>
          </a:xfrm>
        </p:grpSpPr>
        <p:pic>
          <p:nvPicPr>
            <p:cNvPr id="6" name="Picture 5" descr="Shape, circle&#10;&#10;Description automatically generated">
              <a:extLst>
                <a:ext uri="{FF2B5EF4-FFF2-40B4-BE49-F238E27FC236}">
                  <a16:creationId xmlns:a16="http://schemas.microsoft.com/office/drawing/2014/main" id="{A48114F5-D26C-4F24-2B2C-3A10031B2E59}"/>
                </a:ext>
              </a:extLst>
            </p:cNvPr>
            <p:cNvPicPr>
              <a:picLocks noChangeAspect="1"/>
            </p:cNvPicPr>
            <p:nvPr/>
          </p:nvPicPr>
          <p:blipFill>
            <a:blip r:embed="rId7"/>
            <a:stretch>
              <a:fillRect/>
            </a:stretch>
          </p:blipFill>
          <p:spPr>
            <a:xfrm>
              <a:off x="7344731" y="5449479"/>
              <a:ext cx="3063430" cy="2501800"/>
            </a:xfrm>
            <a:prstGeom prst="rect">
              <a:avLst/>
            </a:prstGeom>
          </p:spPr>
        </p:pic>
        <p:sp>
          <p:nvSpPr>
            <p:cNvPr id="7" name="TextBox 6">
              <a:extLst>
                <a:ext uri="{FF2B5EF4-FFF2-40B4-BE49-F238E27FC236}">
                  <a16:creationId xmlns:a16="http://schemas.microsoft.com/office/drawing/2014/main" id="{86C4A3D5-1692-F80E-8136-678F465D376B}"/>
                </a:ext>
              </a:extLst>
            </p:cNvPr>
            <p:cNvSpPr txBox="1"/>
            <p:nvPr/>
          </p:nvSpPr>
          <p:spPr>
            <a:xfrm>
              <a:off x="7540037" y="6003938"/>
              <a:ext cx="2440275" cy="1390172"/>
            </a:xfrm>
            <a:prstGeom prst="rect">
              <a:avLst/>
            </a:prstGeom>
            <a:noFill/>
          </p:spPr>
          <p:txBody>
            <a:bodyPr wrap="square" rtlCol="0">
              <a:spAutoFit/>
            </a:bodyPr>
            <a:lstStyle/>
            <a:p>
              <a:pPr algn="ctr" fontAlgn="base"/>
              <a:r>
                <a:rPr lang="en-GB" sz="2800" b="1" i="0" dirty="0">
                  <a:solidFill>
                    <a:schemeClr val="bg1"/>
                  </a:solidFill>
                  <a:effectLst/>
                  <a:latin typeface="Colby StBlk" panose="00000A00000000000000" charset="0"/>
                  <a:ea typeface="Colby StBlk" panose="00000A00000000000000" charset="0"/>
                  <a:cs typeface="Rubik Regular" pitchFamily="2" charset="-79"/>
                </a:rPr>
                <a:t>Surf Therapy</a:t>
              </a:r>
              <a:endParaRPr lang="en-GB" sz="2800" b="1" i="0" dirty="0">
                <a:solidFill>
                  <a:schemeClr val="bg1"/>
                </a:solidFill>
                <a:effectLst/>
                <a:latin typeface="Colby StBlk" panose="00000A00000000000000" charset="0"/>
                <a:ea typeface="Colby StBlk" panose="00000A00000000000000" charset="0"/>
              </a:endParaRPr>
            </a:p>
          </p:txBody>
        </p:sp>
      </p:grpSp>
      <p:grpSp>
        <p:nvGrpSpPr>
          <p:cNvPr id="11" name="Group 10">
            <a:extLst>
              <a:ext uri="{FF2B5EF4-FFF2-40B4-BE49-F238E27FC236}">
                <a16:creationId xmlns:a16="http://schemas.microsoft.com/office/drawing/2014/main" id="{812956A1-DBC8-3CB8-B53D-67E839C9CD1D}"/>
              </a:ext>
            </a:extLst>
          </p:cNvPr>
          <p:cNvGrpSpPr/>
          <p:nvPr/>
        </p:nvGrpSpPr>
        <p:grpSpPr>
          <a:xfrm>
            <a:off x="4120629" y="3620736"/>
            <a:ext cx="1883815" cy="1597110"/>
            <a:chOff x="6528569" y="2887787"/>
            <a:chExt cx="2336267" cy="1905237"/>
          </a:xfrm>
        </p:grpSpPr>
        <p:pic>
          <p:nvPicPr>
            <p:cNvPr id="12" name="Picture 11" descr="Shape, circle&#10;&#10;Description automatically generated">
              <a:extLst>
                <a:ext uri="{FF2B5EF4-FFF2-40B4-BE49-F238E27FC236}">
                  <a16:creationId xmlns:a16="http://schemas.microsoft.com/office/drawing/2014/main" id="{EE932684-EBBF-AF0C-186D-B11A64B0C0E2}"/>
                </a:ext>
              </a:extLst>
            </p:cNvPr>
            <p:cNvPicPr>
              <a:picLocks noChangeAspect="1"/>
            </p:cNvPicPr>
            <p:nvPr/>
          </p:nvPicPr>
          <p:blipFill>
            <a:blip r:embed="rId8"/>
            <a:stretch>
              <a:fillRect/>
            </a:stretch>
          </p:blipFill>
          <p:spPr>
            <a:xfrm>
              <a:off x="6529987" y="2887787"/>
              <a:ext cx="2334849" cy="1905237"/>
            </a:xfrm>
            <a:prstGeom prst="rect">
              <a:avLst/>
            </a:prstGeom>
          </p:spPr>
        </p:pic>
        <p:sp>
          <p:nvSpPr>
            <p:cNvPr id="13" name="TextBox 12">
              <a:extLst>
                <a:ext uri="{FF2B5EF4-FFF2-40B4-BE49-F238E27FC236}">
                  <a16:creationId xmlns:a16="http://schemas.microsoft.com/office/drawing/2014/main" id="{F369AC59-2EEC-0261-1CF7-A93D267C4859}"/>
                </a:ext>
              </a:extLst>
            </p:cNvPr>
            <p:cNvSpPr txBox="1"/>
            <p:nvPr/>
          </p:nvSpPr>
          <p:spPr>
            <a:xfrm>
              <a:off x="6528569" y="3362383"/>
              <a:ext cx="2207729" cy="1101466"/>
            </a:xfrm>
            <a:prstGeom prst="rect">
              <a:avLst/>
            </a:prstGeom>
            <a:noFill/>
          </p:spPr>
          <p:txBody>
            <a:bodyPr wrap="square" rtlCol="0">
              <a:spAutoFit/>
            </a:bodyPr>
            <a:lstStyle/>
            <a:p>
              <a:pPr algn="ctr">
                <a:spcAft>
                  <a:spcPts val="800"/>
                </a:spcAft>
              </a:pPr>
              <a:r>
                <a:rPr lang="en-GB" dirty="0">
                  <a:solidFill>
                    <a:schemeClr val="bg1"/>
                  </a:solidFill>
                  <a:latin typeface="Colby StBlk" panose="00000A00000000000000" charset="0"/>
                  <a:ea typeface="Colby StBlk" panose="00000A00000000000000" charset="0"/>
                  <a:cs typeface="Rubik Regular" panose="020B0604020202020204" charset="0"/>
                </a:rPr>
                <a:t>Safe spaces with trusted adults</a:t>
              </a:r>
              <a:endParaRPr lang="en-GB" sz="2400" dirty="0">
                <a:solidFill>
                  <a:srgbClr val="12375A"/>
                </a:solidFill>
                <a:latin typeface="Rubik Regular" panose="020B0604020202020204" charset="0"/>
                <a:ea typeface="Colby StBlk" pitchFamily="2" charset="77"/>
                <a:cs typeface="Rubik Regular" panose="020B0604020202020204" charset="0"/>
              </a:endParaRPr>
            </a:p>
          </p:txBody>
        </p:sp>
      </p:grpSp>
      <p:grpSp>
        <p:nvGrpSpPr>
          <p:cNvPr id="14" name="Group 13">
            <a:extLst>
              <a:ext uri="{FF2B5EF4-FFF2-40B4-BE49-F238E27FC236}">
                <a16:creationId xmlns:a16="http://schemas.microsoft.com/office/drawing/2014/main" id="{601B7A7E-85CF-209A-C9E1-4D5063F5C211}"/>
              </a:ext>
            </a:extLst>
          </p:cNvPr>
          <p:cNvGrpSpPr/>
          <p:nvPr/>
        </p:nvGrpSpPr>
        <p:grpSpPr>
          <a:xfrm>
            <a:off x="68514" y="3003794"/>
            <a:ext cx="2234760" cy="2170465"/>
            <a:chOff x="4048517" y="4060563"/>
            <a:chExt cx="2485305" cy="2094904"/>
          </a:xfrm>
        </p:grpSpPr>
        <p:pic>
          <p:nvPicPr>
            <p:cNvPr id="15" name="Picture 14">
              <a:extLst>
                <a:ext uri="{FF2B5EF4-FFF2-40B4-BE49-F238E27FC236}">
                  <a16:creationId xmlns:a16="http://schemas.microsoft.com/office/drawing/2014/main" id="{99910C04-EE75-A82C-8522-508C2F66349D}"/>
                </a:ext>
              </a:extLst>
            </p:cNvPr>
            <p:cNvPicPr>
              <a:picLocks noChangeAspect="1"/>
            </p:cNvPicPr>
            <p:nvPr/>
          </p:nvPicPr>
          <p:blipFill>
            <a:blip r:embed="rId9"/>
            <a:stretch>
              <a:fillRect/>
            </a:stretch>
          </p:blipFill>
          <p:spPr>
            <a:xfrm flipH="1">
              <a:off x="4048517" y="4060563"/>
              <a:ext cx="2485305" cy="2029666"/>
            </a:xfrm>
            <a:prstGeom prst="rect">
              <a:avLst/>
            </a:prstGeom>
          </p:spPr>
        </p:pic>
        <p:sp>
          <p:nvSpPr>
            <p:cNvPr id="16" name="TextBox 15">
              <a:extLst>
                <a:ext uri="{FF2B5EF4-FFF2-40B4-BE49-F238E27FC236}">
                  <a16:creationId xmlns:a16="http://schemas.microsoft.com/office/drawing/2014/main" id="{4F7317B5-3E1F-1E75-2D01-817050286A69}"/>
                </a:ext>
              </a:extLst>
            </p:cNvPr>
            <p:cNvSpPr txBox="1"/>
            <p:nvPr/>
          </p:nvSpPr>
          <p:spPr>
            <a:xfrm>
              <a:off x="4161931" y="4431132"/>
              <a:ext cx="2207731" cy="1724335"/>
            </a:xfrm>
            <a:prstGeom prst="rect">
              <a:avLst/>
            </a:prstGeom>
            <a:noFill/>
          </p:spPr>
          <p:txBody>
            <a:bodyPr wrap="square" rtlCol="0">
              <a:spAutoFit/>
            </a:bodyPr>
            <a:lstStyle/>
            <a:p>
              <a:pPr algn="ctr" fontAlgn="base"/>
              <a:r>
                <a:rPr lang="en-GB" dirty="0">
                  <a:solidFill>
                    <a:schemeClr val="bg1"/>
                  </a:solidFill>
                  <a:latin typeface="Colby StBlk" panose="00000A00000000000000" charset="0"/>
                  <a:ea typeface="Colby StBlk" panose="00000A00000000000000" charset="0"/>
                  <a:cs typeface="Rubik Regular" pitchFamily="2" charset="-79"/>
                </a:rPr>
                <a:t>Being in nature is calming for body and mind</a:t>
              </a:r>
              <a:endParaRPr lang="en-GB" sz="2400" b="0" i="0" dirty="0">
                <a:solidFill>
                  <a:srgbClr val="08406E"/>
                </a:solidFill>
                <a:effectLst/>
                <a:latin typeface="Colby StMed" pitchFamily="2" charset="77"/>
              </a:endParaRPr>
            </a:p>
          </p:txBody>
        </p:sp>
      </p:grpSp>
      <p:grpSp>
        <p:nvGrpSpPr>
          <p:cNvPr id="17" name="Group 16">
            <a:extLst>
              <a:ext uri="{FF2B5EF4-FFF2-40B4-BE49-F238E27FC236}">
                <a16:creationId xmlns:a16="http://schemas.microsoft.com/office/drawing/2014/main" id="{11EA235E-8B7B-6898-23EA-6EA53F05C7B9}"/>
              </a:ext>
            </a:extLst>
          </p:cNvPr>
          <p:cNvGrpSpPr/>
          <p:nvPr/>
        </p:nvGrpSpPr>
        <p:grpSpPr>
          <a:xfrm>
            <a:off x="4449240" y="1793897"/>
            <a:ext cx="2234760" cy="2091051"/>
            <a:chOff x="4048517" y="4060563"/>
            <a:chExt cx="2485305" cy="2029666"/>
          </a:xfrm>
        </p:grpSpPr>
        <p:pic>
          <p:nvPicPr>
            <p:cNvPr id="18" name="Picture 17">
              <a:extLst>
                <a:ext uri="{FF2B5EF4-FFF2-40B4-BE49-F238E27FC236}">
                  <a16:creationId xmlns:a16="http://schemas.microsoft.com/office/drawing/2014/main" id="{727231B4-8D33-D0DF-DC7E-759673D3CC00}"/>
                </a:ext>
              </a:extLst>
            </p:cNvPr>
            <p:cNvPicPr>
              <a:picLocks noChangeAspect="1"/>
            </p:cNvPicPr>
            <p:nvPr/>
          </p:nvPicPr>
          <p:blipFill>
            <a:blip r:embed="rId9"/>
            <a:stretch>
              <a:fillRect/>
            </a:stretch>
          </p:blipFill>
          <p:spPr>
            <a:xfrm flipH="1">
              <a:off x="4048517" y="4060563"/>
              <a:ext cx="2485305" cy="2029666"/>
            </a:xfrm>
            <a:prstGeom prst="rect">
              <a:avLst/>
            </a:prstGeom>
          </p:spPr>
        </p:pic>
        <p:sp>
          <p:nvSpPr>
            <p:cNvPr id="19" name="TextBox 18">
              <a:extLst>
                <a:ext uri="{FF2B5EF4-FFF2-40B4-BE49-F238E27FC236}">
                  <a16:creationId xmlns:a16="http://schemas.microsoft.com/office/drawing/2014/main" id="{C5B845D7-029F-6867-03DD-721680F1FBE8}"/>
                </a:ext>
              </a:extLst>
            </p:cNvPr>
            <p:cNvSpPr txBox="1"/>
            <p:nvPr/>
          </p:nvSpPr>
          <p:spPr>
            <a:xfrm>
              <a:off x="4222577" y="4578969"/>
              <a:ext cx="2207729" cy="802622"/>
            </a:xfrm>
            <a:prstGeom prst="rect">
              <a:avLst/>
            </a:prstGeom>
            <a:noFill/>
          </p:spPr>
          <p:txBody>
            <a:bodyPr wrap="square" rtlCol="0">
              <a:spAutoFit/>
            </a:bodyPr>
            <a:lstStyle/>
            <a:p>
              <a:pPr algn="ctr" fontAlgn="base"/>
              <a:r>
                <a:rPr lang="en-GB" dirty="0">
                  <a:solidFill>
                    <a:schemeClr val="bg1"/>
                  </a:solidFill>
                  <a:latin typeface="Colby StBlk" panose="00000A00000000000000" charset="0"/>
                  <a:ea typeface="Colby StBlk" panose="00000A00000000000000" charset="0"/>
                  <a:cs typeface="Rubik Regular" pitchFamily="2" charset="-79"/>
                </a:rPr>
                <a:t>Breathing and mindfulness to manage emotions</a:t>
              </a:r>
              <a:endParaRPr lang="en-GB" sz="2400" b="0" i="0" dirty="0">
                <a:solidFill>
                  <a:srgbClr val="08406E"/>
                </a:solidFill>
                <a:effectLst/>
                <a:latin typeface="Colby StMed" pitchFamily="2" charset="77"/>
              </a:endParaRPr>
            </a:p>
          </p:txBody>
        </p:sp>
      </p:grpSp>
      <p:grpSp>
        <p:nvGrpSpPr>
          <p:cNvPr id="20" name="Group 19">
            <a:extLst>
              <a:ext uri="{FF2B5EF4-FFF2-40B4-BE49-F238E27FC236}">
                <a16:creationId xmlns:a16="http://schemas.microsoft.com/office/drawing/2014/main" id="{360499A6-2942-0EF0-4C94-766C08888EED}"/>
              </a:ext>
            </a:extLst>
          </p:cNvPr>
          <p:cNvGrpSpPr/>
          <p:nvPr/>
        </p:nvGrpSpPr>
        <p:grpSpPr>
          <a:xfrm>
            <a:off x="443579" y="1640119"/>
            <a:ext cx="1797039" cy="1597110"/>
            <a:chOff x="6506432" y="2887787"/>
            <a:chExt cx="2358404" cy="1905237"/>
          </a:xfrm>
        </p:grpSpPr>
        <p:pic>
          <p:nvPicPr>
            <p:cNvPr id="21" name="Picture 20" descr="Shape, circle&#10;&#10;Description automatically generated">
              <a:extLst>
                <a:ext uri="{FF2B5EF4-FFF2-40B4-BE49-F238E27FC236}">
                  <a16:creationId xmlns:a16="http://schemas.microsoft.com/office/drawing/2014/main" id="{C92CC5C7-4E49-70E1-4E99-ECF89362AF6E}"/>
                </a:ext>
              </a:extLst>
            </p:cNvPr>
            <p:cNvPicPr>
              <a:picLocks noChangeAspect="1"/>
            </p:cNvPicPr>
            <p:nvPr/>
          </p:nvPicPr>
          <p:blipFill>
            <a:blip r:embed="rId8"/>
            <a:stretch>
              <a:fillRect/>
            </a:stretch>
          </p:blipFill>
          <p:spPr>
            <a:xfrm>
              <a:off x="6529987" y="2887787"/>
              <a:ext cx="2334849" cy="1905237"/>
            </a:xfrm>
            <a:prstGeom prst="rect">
              <a:avLst/>
            </a:prstGeom>
          </p:spPr>
        </p:pic>
        <p:sp>
          <p:nvSpPr>
            <p:cNvPr id="22" name="TextBox 21">
              <a:extLst>
                <a:ext uri="{FF2B5EF4-FFF2-40B4-BE49-F238E27FC236}">
                  <a16:creationId xmlns:a16="http://schemas.microsoft.com/office/drawing/2014/main" id="{F3D6EA1E-DE6D-982D-FB36-05712B28FAB0}"/>
                </a:ext>
              </a:extLst>
            </p:cNvPr>
            <p:cNvSpPr txBox="1"/>
            <p:nvPr/>
          </p:nvSpPr>
          <p:spPr>
            <a:xfrm>
              <a:off x="6506432" y="3159569"/>
              <a:ext cx="2207730" cy="1431906"/>
            </a:xfrm>
            <a:prstGeom prst="rect">
              <a:avLst/>
            </a:prstGeom>
            <a:noFill/>
          </p:spPr>
          <p:txBody>
            <a:bodyPr wrap="square" rtlCol="0">
              <a:spAutoFit/>
            </a:bodyPr>
            <a:lstStyle/>
            <a:p>
              <a:pPr algn="ctr">
                <a:spcAft>
                  <a:spcPts val="800"/>
                </a:spcAft>
              </a:pPr>
              <a:r>
                <a:rPr lang="en-GB" dirty="0">
                  <a:solidFill>
                    <a:schemeClr val="bg1"/>
                  </a:solidFill>
                  <a:latin typeface="Colby StBlk" panose="00000A00000000000000" charset="0"/>
                  <a:ea typeface="Colby StBlk" panose="00000A00000000000000" charset="0"/>
                  <a:cs typeface="Rubik Regular" panose="020B0604020202020204" charset="0"/>
                </a:rPr>
                <a:t>Learning life skills like teamwork</a:t>
              </a:r>
              <a:endParaRPr lang="en-GB" sz="2400" dirty="0">
                <a:solidFill>
                  <a:srgbClr val="12375A"/>
                </a:solidFill>
                <a:latin typeface="Rubik Regular" panose="020B0604020202020204" charset="0"/>
                <a:ea typeface="Colby StBlk" pitchFamily="2" charset="77"/>
                <a:cs typeface="Rubik Regular" panose="020B0604020202020204" charset="0"/>
              </a:endParaRPr>
            </a:p>
          </p:txBody>
        </p:sp>
      </p:grpSp>
      <p:grpSp>
        <p:nvGrpSpPr>
          <p:cNvPr id="24" name="Group 23">
            <a:extLst>
              <a:ext uri="{FF2B5EF4-FFF2-40B4-BE49-F238E27FC236}">
                <a16:creationId xmlns:a16="http://schemas.microsoft.com/office/drawing/2014/main" id="{F3F9FFAC-4EA7-E5CF-23DD-4955A9EC0C4F}"/>
              </a:ext>
            </a:extLst>
          </p:cNvPr>
          <p:cNvGrpSpPr/>
          <p:nvPr/>
        </p:nvGrpSpPr>
        <p:grpSpPr>
          <a:xfrm>
            <a:off x="2303845" y="4395321"/>
            <a:ext cx="1882672" cy="1594964"/>
            <a:chOff x="4048517" y="4060563"/>
            <a:chExt cx="2485305" cy="2029666"/>
          </a:xfrm>
        </p:grpSpPr>
        <p:pic>
          <p:nvPicPr>
            <p:cNvPr id="25" name="Picture 24">
              <a:extLst>
                <a:ext uri="{FF2B5EF4-FFF2-40B4-BE49-F238E27FC236}">
                  <a16:creationId xmlns:a16="http://schemas.microsoft.com/office/drawing/2014/main" id="{33BF71F9-F997-91CC-D648-406DE2B55FB2}"/>
                </a:ext>
              </a:extLst>
            </p:cNvPr>
            <p:cNvPicPr>
              <a:picLocks noChangeAspect="1"/>
            </p:cNvPicPr>
            <p:nvPr/>
          </p:nvPicPr>
          <p:blipFill>
            <a:blip r:embed="rId9"/>
            <a:stretch>
              <a:fillRect/>
            </a:stretch>
          </p:blipFill>
          <p:spPr>
            <a:xfrm flipH="1">
              <a:off x="4048517" y="4060563"/>
              <a:ext cx="2485305" cy="2029666"/>
            </a:xfrm>
            <a:prstGeom prst="rect">
              <a:avLst/>
            </a:prstGeom>
          </p:spPr>
        </p:pic>
        <p:sp>
          <p:nvSpPr>
            <p:cNvPr id="26" name="TextBox 25">
              <a:extLst>
                <a:ext uri="{FF2B5EF4-FFF2-40B4-BE49-F238E27FC236}">
                  <a16:creationId xmlns:a16="http://schemas.microsoft.com/office/drawing/2014/main" id="{1EB0CD8B-81ED-4B7C-1111-B2F86D7F30FA}"/>
                </a:ext>
              </a:extLst>
            </p:cNvPr>
            <p:cNvSpPr txBox="1"/>
            <p:nvPr/>
          </p:nvSpPr>
          <p:spPr>
            <a:xfrm>
              <a:off x="4187305" y="4490336"/>
              <a:ext cx="2207729" cy="896225"/>
            </a:xfrm>
            <a:prstGeom prst="rect">
              <a:avLst/>
            </a:prstGeom>
            <a:noFill/>
          </p:spPr>
          <p:txBody>
            <a:bodyPr wrap="square" rtlCol="0">
              <a:spAutoFit/>
            </a:bodyPr>
            <a:lstStyle/>
            <a:p>
              <a:pPr algn="ctr" fontAlgn="base"/>
              <a:r>
                <a:rPr lang="en-GB" dirty="0">
                  <a:solidFill>
                    <a:schemeClr val="bg1"/>
                  </a:solidFill>
                  <a:latin typeface="Colby StBlk" panose="00000A00000000000000" charset="0"/>
                  <a:ea typeface="Colby StBlk" panose="00000A00000000000000" charset="0"/>
                  <a:cs typeface="Rubik Regular" pitchFamily="2" charset="-79"/>
                </a:rPr>
                <a:t>Learning to surf build confidence</a:t>
              </a:r>
              <a:endParaRPr lang="en-GB" sz="2400" b="0" i="0" dirty="0">
                <a:solidFill>
                  <a:srgbClr val="08406E"/>
                </a:solidFill>
                <a:effectLst/>
                <a:latin typeface="Colby StMed" pitchFamily="2" charset="77"/>
              </a:endParaRPr>
            </a:p>
          </p:txBody>
        </p:sp>
      </p:grpSp>
      <p:grpSp>
        <p:nvGrpSpPr>
          <p:cNvPr id="27" name="Group 26">
            <a:extLst>
              <a:ext uri="{FF2B5EF4-FFF2-40B4-BE49-F238E27FC236}">
                <a16:creationId xmlns:a16="http://schemas.microsoft.com/office/drawing/2014/main" id="{3EC016D9-72BA-A6CA-EC2C-6615C7B06E45}"/>
              </a:ext>
            </a:extLst>
          </p:cNvPr>
          <p:cNvGrpSpPr/>
          <p:nvPr/>
        </p:nvGrpSpPr>
        <p:grpSpPr>
          <a:xfrm>
            <a:off x="234745" y="4848169"/>
            <a:ext cx="2142298" cy="1870185"/>
            <a:chOff x="6506432" y="2887787"/>
            <a:chExt cx="2358404" cy="1905237"/>
          </a:xfrm>
        </p:grpSpPr>
        <p:pic>
          <p:nvPicPr>
            <p:cNvPr id="28" name="Picture 27" descr="Shape, circle&#10;&#10;Description automatically generated">
              <a:extLst>
                <a:ext uri="{FF2B5EF4-FFF2-40B4-BE49-F238E27FC236}">
                  <a16:creationId xmlns:a16="http://schemas.microsoft.com/office/drawing/2014/main" id="{D8C36F0B-AA22-9791-1805-606F886B5E45}"/>
                </a:ext>
              </a:extLst>
            </p:cNvPr>
            <p:cNvPicPr>
              <a:picLocks noChangeAspect="1"/>
            </p:cNvPicPr>
            <p:nvPr/>
          </p:nvPicPr>
          <p:blipFill>
            <a:blip r:embed="rId8"/>
            <a:stretch>
              <a:fillRect/>
            </a:stretch>
          </p:blipFill>
          <p:spPr>
            <a:xfrm>
              <a:off x="6529987" y="2887787"/>
              <a:ext cx="2334849" cy="1905237"/>
            </a:xfrm>
            <a:prstGeom prst="rect">
              <a:avLst/>
            </a:prstGeom>
          </p:spPr>
        </p:pic>
        <p:sp>
          <p:nvSpPr>
            <p:cNvPr id="29" name="TextBox 28">
              <a:extLst>
                <a:ext uri="{FF2B5EF4-FFF2-40B4-BE49-F238E27FC236}">
                  <a16:creationId xmlns:a16="http://schemas.microsoft.com/office/drawing/2014/main" id="{62CA8A9C-61D5-76F3-61C5-55378080ACC6}"/>
                </a:ext>
              </a:extLst>
            </p:cNvPr>
            <p:cNvSpPr txBox="1"/>
            <p:nvPr/>
          </p:nvSpPr>
          <p:spPr>
            <a:xfrm>
              <a:off x="6506432" y="3159569"/>
              <a:ext cx="2207731" cy="1431906"/>
            </a:xfrm>
            <a:prstGeom prst="rect">
              <a:avLst/>
            </a:prstGeom>
            <a:noFill/>
          </p:spPr>
          <p:txBody>
            <a:bodyPr wrap="square" rtlCol="0">
              <a:spAutoFit/>
            </a:bodyPr>
            <a:lstStyle/>
            <a:p>
              <a:pPr algn="ctr">
                <a:spcAft>
                  <a:spcPts val="800"/>
                </a:spcAft>
              </a:pPr>
              <a:r>
                <a:rPr lang="en-GB" dirty="0">
                  <a:solidFill>
                    <a:schemeClr val="bg1"/>
                  </a:solidFill>
                  <a:latin typeface="Colby StBlk" panose="00000A00000000000000" charset="0"/>
                  <a:ea typeface="Colby StBlk" panose="00000A00000000000000" charset="0"/>
                  <a:cs typeface="Rubik Regular" panose="020B0604020202020204" charset="0"/>
                </a:rPr>
                <a:t>Making friends and feeling included</a:t>
              </a:r>
              <a:endParaRPr lang="en-GB" sz="2400" dirty="0">
                <a:solidFill>
                  <a:srgbClr val="12375A"/>
                </a:solidFill>
                <a:latin typeface="Rubik Regular" panose="020B0604020202020204" charset="0"/>
                <a:ea typeface="Colby StBlk" pitchFamily="2" charset="77"/>
                <a:cs typeface="Rubik Regular" panose="020B0604020202020204" charset="0"/>
              </a:endParaRPr>
            </a:p>
          </p:txBody>
        </p:sp>
      </p:grpSp>
      <p:pic>
        <p:nvPicPr>
          <p:cNvPr id="30" name="Picture 29" descr="A picture containing text, vector graphics, helmet&#10;&#10;Description automatically generated">
            <a:extLst>
              <a:ext uri="{FF2B5EF4-FFF2-40B4-BE49-F238E27FC236}">
                <a16:creationId xmlns:a16="http://schemas.microsoft.com/office/drawing/2014/main" id="{E30380F8-2AA7-35DE-2931-D34D38EF7BE7}"/>
              </a:ext>
            </a:extLst>
          </p:cNvPr>
          <p:cNvPicPr>
            <a:picLocks noChangeAspect="1"/>
          </p:cNvPicPr>
          <p:nvPr/>
        </p:nvPicPr>
        <p:blipFill rotWithShape="1">
          <a:blip r:embed="rId10"/>
          <a:srcRect t="68503" r="46756" b="4229"/>
          <a:stretch/>
        </p:blipFill>
        <p:spPr>
          <a:xfrm rot="19282675" flipV="1">
            <a:off x="3444637" y="1909009"/>
            <a:ext cx="1527262" cy="649070"/>
          </a:xfrm>
          <a:prstGeom prst="rect">
            <a:avLst/>
          </a:prstGeom>
        </p:spPr>
      </p:pic>
      <p:pic>
        <p:nvPicPr>
          <p:cNvPr id="31" name="Picture 30" descr="A picture containing text, vector graphics, helmet&#10;&#10;Description automatically generated">
            <a:extLst>
              <a:ext uri="{FF2B5EF4-FFF2-40B4-BE49-F238E27FC236}">
                <a16:creationId xmlns:a16="http://schemas.microsoft.com/office/drawing/2014/main" id="{E4FA8A3C-1AEA-95FD-AF70-28C80481D79E}"/>
              </a:ext>
            </a:extLst>
          </p:cNvPr>
          <p:cNvPicPr>
            <a:picLocks noChangeAspect="1"/>
          </p:cNvPicPr>
          <p:nvPr/>
        </p:nvPicPr>
        <p:blipFill rotWithShape="1">
          <a:blip r:embed="rId10"/>
          <a:srcRect t="68503" r="46756" b="4229"/>
          <a:stretch/>
        </p:blipFill>
        <p:spPr>
          <a:xfrm rot="8355770" flipV="1">
            <a:off x="3989655" y="5089797"/>
            <a:ext cx="1298160" cy="551704"/>
          </a:xfrm>
          <a:prstGeom prst="rect">
            <a:avLst/>
          </a:prstGeom>
        </p:spPr>
      </p:pic>
      <p:pic>
        <p:nvPicPr>
          <p:cNvPr id="32" name="Picture 31" descr="A picture containing text, vector graphics, helmet&#10;&#10;Description automatically generated">
            <a:extLst>
              <a:ext uri="{FF2B5EF4-FFF2-40B4-BE49-F238E27FC236}">
                <a16:creationId xmlns:a16="http://schemas.microsoft.com/office/drawing/2014/main" id="{5DE44368-2E28-6BF5-1C53-1E55E685AE7D}"/>
              </a:ext>
            </a:extLst>
          </p:cNvPr>
          <p:cNvPicPr>
            <a:picLocks noChangeAspect="1"/>
          </p:cNvPicPr>
          <p:nvPr/>
        </p:nvPicPr>
        <p:blipFill rotWithShape="1">
          <a:blip r:embed="rId10"/>
          <a:srcRect t="68503" r="46756" b="4229"/>
          <a:stretch/>
        </p:blipFill>
        <p:spPr>
          <a:xfrm rot="10973172" flipV="1">
            <a:off x="2102504" y="3959581"/>
            <a:ext cx="1527262" cy="649070"/>
          </a:xfrm>
          <a:prstGeom prst="rect">
            <a:avLst/>
          </a:prstGeom>
        </p:spPr>
      </p:pic>
      <p:pic>
        <p:nvPicPr>
          <p:cNvPr id="33" name="Picture 32" descr="A picture containing text, vector graphics, helmet&#10;&#10;Description automatically generated">
            <a:extLst>
              <a:ext uri="{FF2B5EF4-FFF2-40B4-BE49-F238E27FC236}">
                <a16:creationId xmlns:a16="http://schemas.microsoft.com/office/drawing/2014/main" id="{EC16E513-E618-4F99-0E80-E22FEF0D13DF}"/>
              </a:ext>
            </a:extLst>
          </p:cNvPr>
          <p:cNvPicPr>
            <a:picLocks noChangeAspect="1"/>
          </p:cNvPicPr>
          <p:nvPr/>
        </p:nvPicPr>
        <p:blipFill rotWithShape="1">
          <a:blip r:embed="rId10"/>
          <a:srcRect t="68503" r="46756" b="4229"/>
          <a:stretch/>
        </p:blipFill>
        <p:spPr>
          <a:xfrm rot="10960459" flipV="1">
            <a:off x="1987631" y="2169632"/>
            <a:ext cx="1090533" cy="463465"/>
          </a:xfrm>
          <a:prstGeom prst="rect">
            <a:avLst/>
          </a:prstGeom>
        </p:spPr>
      </p:pic>
      <p:pic>
        <p:nvPicPr>
          <p:cNvPr id="34" name="Picture 33" descr="A picture containing text, vector graphics, helmet&#10;&#10;Description automatically generated">
            <a:extLst>
              <a:ext uri="{FF2B5EF4-FFF2-40B4-BE49-F238E27FC236}">
                <a16:creationId xmlns:a16="http://schemas.microsoft.com/office/drawing/2014/main" id="{23C219BF-C551-44D3-5921-202D4E71CF1D}"/>
              </a:ext>
            </a:extLst>
          </p:cNvPr>
          <p:cNvPicPr>
            <a:picLocks noChangeAspect="1"/>
          </p:cNvPicPr>
          <p:nvPr/>
        </p:nvPicPr>
        <p:blipFill rotWithShape="1">
          <a:blip r:embed="rId10"/>
          <a:srcRect t="68503" r="46756" b="4229"/>
          <a:stretch/>
        </p:blipFill>
        <p:spPr>
          <a:xfrm rot="8355770" flipV="1">
            <a:off x="2010376" y="5818186"/>
            <a:ext cx="1298160" cy="551704"/>
          </a:xfrm>
          <a:prstGeom prst="rect">
            <a:avLst/>
          </a:prstGeom>
        </p:spPr>
      </p:pic>
      <p:sp>
        <p:nvSpPr>
          <p:cNvPr id="35" name="TextBox 34">
            <a:extLst>
              <a:ext uri="{FF2B5EF4-FFF2-40B4-BE49-F238E27FC236}">
                <a16:creationId xmlns:a16="http://schemas.microsoft.com/office/drawing/2014/main" id="{E350A41F-5AFF-AAD4-E914-8D9B66DBB5D1}"/>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SURF FOR PEACE</a:t>
            </a:r>
          </a:p>
        </p:txBody>
      </p:sp>
    </p:spTree>
    <p:extLst>
      <p:ext uri="{BB962C8B-B14F-4D97-AF65-F5344CB8AC3E}">
        <p14:creationId xmlns:p14="http://schemas.microsoft.com/office/powerpoint/2010/main" val="195366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ADAEB-A1F8-2170-CADA-91E836C2A4AB}"/>
            </a:ext>
          </a:extLst>
        </p:cNvPr>
        <p:cNvGrpSpPr/>
        <p:nvPr/>
      </p:nvGrpSpPr>
      <p:grpSpPr>
        <a:xfrm>
          <a:off x="0" y="0"/>
          <a:ext cx="0" cy="0"/>
          <a:chOff x="0" y="0"/>
          <a:chExt cx="0" cy="0"/>
        </a:xfrm>
      </p:grpSpPr>
      <p:pic>
        <p:nvPicPr>
          <p:cNvPr id="7" name="Picture 6" descr="A black and white logo&#10;&#10;Description automatically generated with low confidence">
            <a:extLst>
              <a:ext uri="{FF2B5EF4-FFF2-40B4-BE49-F238E27FC236}">
                <a16:creationId xmlns:a16="http://schemas.microsoft.com/office/drawing/2014/main" id="{FD9DEECB-65BF-A04F-CD6F-B34B11CEABA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51" y="1959558"/>
            <a:ext cx="5943581" cy="4832181"/>
          </a:xfrm>
          <a:prstGeom prst="rect">
            <a:avLst/>
          </a:prstGeom>
        </p:spPr>
      </p:pic>
      <p:sp>
        <p:nvSpPr>
          <p:cNvPr id="10" name="Rectangle 9">
            <a:extLst>
              <a:ext uri="{FF2B5EF4-FFF2-40B4-BE49-F238E27FC236}">
                <a16:creationId xmlns:a16="http://schemas.microsoft.com/office/drawing/2014/main" id="{557F35B6-AEA3-9EC1-7A2D-DC2135463F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C91315F1-A1A8-7517-51E3-03D180B0A8D9}"/>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8B51D847-CCF6-1F7F-F417-A3DF279105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9" name="TextBox 8">
            <a:extLst>
              <a:ext uri="{FF2B5EF4-FFF2-40B4-BE49-F238E27FC236}">
                <a16:creationId xmlns:a16="http://schemas.microsoft.com/office/drawing/2014/main" id="{96DB39D7-9BAC-0ADE-B732-0A7D0058DE11}"/>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CATHOLIC SOCIAL TEACHING</a:t>
            </a:r>
          </a:p>
        </p:txBody>
      </p:sp>
      <p:sp>
        <p:nvSpPr>
          <p:cNvPr id="3" name="TextBox 2">
            <a:extLst>
              <a:ext uri="{FF2B5EF4-FFF2-40B4-BE49-F238E27FC236}">
                <a16:creationId xmlns:a16="http://schemas.microsoft.com/office/drawing/2014/main" id="{084B7A31-2275-2057-ED92-0D1ED0761D1F}"/>
              </a:ext>
            </a:extLst>
          </p:cNvPr>
          <p:cNvSpPr txBox="1"/>
          <p:nvPr/>
        </p:nvSpPr>
        <p:spPr>
          <a:xfrm>
            <a:off x="3939268" y="2464543"/>
            <a:ext cx="4962968" cy="3816429"/>
          </a:xfrm>
          <a:prstGeom prst="rect">
            <a:avLst/>
          </a:prstGeom>
          <a:noFill/>
        </p:spPr>
        <p:txBody>
          <a:bodyPr wrap="square" rtlCol="0">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87B0"/>
                </a:solidFill>
                <a:effectLst/>
                <a:uLnTx/>
                <a:uFillTx/>
                <a:latin typeface="Rubik" pitchFamily="2" charset="-79"/>
                <a:ea typeface="Colby StBlk" pitchFamily="2" charset="77"/>
                <a:cs typeface="Rubik" pitchFamily="2" charset="-79"/>
              </a:rPr>
              <a:t>Sport is a universal language that can build bridges of friendship and solidarity between individuals and peoples. It teaches us how to compete in a healthy way, how to make the best of ourselves, and to accept the results. Help us to spread a culture of encounter and peace.</a:t>
            </a:r>
          </a:p>
          <a:p>
            <a:pPr marL="0" marR="0" lvl="0" indent="0" algn="l" defTabSz="457200" rtl="0" eaLnBrk="1" fontAlgn="base" latinLnBrk="0" hangingPunct="1">
              <a:lnSpc>
                <a:spcPct val="100000"/>
              </a:lnSpc>
              <a:spcBef>
                <a:spcPts val="0"/>
              </a:spcBef>
              <a:spcAft>
                <a:spcPts val="0"/>
              </a:spcAft>
              <a:buClrTx/>
              <a:buSzTx/>
              <a:buFontTx/>
              <a:buNone/>
              <a:tabLst/>
              <a:defRPr/>
            </a:pPr>
            <a:endParaRPr lang="en-US" sz="2200" b="1" dirty="0">
              <a:solidFill>
                <a:srgbClr val="0087B0"/>
              </a:solidFill>
              <a:latin typeface="Rubik" pitchFamily="2" charset="-79"/>
              <a:ea typeface="Colby StBlk" pitchFamily="2" charset="77"/>
              <a:cs typeface="Rubik" pitchFamily="2" charset="-79"/>
            </a:endParaRP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US" sz="1600" i="1" u="none" strike="noStrike" kern="1200" cap="none" spc="0" normalizeH="0" baseline="0" noProof="0" dirty="0">
                <a:ln>
                  <a:noFill/>
                </a:ln>
                <a:solidFill>
                  <a:srgbClr val="0087B0"/>
                </a:solidFill>
                <a:effectLst/>
                <a:uLnTx/>
                <a:uFillTx/>
                <a:latin typeface="Rubik" pitchFamily="2" charset="-79"/>
                <a:ea typeface="Colby StBlk" pitchFamily="2" charset="77"/>
                <a:cs typeface="Rubik" pitchFamily="2" charset="-79"/>
              </a:rPr>
              <a:t>Pope Francis</a:t>
            </a:r>
            <a:endParaRPr kumimoji="0" lang="en-GB" sz="1600" i="1" u="none" strike="noStrike" kern="1200" cap="none" spc="0" normalizeH="0" baseline="0" noProof="0" dirty="0">
              <a:ln>
                <a:noFill/>
              </a:ln>
              <a:solidFill>
                <a:srgbClr val="12375A"/>
              </a:solidFill>
              <a:effectLst/>
              <a:uLnTx/>
              <a:uFillTx/>
              <a:latin typeface="Colby StReg" panose="00000500000000000000" charset="0"/>
              <a:ea typeface="Colby StReg" panose="00000500000000000000" charset="0"/>
              <a:cs typeface="Rubik" panose="020B0604020202020204" charset="-79"/>
            </a:endParaRPr>
          </a:p>
        </p:txBody>
      </p:sp>
      <p:sp>
        <p:nvSpPr>
          <p:cNvPr id="4" name="Isosceles Triangle 3">
            <a:extLst>
              <a:ext uri="{FF2B5EF4-FFF2-40B4-BE49-F238E27FC236}">
                <a16:creationId xmlns:a16="http://schemas.microsoft.com/office/drawing/2014/main" id="{742E94EF-8425-D740-E953-C48C83F33BA9}"/>
              </a:ext>
            </a:extLst>
          </p:cNvPr>
          <p:cNvSpPr/>
          <p:nvPr/>
        </p:nvSpPr>
        <p:spPr>
          <a:xfrm rot="4039078">
            <a:off x="679152" y="3005604"/>
            <a:ext cx="3388439" cy="3052309"/>
          </a:xfrm>
          <a:prstGeom prst="triangle">
            <a:avLst/>
          </a:prstGeom>
          <a:blipFill dpi="0" rotWithShape="0">
            <a:blip r:embed="rId7"/>
            <a:srcRect/>
            <a:stretch>
              <a:fillRect/>
            </a:stretch>
          </a:blipFill>
          <a:ln w="76200" cap="flat" cmpd="sng" algn="ctr">
            <a:solidFill>
              <a:srgbClr val="0087B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9D5ABD5-A8DA-357D-C1C6-369767DDCA8A}"/>
              </a:ext>
            </a:extLst>
          </p:cNvPr>
          <p:cNvSpPr/>
          <p:nvPr/>
        </p:nvSpPr>
        <p:spPr>
          <a:xfrm>
            <a:off x="216236" y="2462218"/>
            <a:ext cx="3388197" cy="646331"/>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A1CA5E"/>
                </a:solidFill>
                <a:effectLst/>
                <a:uLnTx/>
                <a:uFillTx/>
                <a:latin typeface="Rubik" pitchFamily="2" charset="-79"/>
                <a:ea typeface="Colby StBlk" panose="00000A00000000000000" charset="0"/>
                <a:cs typeface="Rubik" pitchFamily="2" charset="-79"/>
              </a:rPr>
              <a:t>What do you think this statement means?</a:t>
            </a:r>
          </a:p>
        </p:txBody>
      </p:sp>
      <p:sp>
        <p:nvSpPr>
          <p:cNvPr id="11" name="Rectangle 10">
            <a:extLst>
              <a:ext uri="{FF2B5EF4-FFF2-40B4-BE49-F238E27FC236}">
                <a16:creationId xmlns:a16="http://schemas.microsoft.com/office/drawing/2014/main" id="{B74FC000-A836-DDCA-36E5-0C02D7DE7F5C}"/>
              </a:ext>
            </a:extLst>
          </p:cNvPr>
          <p:cNvSpPr/>
          <p:nvPr/>
        </p:nvSpPr>
        <p:spPr>
          <a:xfrm>
            <a:off x="371357" y="1706271"/>
            <a:ext cx="8336708" cy="369332"/>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Rubik" pitchFamily="2" charset="-79"/>
                <a:ea typeface="Colby StBlk" panose="00000A00000000000000" charset="0"/>
                <a:cs typeface="Rubik" pitchFamily="2" charset="-79"/>
              </a:rPr>
              <a:t>Pope Francis said this </a:t>
            </a:r>
            <a:r>
              <a:rPr lang="en-GB" b="1" dirty="0">
                <a:solidFill>
                  <a:prstClr val="black"/>
                </a:solidFill>
                <a:latin typeface="Rubik" pitchFamily="2" charset="-79"/>
                <a:ea typeface="Colby StBlk" panose="00000A00000000000000" charset="0"/>
                <a:cs typeface="Rubik" pitchFamily="2" charset="-79"/>
              </a:rPr>
              <a:t>at the opening of the Paris 2024 Olympics</a:t>
            </a:r>
            <a:r>
              <a:rPr kumimoji="0" lang="en-GB" sz="1800" b="1" i="0" u="none" strike="noStrike" kern="1200" cap="none" spc="0" normalizeH="0" baseline="0" noProof="0" dirty="0">
                <a:ln>
                  <a:noFill/>
                </a:ln>
                <a:solidFill>
                  <a:prstClr val="black"/>
                </a:solidFill>
                <a:effectLst/>
                <a:uLnTx/>
                <a:uFillTx/>
                <a:latin typeface="Rubik" pitchFamily="2" charset="-79"/>
                <a:ea typeface="Colby StBlk" panose="00000A00000000000000" charset="0"/>
                <a:cs typeface="Rubik" pitchFamily="2" charset="-79"/>
              </a:rPr>
              <a:t>. </a:t>
            </a:r>
          </a:p>
        </p:txBody>
      </p:sp>
    </p:spTree>
    <p:extLst>
      <p:ext uri="{BB962C8B-B14F-4D97-AF65-F5344CB8AC3E}">
        <p14:creationId xmlns:p14="http://schemas.microsoft.com/office/powerpoint/2010/main" val="33405565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4854A-95D9-0566-012D-6663EF58FA1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3A64B39C-A628-E2B6-1226-99AAB9355F5D}"/>
              </a:ext>
            </a:extLst>
          </p:cNvPr>
          <p:cNvPicPr>
            <a:picLocks noChangeAspect="1"/>
          </p:cNvPicPr>
          <p:nvPr/>
        </p:nvPicPr>
        <p:blipFill>
          <a:blip r:embed="rId3"/>
          <a:srcRect l="9170"/>
          <a:stretch/>
        </p:blipFill>
        <p:spPr>
          <a:xfrm>
            <a:off x="0" y="1435935"/>
            <a:ext cx="9144000" cy="5422065"/>
          </a:xfrm>
          <a:prstGeom prst="rect">
            <a:avLst/>
          </a:prstGeom>
        </p:spPr>
      </p:pic>
      <p:sp>
        <p:nvSpPr>
          <p:cNvPr id="10" name="Rectangle 9">
            <a:extLst>
              <a:ext uri="{FF2B5EF4-FFF2-40B4-BE49-F238E27FC236}">
                <a16:creationId xmlns:a16="http://schemas.microsoft.com/office/drawing/2014/main" id="{7C8BE749-ABA8-452C-5A66-BF82C1925E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6EC7D8DC-FDB8-EB3A-A06C-48E171C23260}"/>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3697AEE-AC90-85F3-2CCD-7259581102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66F5D1BE-928E-8DFF-5C3F-F6064FFA50F5}"/>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2275715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94276-24AF-BBFA-4868-AEAB02D3ED06}"/>
            </a:ext>
          </a:extLst>
        </p:cNvPr>
        <p:cNvGrpSpPr/>
        <p:nvPr/>
      </p:nvGrpSpPr>
      <p:grpSpPr>
        <a:xfrm>
          <a:off x="0" y="0"/>
          <a:ext cx="0" cy="0"/>
          <a:chOff x="0" y="0"/>
          <a:chExt cx="0" cy="0"/>
        </a:xfrm>
      </p:grpSpPr>
      <p:pic>
        <p:nvPicPr>
          <p:cNvPr id="4" name="Picture 3" descr="A group of people holding surfboards&#10;&#10;Description automatically generated">
            <a:extLst>
              <a:ext uri="{FF2B5EF4-FFF2-40B4-BE49-F238E27FC236}">
                <a16:creationId xmlns:a16="http://schemas.microsoft.com/office/drawing/2014/main" id="{57077811-5523-0908-CB38-ADD01904BB47}"/>
              </a:ext>
            </a:extLst>
          </p:cNvPr>
          <p:cNvPicPr>
            <a:picLocks noChangeAspect="1"/>
          </p:cNvPicPr>
          <p:nvPr/>
        </p:nvPicPr>
        <p:blipFill>
          <a:blip r:embed="rId3"/>
          <a:stretch>
            <a:fillRect/>
          </a:stretch>
        </p:blipFill>
        <p:spPr>
          <a:xfrm>
            <a:off x="0" y="761489"/>
            <a:ext cx="9144000" cy="6096511"/>
          </a:xfrm>
          <a:prstGeom prst="rect">
            <a:avLst/>
          </a:prstGeom>
        </p:spPr>
      </p:pic>
      <p:sp>
        <p:nvSpPr>
          <p:cNvPr id="10" name="Rectangle 9">
            <a:extLst>
              <a:ext uri="{FF2B5EF4-FFF2-40B4-BE49-F238E27FC236}">
                <a16:creationId xmlns:a16="http://schemas.microsoft.com/office/drawing/2014/main" id="{32DEF9F2-08FA-2268-7C24-31A4834CF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356D2440-0547-058E-A9F7-EDAA9E152B77}"/>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F836AD37-514C-49D2-F188-B4D9772143D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BD18E9DE-FFB7-C3CA-0FB8-8832E64BDE0E}"/>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DAY IN THE LIFE</a:t>
            </a:r>
          </a:p>
        </p:txBody>
      </p:sp>
    </p:spTree>
    <p:extLst>
      <p:ext uri="{BB962C8B-B14F-4D97-AF65-F5344CB8AC3E}">
        <p14:creationId xmlns:p14="http://schemas.microsoft.com/office/powerpoint/2010/main" val="18703001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DA4492-FCFC-C81B-F848-2BD6A1C1C6CB}"/>
              </a:ext>
            </a:extLst>
          </p:cNvPr>
          <p:cNvPicPr>
            <a:picLocks noChangeAspect="1"/>
          </p:cNvPicPr>
          <p:nvPr/>
        </p:nvPicPr>
        <p:blipFill rotWithShape="1">
          <a:blip r:embed="rId3">
            <a:alphaModFix amt="22000"/>
          </a:blip>
          <a:srcRect l="45492" t="27906" r="661"/>
          <a:stretch/>
        </p:blipFill>
        <p:spPr>
          <a:xfrm>
            <a:off x="0" y="-1"/>
            <a:ext cx="5004657" cy="6590652"/>
          </a:xfrm>
          <a:prstGeom prst="rect">
            <a:avLst/>
          </a:prstGeom>
        </p:spPr>
      </p:pic>
      <p:sp>
        <p:nvSpPr>
          <p:cNvPr id="7" name="Rectangle 6">
            <a:extLst>
              <a:ext uri="{FF2B5EF4-FFF2-40B4-BE49-F238E27FC236}">
                <a16:creationId xmlns:a16="http://schemas.microsoft.com/office/drawing/2014/main" id="{30D07A87-BFEC-7CFD-8999-8DE3D077A03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A green screen with a black border&#10;&#10;Description automatically generated">
            <a:extLst>
              <a:ext uri="{FF2B5EF4-FFF2-40B4-BE49-F238E27FC236}">
                <a16:creationId xmlns:a16="http://schemas.microsoft.com/office/drawing/2014/main" id="{ACAB5AC5-C8F1-EE42-F03B-B537A2DB1237}"/>
              </a:ext>
            </a:extLst>
          </p:cNvPr>
          <p:cNvPicPr>
            <a:picLocks noChangeAspect="1"/>
          </p:cNvPicPr>
          <p:nvPr/>
        </p:nvPicPr>
        <p:blipFill>
          <a:blip r:embed="rId4"/>
          <a:stretch>
            <a:fillRect/>
          </a:stretch>
        </p:blipFill>
        <p:spPr>
          <a:xfrm rot="10800000">
            <a:off x="2286" y="0"/>
            <a:ext cx="9141714" cy="1594961"/>
          </a:xfrm>
          <a:prstGeom prst="rect">
            <a:avLst/>
          </a:prstGeom>
        </p:spPr>
      </p:pic>
      <p:sp>
        <p:nvSpPr>
          <p:cNvPr id="9" name="TextBox 8">
            <a:extLst>
              <a:ext uri="{FF2B5EF4-FFF2-40B4-BE49-F238E27FC236}">
                <a16:creationId xmlns:a16="http://schemas.microsoft.com/office/drawing/2014/main" id="{68A66355-9641-3899-34FD-7C82F0BC1EF1}"/>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THANK YOU</a:t>
            </a:r>
          </a:p>
        </p:txBody>
      </p:sp>
      <p:pic>
        <p:nvPicPr>
          <p:cNvPr id="11" name="Graphic 10">
            <a:extLst>
              <a:ext uri="{FF2B5EF4-FFF2-40B4-BE49-F238E27FC236}">
                <a16:creationId xmlns:a16="http://schemas.microsoft.com/office/drawing/2014/main" id="{5DFFCBB8-4063-03C2-AA10-38B0932A80F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13" name="TextBox 12">
            <a:extLst>
              <a:ext uri="{FF2B5EF4-FFF2-40B4-BE49-F238E27FC236}">
                <a16:creationId xmlns:a16="http://schemas.microsoft.com/office/drawing/2014/main" id="{E5886D04-AD8E-354D-2103-1BE57008562A}"/>
              </a:ext>
            </a:extLst>
          </p:cNvPr>
          <p:cNvSpPr txBox="1"/>
          <p:nvPr/>
        </p:nvSpPr>
        <p:spPr>
          <a:xfrm>
            <a:off x="291511" y="1758720"/>
            <a:ext cx="6603833" cy="1754326"/>
          </a:xfrm>
          <a:prstGeom prst="rect">
            <a:avLst/>
          </a:prstGeom>
          <a:noFill/>
        </p:spPr>
        <p:txBody>
          <a:bodyPr wrap="square" rtlCol="0">
            <a:spAutoFit/>
          </a:bodyPr>
          <a:lstStyle/>
          <a:p>
            <a:pPr>
              <a:spcBef>
                <a:spcPct val="0"/>
              </a:spcBef>
              <a:buFontTx/>
              <a:buNone/>
            </a:pPr>
            <a:r>
              <a:rPr lang="en-GB" altLang="en-US" sz="2700" dirty="0">
                <a:solidFill>
                  <a:srgbClr val="018EBB"/>
                </a:solidFill>
                <a:latin typeface="Rubik Black" pitchFamily="2" charset="-79"/>
                <a:ea typeface="Colby StBlk" pitchFamily="2" charset="77"/>
                <a:cs typeface="Rubik Black" pitchFamily="2" charset="-79"/>
              </a:rPr>
              <a:t>A JUST WORLD, FREE OF POVERTY, WHERE WE FLOURISH AND LIVE </a:t>
            </a:r>
          </a:p>
          <a:p>
            <a:pPr>
              <a:spcBef>
                <a:spcPct val="0"/>
              </a:spcBef>
              <a:buFontTx/>
              <a:buNone/>
            </a:pPr>
            <a:r>
              <a:rPr lang="en-GB" altLang="en-US" sz="2700" dirty="0">
                <a:solidFill>
                  <a:srgbClr val="018EBB"/>
                </a:solidFill>
                <a:latin typeface="Rubik Black" pitchFamily="2" charset="-79"/>
                <a:ea typeface="Colby StBlk" pitchFamily="2" charset="77"/>
                <a:cs typeface="Rubik Black" pitchFamily="2" charset="-79"/>
              </a:rPr>
              <a:t>IN HARMONY WITH EACH OTHER AND ALL CREATION.</a:t>
            </a:r>
            <a:endParaRPr lang="en-GB" sz="2700" dirty="0">
              <a:solidFill>
                <a:srgbClr val="018EBB"/>
              </a:solidFill>
              <a:latin typeface="Rubik Black" pitchFamily="2" charset="-79"/>
              <a:ea typeface="Colby StBlk" pitchFamily="2" charset="77"/>
              <a:cs typeface="Rubik Black" pitchFamily="2" charset="-79"/>
            </a:endParaRPr>
          </a:p>
        </p:txBody>
      </p:sp>
      <p:sp>
        <p:nvSpPr>
          <p:cNvPr id="14" name="TextBox 13">
            <a:extLst>
              <a:ext uri="{FF2B5EF4-FFF2-40B4-BE49-F238E27FC236}">
                <a16:creationId xmlns:a16="http://schemas.microsoft.com/office/drawing/2014/main" id="{F58A4C6C-7551-F82D-D4E0-158DDEB2D58C}"/>
              </a:ext>
            </a:extLst>
          </p:cNvPr>
          <p:cNvSpPr txBox="1"/>
          <p:nvPr/>
        </p:nvSpPr>
        <p:spPr>
          <a:xfrm>
            <a:off x="270658" y="5413778"/>
            <a:ext cx="6624686" cy="1138773"/>
          </a:xfrm>
          <a:prstGeom prst="rect">
            <a:avLst/>
          </a:prstGeom>
          <a:noFill/>
        </p:spPr>
        <p:txBody>
          <a:bodyPr wrap="square" lIns="91440" tIns="45720" rIns="91440" bIns="45720" rtlCol="0" anchor="t">
            <a:spAutoFit/>
          </a:bodyPr>
          <a:lstStyle/>
          <a:p>
            <a:pPr>
              <a:spcBef>
                <a:spcPct val="0"/>
              </a:spcBef>
              <a:buFontTx/>
              <a:buNone/>
            </a:pPr>
            <a:r>
              <a:rPr lang="en-GB" altLang="en-US" sz="1000" b="1" dirty="0">
                <a:latin typeface="Rubik" pitchFamily="2" charset="-79"/>
                <a:ea typeface="Colby StBlk" pitchFamily="2" charset="77"/>
                <a:cs typeface="Rubik" pitchFamily="2" charset="-79"/>
              </a:rPr>
              <a:t>Scottish Catholic International Aid Fund</a:t>
            </a:r>
          </a:p>
          <a:p>
            <a:pPr>
              <a:spcBef>
                <a:spcPct val="0"/>
              </a:spcBef>
              <a:buFontTx/>
              <a:buNone/>
            </a:pPr>
            <a:r>
              <a:rPr lang="en-GB" altLang="en-US" sz="1000" dirty="0">
                <a:latin typeface="Rubik" pitchFamily="2" charset="-79"/>
                <a:ea typeface="Colby StBlk" pitchFamily="2" charset="77"/>
                <a:cs typeface="Rubik" pitchFamily="2" charset="-79"/>
              </a:rPr>
              <a:t>SCIAF is the official relief and development agency of the Catholic Church in Scotland </a:t>
            </a:r>
          </a:p>
          <a:p>
            <a:pPr>
              <a:spcBef>
                <a:spcPct val="0"/>
              </a:spcBef>
            </a:pPr>
            <a:r>
              <a:rPr lang="en-GB" altLang="en-US" sz="1000" dirty="0">
                <a:latin typeface="Rubik"/>
                <a:ea typeface="Colby StBlk" pitchFamily="2" charset="77"/>
                <a:cs typeface="Rubik"/>
              </a:rPr>
              <a:t>and a proud member of the Caritas family. 196 Clyde Street, Glasgow G1 4JY. </a:t>
            </a:r>
          </a:p>
          <a:p>
            <a:pPr>
              <a:spcBef>
                <a:spcPct val="0"/>
              </a:spcBef>
              <a:buFontTx/>
              <a:buNone/>
            </a:pPr>
            <a:r>
              <a:rPr lang="en-GB" altLang="en-US" sz="1000" dirty="0">
                <a:latin typeface="Rubik" pitchFamily="2" charset="-79"/>
                <a:ea typeface="Colby StBlk" pitchFamily="2" charset="77"/>
                <a:cs typeface="Rubik" pitchFamily="2" charset="-79"/>
              </a:rPr>
              <a:t>Tel: 0141 354 5555. Scottish Charity No: SC012302. Company No: SC197327.</a:t>
            </a:r>
          </a:p>
          <a:p>
            <a:pPr>
              <a:spcBef>
                <a:spcPct val="0"/>
              </a:spcBef>
              <a:buFontTx/>
              <a:buNone/>
            </a:pPr>
            <a:endParaRPr lang="en-GB" sz="1200" dirty="0">
              <a:latin typeface="Rubik" pitchFamily="2" charset="-79"/>
              <a:ea typeface="Colby StBlk" pitchFamily="2" charset="77"/>
              <a:cs typeface="Rubik" pitchFamily="2" charset="-79"/>
            </a:endParaRPr>
          </a:p>
          <a:p>
            <a:pPr>
              <a:spcBef>
                <a:spcPct val="0"/>
              </a:spcBef>
              <a:buFontTx/>
              <a:buNone/>
            </a:pPr>
            <a:r>
              <a:rPr lang="en-GB" sz="1400" b="1" dirty="0">
                <a:latin typeface="Rubik"/>
                <a:ea typeface="Colby StBlk" pitchFamily="2" charset="77"/>
                <a:cs typeface="Rubik"/>
              </a:rPr>
              <a:t>sciaf@sciaf.org.uk</a:t>
            </a:r>
          </a:p>
        </p:txBody>
      </p:sp>
    </p:spTree>
    <p:extLst>
      <p:ext uri="{BB962C8B-B14F-4D97-AF65-F5344CB8AC3E}">
        <p14:creationId xmlns:p14="http://schemas.microsoft.com/office/powerpoint/2010/main" val="377644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3"/>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24786" y="464052"/>
            <a:ext cx="1600203" cy="571501"/>
          </a:xfrm>
          <a:prstGeom prst="rect">
            <a:avLst/>
          </a:prstGeom>
        </p:spPr>
      </p:pic>
      <p:pic>
        <p:nvPicPr>
          <p:cNvPr id="6" name="Picture 5" descr="A green rectangle with black border&#10;&#10;Description automatically generated">
            <a:extLst>
              <a:ext uri="{FF2B5EF4-FFF2-40B4-BE49-F238E27FC236}">
                <a16:creationId xmlns:a16="http://schemas.microsoft.com/office/drawing/2014/main" id="{90278225-B083-F6A2-DF44-9D1EB7F9539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 y="3895104"/>
            <a:ext cx="3419060" cy="2961875"/>
          </a:xfrm>
          <a:prstGeom prst="rect">
            <a:avLst/>
          </a:prstGeom>
        </p:spPr>
      </p:pic>
      <p:sp>
        <p:nvSpPr>
          <p:cNvPr id="7" name="Rectangle 6">
            <a:extLst>
              <a:ext uri="{FF2B5EF4-FFF2-40B4-BE49-F238E27FC236}">
                <a16:creationId xmlns:a16="http://schemas.microsoft.com/office/drawing/2014/main" id="{C7095229-0652-3C43-874A-9D7D93FA3056}"/>
              </a:ext>
            </a:extLst>
          </p:cNvPr>
          <p:cNvSpPr/>
          <p:nvPr/>
        </p:nvSpPr>
        <p:spPr>
          <a:xfrm>
            <a:off x="146393" y="4240878"/>
            <a:ext cx="3272668" cy="2616101"/>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Laudato Si’ Schools </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rPr>
              <a:t>Response to the cry of the poor</a:t>
            </a: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mn-ea"/>
                <a:cs typeface="Rubik" panose="020B0604020202020204" charset="-79"/>
              </a:rPr>
              <a:t>Find out about a project that helps children in other parts of the world.</a:t>
            </a:r>
          </a:p>
          <a:p>
            <a:pPr marL="0" marR="0" lvl="0" indent="0" algn="l" defTabSz="457200" rtl="0" eaLnBrk="1" fontAlgn="base" latinLnBrk="0" hangingPunct="1">
              <a:lnSpc>
                <a:spcPct val="100000"/>
              </a:lnSpc>
              <a:spcBef>
                <a:spcPts val="0"/>
              </a:spcBef>
              <a:spcAft>
                <a:spcPts val="0"/>
              </a:spcAft>
              <a:buClrTx/>
              <a:buSzTx/>
              <a:buFontTx/>
              <a:buNone/>
              <a:tabLst/>
              <a:defRPr/>
            </a:pPr>
            <a:endParaRPr kumimoji="0" lang="en-GB"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endParaRPr>
          </a:p>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rPr>
              <a:t>Find out about the Catholic charities in Scotland that help to tackle poverty.</a:t>
            </a:r>
          </a:p>
        </p:txBody>
      </p:sp>
      <p:pic>
        <p:nvPicPr>
          <p:cNvPr id="11" name="Picture 10" descr="A green rectangle with black border&#10;&#10;Description automatically generated">
            <a:extLst>
              <a:ext uri="{FF2B5EF4-FFF2-40B4-BE49-F238E27FC236}">
                <a16:creationId xmlns:a16="http://schemas.microsoft.com/office/drawing/2014/main" id="{1B2728E0-0C88-F37A-9A51-BF13526C25D9}"/>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0" y="1315717"/>
            <a:ext cx="9141714" cy="2752700"/>
          </a:xfrm>
          <a:prstGeom prst="rect">
            <a:avLst/>
          </a:prstGeom>
        </p:spPr>
      </p:pic>
      <p:pic>
        <p:nvPicPr>
          <p:cNvPr id="13" name="Picture 12" descr="A green rectangle with black border&#10;&#10;Description automatically generated">
            <a:extLst>
              <a:ext uri="{FF2B5EF4-FFF2-40B4-BE49-F238E27FC236}">
                <a16:creationId xmlns:a16="http://schemas.microsoft.com/office/drawing/2014/main" id="{0AC12E25-4A3B-ADA0-3215-DEB9A673CA60}"/>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3548026" y="3892189"/>
            <a:ext cx="5635334" cy="2970086"/>
          </a:xfrm>
          <a:prstGeom prst="rect">
            <a:avLst/>
          </a:prstGeom>
        </p:spPr>
      </p:pic>
      <p:sp>
        <p:nvSpPr>
          <p:cNvPr id="14" name="Rectangle 13">
            <a:extLst>
              <a:ext uri="{FF2B5EF4-FFF2-40B4-BE49-F238E27FC236}">
                <a16:creationId xmlns:a16="http://schemas.microsoft.com/office/drawing/2014/main" id="{D6E377CC-3582-0A42-07DC-9A693D3DEBC5}"/>
              </a:ext>
            </a:extLst>
          </p:cNvPr>
          <p:cNvSpPr/>
          <p:nvPr/>
        </p:nvSpPr>
        <p:spPr>
          <a:xfrm>
            <a:off x="93448" y="1519113"/>
            <a:ext cx="9048266" cy="2862322"/>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mn-cs"/>
              </a:rPr>
              <a:t>This is Our Faith</a:t>
            </a:r>
          </a:p>
          <a:p>
            <a:pPr marL="0" marR="0" lvl="0" indent="0" algn="l" defTabSz="457200" rtl="0" eaLnBrk="1" fontAlgn="base" latinLnBrk="0" hangingPunct="1">
              <a:lnSpc>
                <a:spcPct val="100000"/>
              </a:lnSpc>
              <a:spcBef>
                <a:spcPts val="0"/>
              </a:spcBef>
              <a:spcAft>
                <a:spcPts val="0"/>
              </a:spcAft>
              <a:buClrTx/>
              <a:buSzTx/>
              <a:buFontTx/>
              <a:buNone/>
              <a:tabLst/>
              <a:defRPr/>
            </a:pPr>
            <a:r>
              <a:rPr lang="en-US" sz="1600" b="1" dirty="0">
                <a:solidFill>
                  <a:schemeClr val="bg1"/>
                </a:solidFill>
                <a:latin typeface="Colby StBlk" panose="00000A00000000000000" charset="0"/>
                <a:ea typeface="Colby StBlk" panose="00000A00000000000000" charset="0"/>
                <a:cs typeface="Rubik" panose="020B0604020202020204" charset="-79"/>
              </a:rPr>
              <a:t>RERC 3-24a / 4-24a </a:t>
            </a:r>
          </a:p>
          <a:p>
            <a:pPr marL="0" marR="0" lvl="0" indent="0" algn="l" defTabSz="457200" rtl="0" eaLnBrk="1" fontAlgn="base" latinLnBrk="0" hangingPunct="1">
              <a:lnSpc>
                <a:spcPct val="100000"/>
              </a:lnSpc>
              <a:spcBef>
                <a:spcPts val="0"/>
              </a:spcBef>
              <a:spcAft>
                <a:spcPts val="0"/>
              </a:spcAft>
              <a:buClrTx/>
              <a:buSzTx/>
              <a:buFontTx/>
              <a:buNone/>
              <a:tabLst/>
              <a:defRPr/>
            </a:pPr>
            <a:r>
              <a:rPr lang="en-US" sz="1600" b="1" dirty="0">
                <a:solidFill>
                  <a:srgbClr val="12375A"/>
                </a:solidFill>
                <a:latin typeface="Rubik" panose="020B0604020202020204" charset="-79"/>
                <a:cs typeface="Rubik" panose="020B0604020202020204" charset="-79"/>
              </a:rPr>
              <a:t>I have experienced opportunities to engage with issues of social injustice. </a:t>
            </a:r>
          </a:p>
          <a:p>
            <a:pPr marL="0" marR="0" lvl="0" indent="0" algn="l" defTabSz="457200" rtl="0" eaLnBrk="1" fontAlgn="base" latinLnBrk="0" hangingPunct="1">
              <a:lnSpc>
                <a:spcPct val="100000"/>
              </a:lnSpc>
              <a:spcBef>
                <a:spcPts val="0"/>
              </a:spcBef>
              <a:spcAft>
                <a:spcPts val="0"/>
              </a:spcAft>
              <a:buClrTx/>
              <a:buSzTx/>
              <a:buFontTx/>
              <a:buNone/>
              <a:tabLst/>
              <a:defRPr/>
            </a:pPr>
            <a:r>
              <a:rPr lang="en-US" sz="1600" b="1" dirty="0">
                <a:solidFill>
                  <a:srgbClr val="12375A"/>
                </a:solidFill>
                <a:latin typeface="Rubik" panose="020B0604020202020204" charset="-79"/>
                <a:cs typeface="Rubik" panose="020B0604020202020204" charset="-79"/>
              </a:rPr>
              <a:t>I can describe how Church teaching in this area has affected my response and the responses of others to these issues.</a:t>
            </a:r>
          </a:p>
          <a:p>
            <a:pPr marL="0" marR="0" lvl="0" indent="0" algn="l" defTabSz="457200" rtl="0" eaLnBrk="1" fontAlgn="base" latinLnBrk="0" hangingPunct="1">
              <a:lnSpc>
                <a:spcPct val="100000"/>
              </a:lnSpc>
              <a:spcBef>
                <a:spcPts val="0"/>
              </a:spcBef>
              <a:spcAft>
                <a:spcPts val="0"/>
              </a:spcAft>
              <a:buClrTx/>
              <a:buSzTx/>
              <a:buFontTx/>
              <a:buNone/>
              <a:tabLst/>
              <a:defRPr/>
            </a:pPr>
            <a:r>
              <a:rPr lang="en-GB" sz="1600" b="1" dirty="0">
                <a:solidFill>
                  <a:schemeClr val="bg1"/>
                </a:solidFill>
                <a:latin typeface="Colby StBlk" panose="00000A00000000000000" charset="0"/>
                <a:ea typeface="Colby StBlk" panose="00000A00000000000000" charset="0"/>
                <a:cs typeface="Rubik" panose="020B0604020202020204" charset="-79"/>
              </a:rPr>
              <a:t>RERC 3-10a / 4-10a</a:t>
            </a:r>
            <a:endParaRPr kumimoji="0" lang="en-US" sz="1600" b="1" i="0" u="none" strike="noStrike" kern="1200" cap="none" spc="0" normalizeH="0" baseline="0" noProof="0" dirty="0">
              <a:ln>
                <a:noFill/>
              </a:ln>
              <a:solidFill>
                <a:schemeClr val="bg1"/>
              </a:solidFill>
              <a:effectLst/>
              <a:uLnTx/>
              <a:uFillTx/>
              <a:latin typeface="Colby StBlk" panose="00000A00000000000000" charset="0"/>
              <a:ea typeface="Colby StBlk" panose="00000A00000000000000" charset="0"/>
              <a:cs typeface="Rubik" panose="020B0604020202020204" charset="-79"/>
            </a:endParaRPr>
          </a:p>
          <a:p>
            <a:pPr marL="0" marR="0" lvl="0" indent="0" algn="l" defTabSz="457200" rtl="0" eaLnBrk="1" fontAlgn="base" latinLnBrk="0" hangingPunct="1">
              <a:lnSpc>
                <a:spcPct val="100000"/>
              </a:lnSpc>
              <a:spcBef>
                <a:spcPts val="0"/>
              </a:spcBef>
              <a:spcAft>
                <a:spcPts val="0"/>
              </a:spcAft>
              <a:buClrTx/>
              <a:buSzTx/>
              <a:buFontTx/>
              <a:buNone/>
              <a:tabLst/>
              <a:defRPr/>
            </a:pPr>
            <a:r>
              <a:rPr lang="en-US" sz="1600" b="1" dirty="0">
                <a:solidFill>
                  <a:srgbClr val="12375A"/>
                </a:solidFill>
                <a:latin typeface="Rubik" panose="020B0604020202020204" charset="-79"/>
                <a:cs typeface="Rubik" panose="020B0604020202020204" charset="-79"/>
              </a:rPr>
              <a:t>I have explored the belief that the Holy Spirit inspires and empowers the Church to fulfil its prophetic and missionary role in our world today. I have researched into situations which bear witness to this. I can describe how I and others can contribute to this work.</a:t>
            </a:r>
          </a:p>
          <a:p>
            <a:pPr marL="0" marR="0" lvl="0" indent="0" algn="l" defTabSz="457200" rtl="0" eaLnBrk="1" fontAlgn="base"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endParaRPr>
          </a:p>
        </p:txBody>
      </p:sp>
      <p:sp>
        <p:nvSpPr>
          <p:cNvPr id="12" name="Rectangle 11">
            <a:extLst>
              <a:ext uri="{FF2B5EF4-FFF2-40B4-BE49-F238E27FC236}">
                <a16:creationId xmlns:a16="http://schemas.microsoft.com/office/drawing/2014/main" id="{73925A90-9DA9-8491-37C7-F8BBECB21373}"/>
              </a:ext>
            </a:extLst>
          </p:cNvPr>
          <p:cNvSpPr/>
          <p:nvPr/>
        </p:nvSpPr>
        <p:spPr>
          <a:xfrm>
            <a:off x="3614970" y="4171434"/>
            <a:ext cx="5579689" cy="2677656"/>
          </a:xfrm>
          <a:prstGeom prst="rect">
            <a:avLst/>
          </a:prstGeom>
        </p:spPr>
        <p:txBody>
          <a:bodyPr wrap="square">
            <a:spAutoFit/>
          </a:bodyPr>
          <a:lstStyle/>
          <a:p>
            <a:pPr marL="0" marR="0" lvl="0" indent="0" algn="l" defTabSz="457200" rtl="0" eaLnBrk="1" fontAlgn="base"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err="1">
                <a:ln>
                  <a:noFill/>
                </a:ln>
                <a:solidFill>
                  <a:srgbClr val="12375A"/>
                </a:solidFill>
                <a:effectLst/>
                <a:uLnTx/>
                <a:uFillTx/>
                <a:latin typeface="Colby StBlk" pitchFamily="2" charset="77"/>
                <a:ea typeface="Colby StBlk" pitchFamily="2" charset="77"/>
                <a:cs typeface="+mn-cs"/>
              </a:rPr>
              <a:t>CfE</a:t>
            </a:r>
            <a:endParaRPr kumimoji="0" lang="en-GB" sz="2000" b="1" i="0" u="none" strike="noStrike" kern="1200" cap="none" spc="0" normalizeH="0" baseline="0" noProof="0" dirty="0">
              <a:ln>
                <a:noFill/>
              </a:ln>
              <a:solidFill>
                <a:prstClr val="white"/>
              </a:solidFill>
              <a:effectLst/>
              <a:uLnTx/>
              <a:uFillTx/>
              <a:latin typeface="Colby StBlk" pitchFamily="2" charset="77"/>
              <a:ea typeface="Colby StBlk" pitchFamily="2" charset="77"/>
              <a:cs typeface="+mn-cs"/>
            </a:endParaRPr>
          </a:p>
          <a:p>
            <a:pPr marL="0" marR="0" lvl="0" indent="0" algn="l" defTabSz="457200" rtl="0" eaLnBrk="1" fontAlgn="base" latinLnBrk="0" hangingPunct="1">
              <a:lnSpc>
                <a:spcPct val="100000"/>
              </a:lnSpc>
              <a:spcBef>
                <a:spcPts val="0"/>
              </a:spcBef>
              <a:spcAft>
                <a:spcPts val="0"/>
              </a:spcAft>
              <a:buClrTx/>
              <a:buSzTx/>
              <a:buFontTx/>
              <a:buNone/>
              <a:tabLst/>
              <a:defRPr/>
            </a:pPr>
            <a:r>
              <a:rPr lang="en-US" sz="1600" b="1" dirty="0">
                <a:solidFill>
                  <a:schemeClr val="bg1"/>
                </a:solidFill>
                <a:latin typeface="Colby StBlk" panose="00000A00000000000000" charset="0"/>
                <a:ea typeface="Colby StBlk" panose="00000A00000000000000" charset="0"/>
                <a:cs typeface="Rubik" panose="020B0604020202020204" charset="-79"/>
              </a:rPr>
              <a:t>SOC 3-16a</a:t>
            </a:r>
            <a:br>
              <a:rPr lang="en-US" sz="1600" b="1" dirty="0">
                <a:solidFill>
                  <a:srgbClr val="12375A"/>
                </a:solidFill>
                <a:latin typeface="Rubik" panose="020B0604020202020204" charset="-79"/>
                <a:cs typeface="Rubik" panose="020B0604020202020204" charset="-79"/>
              </a:rPr>
            </a:br>
            <a:r>
              <a:rPr lang="en-US" sz="1600" b="1" dirty="0">
                <a:solidFill>
                  <a:srgbClr val="12375A"/>
                </a:solidFill>
                <a:latin typeface="Rubik" panose="020B0604020202020204" charset="-79"/>
                <a:cs typeface="Rubik" panose="020B0604020202020204" charset="-79"/>
              </a:rPr>
              <a:t>I can explain why a group I have identified might experience inequality and can suggest ways in which this inequality might be addressed.</a:t>
            </a:r>
          </a:p>
          <a:p>
            <a:pPr marL="0" marR="0" lvl="0" indent="0" algn="l" defTabSz="457200" rtl="0" eaLnBrk="1" fontAlgn="base" latinLnBrk="0" hangingPunct="1">
              <a:lnSpc>
                <a:spcPct val="100000"/>
              </a:lnSpc>
              <a:spcBef>
                <a:spcPts val="0"/>
              </a:spcBef>
              <a:spcAft>
                <a:spcPts val="0"/>
              </a:spcAft>
              <a:buClrTx/>
              <a:buSzTx/>
              <a:buFontTx/>
              <a:buNone/>
              <a:tabLst/>
              <a:defRPr/>
            </a:pPr>
            <a:r>
              <a:rPr lang="en-US" sz="1600" b="1" dirty="0">
                <a:solidFill>
                  <a:schemeClr val="bg1"/>
                </a:solidFill>
                <a:latin typeface="Colby StBlk" panose="00000A00000000000000" charset="0"/>
                <a:ea typeface="Colby StBlk" panose="00000A00000000000000" charset="0"/>
              </a:rPr>
              <a:t>SOC 4-16b / SOC 4-16c</a:t>
            </a:r>
            <a:br>
              <a:rPr lang="en-US" sz="1600" dirty="0"/>
            </a:br>
            <a:r>
              <a:rPr lang="en-US" sz="1600" b="1" dirty="0">
                <a:solidFill>
                  <a:srgbClr val="12375A"/>
                </a:solidFill>
                <a:latin typeface="Rubik" panose="020B0604020202020204" charset="-79"/>
                <a:cs typeface="Rubik" panose="020B0604020202020204" charset="-79"/>
              </a:rPr>
              <a:t>Through discussion, I have identified aspects of a social issue to investigate and by gathering information I can assess its impact, and the attitudes of the people affected.</a:t>
            </a:r>
            <a:endParaRPr kumimoji="0" lang="en-GB" sz="1600" b="1" u="none" strike="noStrike" kern="1200" cap="none" spc="0" normalizeH="0" baseline="0" noProof="0" dirty="0">
              <a:ln>
                <a:noFill/>
              </a:ln>
              <a:solidFill>
                <a:srgbClr val="12375A"/>
              </a:solidFill>
              <a:effectLst/>
              <a:uLnTx/>
              <a:uFillTx/>
              <a:latin typeface="Rubik" panose="020B0604020202020204" charset="-79"/>
              <a:ea typeface="Colby StBlk" pitchFamily="2" charset="77"/>
              <a:cs typeface="Rubik" panose="020B0604020202020204" charset="-79"/>
            </a:endParaRPr>
          </a:p>
        </p:txBody>
      </p:sp>
    </p:spTree>
    <p:extLst>
      <p:ext uri="{BB962C8B-B14F-4D97-AF65-F5344CB8AC3E}">
        <p14:creationId xmlns:p14="http://schemas.microsoft.com/office/powerpoint/2010/main" val="245817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49E22-E7EB-75D7-1DA2-4B04E701785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F2D6708D-F1F3-CFB7-6DC9-8DF309EB93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A5D1ECD7-F10B-F53B-BA7D-A90500CACE54}"/>
              </a:ext>
            </a:extLst>
          </p:cNvPr>
          <p:cNvPicPr>
            <a:picLocks noChangeAspect="1"/>
          </p:cNvPicPr>
          <p:nvPr/>
        </p:nvPicPr>
        <p:blipFill>
          <a:blip r:embed="rId3"/>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CCCFAD41-07EF-2C22-2ED0-24D0698E859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24786" y="464052"/>
            <a:ext cx="1600203" cy="571501"/>
          </a:xfrm>
          <a:prstGeom prst="rect">
            <a:avLst/>
          </a:prstGeom>
        </p:spPr>
      </p:pic>
      <p:sp>
        <p:nvSpPr>
          <p:cNvPr id="4" name="TextBox 7">
            <a:extLst>
              <a:ext uri="{FF2B5EF4-FFF2-40B4-BE49-F238E27FC236}">
                <a16:creationId xmlns:a16="http://schemas.microsoft.com/office/drawing/2014/main" id="{1CDB2F2F-2017-B44C-A23F-AEF7C1EA7B5F}"/>
              </a:ext>
            </a:extLst>
          </p:cNvPr>
          <p:cNvSpPr txBox="1"/>
          <p:nvPr/>
        </p:nvSpPr>
        <p:spPr>
          <a:xfrm>
            <a:off x="288471" y="1885633"/>
            <a:ext cx="8567058" cy="403841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400" b="1" dirty="0">
                <a:latin typeface="Rubik" pitchFamily="2" charset="-79"/>
                <a:ea typeface="Colby StBlk" pitchFamily="2" charset="77"/>
                <a:cs typeface="Rubik" pitchFamily="2" charset="-79"/>
              </a:rPr>
              <a:t>By the end of this session, you should:</a:t>
            </a:r>
          </a:p>
          <a:p>
            <a:pPr>
              <a:lnSpc>
                <a:spcPct val="107000"/>
              </a:lnSpc>
              <a:spcAft>
                <a:spcPts val="800"/>
              </a:spcAft>
            </a:pPr>
            <a:endParaRPr lang="en-GB" sz="2400" b="1" dirty="0">
              <a:latin typeface="Rubik" pitchFamily="2" charset="-79"/>
              <a:ea typeface="Colby StBlk" pitchFamily="2" charset="77"/>
              <a:cs typeface="Rubik" pitchFamily="2" charset="-79"/>
            </a:endParaRPr>
          </a:p>
          <a:p>
            <a:pPr marL="342900" indent="-342900">
              <a:lnSpc>
                <a:spcPct val="107000"/>
              </a:lnSpc>
              <a:spcAft>
                <a:spcPts val="800"/>
              </a:spcAft>
              <a:buFont typeface="Arial" panose="020B0604020202020204" pitchFamily="34" charset="0"/>
              <a:buChar char="•"/>
            </a:pPr>
            <a:r>
              <a:rPr lang="en-GB" sz="2400" b="1" dirty="0">
                <a:solidFill>
                  <a:srgbClr val="0087B0"/>
                </a:solidFill>
                <a:latin typeface="Rubik" pitchFamily="2" charset="-79"/>
                <a:ea typeface="Colby StBlk" pitchFamily="2" charset="77"/>
                <a:cs typeface="Rubik" pitchFamily="2" charset="-79"/>
              </a:rPr>
              <a:t>understand </a:t>
            </a:r>
            <a:r>
              <a:rPr lang="en-US" sz="2400" b="1" dirty="0">
                <a:solidFill>
                  <a:srgbClr val="0087B0"/>
                </a:solidFill>
                <a:latin typeface="Rubik" pitchFamily="2" charset="-79"/>
                <a:ea typeface="Colby StBlk" pitchFamily="2" charset="77"/>
                <a:cs typeface="Rubik" pitchFamily="2" charset="-79"/>
              </a:rPr>
              <a:t>the connection between sports, peace-building, and Catholic social teaching.</a:t>
            </a:r>
          </a:p>
          <a:p>
            <a:pPr marL="342900" indent="-342900">
              <a:lnSpc>
                <a:spcPct val="107000"/>
              </a:lnSpc>
              <a:spcAft>
                <a:spcPts val="800"/>
              </a:spcAft>
              <a:buFont typeface="Arial" panose="020B0604020202020204" pitchFamily="34" charset="0"/>
              <a:buChar char="•"/>
            </a:pPr>
            <a:r>
              <a:rPr lang="en-US" sz="2400" b="1" dirty="0">
                <a:solidFill>
                  <a:srgbClr val="7373B6"/>
                </a:solidFill>
                <a:latin typeface="Rubik" pitchFamily="2" charset="-79"/>
                <a:ea typeface="Colby StBlk" pitchFamily="2" charset="77"/>
                <a:cs typeface="Rubik" pitchFamily="2" charset="-79"/>
              </a:rPr>
              <a:t>be able to reflect on your role in addressing global injustice </a:t>
            </a:r>
          </a:p>
          <a:p>
            <a:pPr marL="342900" indent="-342900">
              <a:lnSpc>
                <a:spcPct val="107000"/>
              </a:lnSpc>
              <a:spcAft>
                <a:spcPts val="800"/>
              </a:spcAft>
              <a:buFont typeface="Arial" panose="020B0604020202020204" pitchFamily="34" charset="0"/>
              <a:buChar char="•"/>
            </a:pPr>
            <a:r>
              <a:rPr lang="en-GB" sz="2400" b="1" dirty="0">
                <a:solidFill>
                  <a:srgbClr val="A1CA5E"/>
                </a:solidFill>
                <a:latin typeface="Rubik" pitchFamily="2" charset="-79"/>
                <a:ea typeface="Colby StBlk" pitchFamily="2" charset="77"/>
                <a:cs typeface="Rubik" pitchFamily="2" charset="-79"/>
              </a:rPr>
              <a:t>understand </a:t>
            </a:r>
            <a:r>
              <a:rPr lang="en-US" sz="2400" b="1" dirty="0">
                <a:solidFill>
                  <a:srgbClr val="A1CA5E"/>
                </a:solidFill>
                <a:latin typeface="Rubik" pitchFamily="2" charset="-79"/>
                <a:ea typeface="Colby StBlk" pitchFamily="2" charset="77"/>
                <a:cs typeface="Rubik" pitchFamily="2" charset="-79"/>
              </a:rPr>
              <a:t>how the Church, through SCIAF, inspires and empowers initiatives like Surf for Peace.</a:t>
            </a:r>
            <a:endParaRPr lang="en-GB" sz="2400" b="1" dirty="0">
              <a:solidFill>
                <a:srgbClr val="A1CA5E"/>
              </a:solidFill>
              <a:latin typeface="Rubik" pitchFamily="2" charset="-79"/>
              <a:ea typeface="Colby StBlk" pitchFamily="2" charset="77"/>
              <a:cs typeface="Rubik" pitchFamily="2" charset="-79"/>
            </a:endParaRPr>
          </a:p>
        </p:txBody>
      </p:sp>
    </p:spTree>
    <p:extLst>
      <p:ext uri="{BB962C8B-B14F-4D97-AF65-F5344CB8AC3E}">
        <p14:creationId xmlns:p14="http://schemas.microsoft.com/office/powerpoint/2010/main" val="3624750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883DC4E-8CB1-787E-C547-20017DF742A9}"/>
              </a:ext>
            </a:extLst>
          </p:cNvPr>
          <p:cNvPicPr>
            <a:picLocks noChangeAspect="1"/>
          </p:cNvPicPr>
          <p:nvPr/>
        </p:nvPicPr>
        <p:blipFill rotWithShape="1">
          <a:blip r:embed="rId3">
            <a:alphaModFix amt="70000"/>
            <a:extLst>
              <a:ext uri="{BEBA8EAE-BF5A-486C-A8C5-ECC9F3942E4B}">
                <a14:imgProps xmlns:a14="http://schemas.microsoft.com/office/drawing/2010/main">
                  <a14:imgLayer r:embed="rId4">
                    <a14:imgEffect>
                      <a14:saturation sat="88000"/>
                    </a14:imgEffect>
                  </a14:imgLayer>
                </a14:imgProps>
              </a:ext>
            </a:extLst>
          </a:blip>
          <a:srcRect l="40090" t="19391" r="5970" b="8455"/>
          <a:stretch/>
        </p:blipFill>
        <p:spPr>
          <a:xfrm>
            <a:off x="0" y="-1"/>
            <a:ext cx="5013319" cy="6596082"/>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green screen with a black border&#10;&#10;Description automatically generated">
            <a:extLst>
              <a:ext uri="{FF2B5EF4-FFF2-40B4-BE49-F238E27FC236}">
                <a16:creationId xmlns:a16="http://schemas.microsoft.com/office/drawing/2014/main" id="{01F58799-662D-E7EB-7188-F68D9447AA5D}"/>
              </a:ext>
            </a:extLst>
          </p:cNvPr>
          <p:cNvPicPr>
            <a:picLocks noChangeAspect="1"/>
          </p:cNvPicPr>
          <p:nvPr/>
        </p:nvPicPr>
        <p:blipFill>
          <a:blip r:embed="rId5"/>
          <a:stretch>
            <a:fillRect/>
          </a:stretch>
        </p:blipFill>
        <p:spPr>
          <a:xfrm rot="10800000">
            <a:off x="2286" y="0"/>
            <a:ext cx="9141714" cy="1594961"/>
          </a:xfrm>
          <a:prstGeom prst="rect">
            <a:avLst/>
          </a:prstGeom>
        </p:spPr>
      </p:pic>
      <p:sp>
        <p:nvSpPr>
          <p:cNvPr id="7" name="TextBox 6">
            <a:extLst>
              <a:ext uri="{FF2B5EF4-FFF2-40B4-BE49-F238E27FC236}">
                <a16:creationId xmlns:a16="http://schemas.microsoft.com/office/drawing/2014/main" id="{A943A2E8-02E8-A046-81E2-E279D6501BDF}"/>
              </a:ext>
            </a:extLst>
          </p:cNvPr>
          <p:cNvSpPr txBox="1"/>
          <p:nvPr/>
        </p:nvSpPr>
        <p:spPr>
          <a:xfrm>
            <a:off x="293929" y="464052"/>
            <a:ext cx="5577482" cy="5078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700" b="1" i="0" u="none" strike="noStrike" kern="1200" cap="none" spc="0" normalizeH="0" baseline="0" noProof="0" dirty="0">
                <a:ln>
                  <a:noFill/>
                </a:ln>
                <a:solidFill>
                  <a:prstClr val="white"/>
                </a:solidFill>
                <a:effectLst/>
                <a:uLnTx/>
                <a:uFillTx/>
                <a:latin typeface="Rubik Black" pitchFamily="2" charset="-79"/>
                <a:ea typeface="Colby StBlk" pitchFamily="2" charset="77"/>
                <a:cs typeface="Rubik Black" pitchFamily="2" charset="-79"/>
              </a:rPr>
              <a:t>WHAT WE DO</a:t>
            </a:r>
          </a:p>
        </p:txBody>
      </p:sp>
      <p:pic>
        <p:nvPicPr>
          <p:cNvPr id="8" name="Graphic 7">
            <a:extLst>
              <a:ext uri="{FF2B5EF4-FFF2-40B4-BE49-F238E27FC236}">
                <a16:creationId xmlns:a16="http://schemas.microsoft.com/office/drawing/2014/main" id="{681ECF89-59F1-70EF-278D-CDD36E6486A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24786" y="464052"/>
            <a:ext cx="1600203" cy="571501"/>
          </a:xfrm>
          <a:prstGeom prst="rect">
            <a:avLst/>
          </a:prstGeom>
        </p:spPr>
      </p:pic>
      <p:pic>
        <p:nvPicPr>
          <p:cNvPr id="1026" name="Picture 2">
            <a:extLst>
              <a:ext uri="{FF2B5EF4-FFF2-40B4-BE49-F238E27FC236}">
                <a16:creationId xmlns:a16="http://schemas.microsoft.com/office/drawing/2014/main" id="{AA156E7F-163F-8588-54C9-6CA303FE6EF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82874" y="3750535"/>
            <a:ext cx="1771650" cy="1714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7">
            <a:extLst>
              <a:ext uri="{FF2B5EF4-FFF2-40B4-BE49-F238E27FC236}">
                <a16:creationId xmlns:a16="http://schemas.microsoft.com/office/drawing/2014/main" id="{1CDB2F2F-2017-B44C-A23F-AEF7C1EA7B5F}"/>
              </a:ext>
            </a:extLst>
          </p:cNvPr>
          <p:cNvSpPr txBox="1"/>
          <p:nvPr/>
        </p:nvSpPr>
        <p:spPr>
          <a:xfrm>
            <a:off x="367770" y="2067592"/>
            <a:ext cx="8592337" cy="107721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mn-cs"/>
              </a:rPr>
              <a:t>We work across Africa, Asia, Latin America, the Middle East and Europe. </a:t>
            </a:r>
          </a:p>
        </p:txBody>
      </p:sp>
      <p:sp>
        <p:nvSpPr>
          <p:cNvPr id="4" name="TextBox 5">
            <a:extLst>
              <a:ext uri="{FF2B5EF4-FFF2-40B4-BE49-F238E27FC236}">
                <a16:creationId xmlns:a16="http://schemas.microsoft.com/office/drawing/2014/main" id="{DFBD4848-8D3A-0E48-BABB-768D0259CA97}"/>
              </a:ext>
            </a:extLst>
          </p:cNvPr>
          <p:cNvSpPr txBox="1"/>
          <p:nvPr/>
        </p:nvSpPr>
        <p:spPr>
          <a:xfrm>
            <a:off x="6164981" y="3682164"/>
            <a:ext cx="2560008" cy="193899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itchFamily="2" charset="-79"/>
              </a:rPr>
              <a:t>Every year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A1CA5E"/>
                </a:solidFill>
                <a:effectLst/>
                <a:uLnTx/>
                <a:uFillTx/>
                <a:latin typeface="Colby StBlk" pitchFamily="2" charset="77"/>
                <a:ea typeface="Colby StBlk" pitchFamily="2" charset="77"/>
                <a:cs typeface="Rubik" pitchFamily="2" charset="-79"/>
              </a:rPr>
              <a:t>we help over</a:t>
            </a:r>
            <a:endParaRPr kumimoji="0" lang="en-GB" sz="24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itchFamily="2" charset="-79"/>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itchFamily="2" charset="-79"/>
              </a:rPr>
              <a:t>1 million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itchFamily="2" charset="-79"/>
              </a:rPr>
              <a:t>people to have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12375A"/>
                </a:solidFill>
                <a:effectLst/>
                <a:uLnTx/>
                <a:uFillTx/>
                <a:latin typeface="Colby StBlk" pitchFamily="2" charset="77"/>
                <a:ea typeface="Colby StBlk" pitchFamily="2" charset="77"/>
                <a:cs typeface="Rubik" pitchFamily="2" charset="-79"/>
              </a:rPr>
              <a:t>a brighter future</a:t>
            </a:r>
          </a:p>
        </p:txBody>
      </p:sp>
      <p:sp>
        <p:nvSpPr>
          <p:cNvPr id="2" name="TextBox 1">
            <a:extLst>
              <a:ext uri="{FF2B5EF4-FFF2-40B4-BE49-F238E27FC236}">
                <a16:creationId xmlns:a16="http://schemas.microsoft.com/office/drawing/2014/main" id="{7ABFAE52-A978-DF04-4DDF-99DDE763C7A3}"/>
              </a:ext>
            </a:extLst>
          </p:cNvPr>
          <p:cNvSpPr txBox="1"/>
          <p:nvPr/>
        </p:nvSpPr>
        <p:spPr>
          <a:xfrm>
            <a:off x="1995557" y="4015442"/>
            <a:ext cx="1929105" cy="92333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D9443C"/>
                </a:solidFill>
                <a:effectLst/>
                <a:uLnTx/>
                <a:uFillTx/>
                <a:latin typeface="Colby StBlk" pitchFamily="2" charset="77"/>
                <a:ea typeface="Colby StBlk" pitchFamily="2" charset="77"/>
                <a:cs typeface="Rubik" pitchFamily="2" charset="-79"/>
              </a:rPr>
              <a:t>We support people during emergencies</a:t>
            </a:r>
          </a:p>
        </p:txBody>
      </p:sp>
      <p:pic>
        <p:nvPicPr>
          <p:cNvPr id="9" name="Picture 8">
            <a:extLst>
              <a:ext uri="{FF2B5EF4-FFF2-40B4-BE49-F238E27FC236}">
                <a16:creationId xmlns:a16="http://schemas.microsoft.com/office/drawing/2014/main" id="{EB3768AE-854D-76AD-82C8-AB51CBA53AD0}"/>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06028" y="3758995"/>
            <a:ext cx="1363744" cy="1377950"/>
          </a:xfrm>
          <a:prstGeom prst="rect">
            <a:avLst/>
          </a:prstGeom>
        </p:spPr>
      </p:pic>
    </p:spTree>
    <p:extLst>
      <p:ext uri="{BB962C8B-B14F-4D97-AF65-F5344CB8AC3E}">
        <p14:creationId xmlns:p14="http://schemas.microsoft.com/office/powerpoint/2010/main" val="1885755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8D453-7CBC-5A41-51B1-764A305C6DB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BD133AF-BC92-9CB6-F697-6892100505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1">
            <a:extLst>
              <a:ext uri="{FF2B5EF4-FFF2-40B4-BE49-F238E27FC236}">
                <a16:creationId xmlns:a16="http://schemas.microsoft.com/office/drawing/2014/main" id="{543C9297-B510-7046-84AD-8D097A927E1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590"/>
          <a:stretch/>
        </p:blipFill>
        <p:spPr>
          <a:xfrm>
            <a:off x="-1143" y="797480"/>
            <a:ext cx="9144000" cy="6060520"/>
          </a:xfrm>
          <a:prstGeom prst="rect">
            <a:avLst/>
          </a:prstGeom>
        </p:spPr>
      </p:pic>
      <p:pic>
        <p:nvPicPr>
          <p:cNvPr id="5" name="Picture 4" descr="A green screen with a black border&#10;&#10;Description automatically generated">
            <a:extLst>
              <a:ext uri="{FF2B5EF4-FFF2-40B4-BE49-F238E27FC236}">
                <a16:creationId xmlns:a16="http://schemas.microsoft.com/office/drawing/2014/main" id="{B9DE0C65-839E-C28A-B4BC-101054803BD1}"/>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81045CD0-59DC-6A5C-6F62-DB12D85CD4E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9" name="TextBox 8">
            <a:extLst>
              <a:ext uri="{FF2B5EF4-FFF2-40B4-BE49-F238E27FC236}">
                <a16:creationId xmlns:a16="http://schemas.microsoft.com/office/drawing/2014/main" id="{031A277A-E6C2-6B52-DD6C-61A16BD83239}"/>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COLOMBIA</a:t>
            </a:r>
          </a:p>
        </p:txBody>
      </p:sp>
    </p:spTree>
    <p:extLst>
      <p:ext uri="{BB962C8B-B14F-4D97-AF65-F5344CB8AC3E}">
        <p14:creationId xmlns:p14="http://schemas.microsoft.com/office/powerpoint/2010/main" val="3064169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732B8C-0405-70CA-5B4B-04ADD84834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3" y="762000"/>
            <a:ext cx="9144000" cy="6096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9" name="TextBox 8">
            <a:extLst>
              <a:ext uri="{FF2B5EF4-FFF2-40B4-BE49-F238E27FC236}">
                <a16:creationId xmlns:a16="http://schemas.microsoft.com/office/drawing/2014/main" id="{AEACB975-D189-6A16-0FDD-87D2C46F9977}"/>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SURF FOR PEACE</a:t>
            </a:r>
          </a:p>
        </p:txBody>
      </p:sp>
    </p:spTree>
    <p:extLst>
      <p:ext uri="{BB962C8B-B14F-4D97-AF65-F5344CB8AC3E}">
        <p14:creationId xmlns:p14="http://schemas.microsoft.com/office/powerpoint/2010/main" val="479651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A17BBDD-F9A4-D060-5A59-0298B2AC55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3443"/>
          <a:stretch/>
        </p:blipFill>
        <p:spPr>
          <a:xfrm>
            <a:off x="1143" y="971883"/>
            <a:ext cx="9144000" cy="5886117"/>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3" name="TextBox 2">
            <a:extLst>
              <a:ext uri="{FF2B5EF4-FFF2-40B4-BE49-F238E27FC236}">
                <a16:creationId xmlns:a16="http://schemas.microsoft.com/office/drawing/2014/main" id="{DA4EA0A1-8F00-8E93-C69C-E7FFA859B854}"/>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SURF FOR PEACE</a:t>
            </a:r>
          </a:p>
        </p:txBody>
      </p:sp>
    </p:spTree>
    <p:extLst>
      <p:ext uri="{BB962C8B-B14F-4D97-AF65-F5344CB8AC3E}">
        <p14:creationId xmlns:p14="http://schemas.microsoft.com/office/powerpoint/2010/main" val="35333810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uple of women carrying surfboards on a beach&#10;&#10;Description automatically generated">
            <a:extLst>
              <a:ext uri="{FF2B5EF4-FFF2-40B4-BE49-F238E27FC236}">
                <a16:creationId xmlns:a16="http://schemas.microsoft.com/office/drawing/2014/main" id="{01A005A9-A315-A3D2-E49D-2482A21737F3}"/>
              </a:ext>
            </a:extLst>
          </p:cNvPr>
          <p:cNvPicPr>
            <a:picLocks noChangeAspect="1"/>
          </p:cNvPicPr>
          <p:nvPr/>
        </p:nvPicPr>
        <p:blipFill>
          <a:blip r:embed="rId3"/>
          <a:stretch>
            <a:fillRect/>
          </a:stretch>
        </p:blipFill>
        <p:spPr>
          <a:xfrm>
            <a:off x="-2286" y="797480"/>
            <a:ext cx="9144000" cy="6096000"/>
          </a:xfrm>
          <a:prstGeom prst="rect">
            <a:avLst/>
          </a:prstGeom>
        </p:spPr>
      </p:pic>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BE18165A-57D7-5668-2B78-B6318452228F}"/>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4CE570DF-9564-EA0D-2704-C47372872D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00A0B40D-65B8-3DC4-7031-958A34EE4BAB}"/>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SURF FOR PEACE</a:t>
            </a:r>
          </a:p>
        </p:txBody>
      </p:sp>
    </p:spTree>
    <p:extLst>
      <p:ext uri="{BB962C8B-B14F-4D97-AF65-F5344CB8AC3E}">
        <p14:creationId xmlns:p14="http://schemas.microsoft.com/office/powerpoint/2010/main" val="3764454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A3CE8-2293-6AFC-09C8-CEC367D964B6}"/>
            </a:ext>
          </a:extLst>
        </p:cNvPr>
        <p:cNvGrpSpPr/>
        <p:nvPr/>
      </p:nvGrpSpPr>
      <p:grpSpPr>
        <a:xfrm>
          <a:off x="0" y="0"/>
          <a:ext cx="0" cy="0"/>
          <a:chOff x="0" y="0"/>
          <a:chExt cx="0" cy="0"/>
        </a:xfrm>
      </p:grpSpPr>
      <p:pic>
        <p:nvPicPr>
          <p:cNvPr id="4" name="Picture 3" descr="A person and child standing in water with surfboard&#10;&#10;Description automatically generated">
            <a:extLst>
              <a:ext uri="{FF2B5EF4-FFF2-40B4-BE49-F238E27FC236}">
                <a16:creationId xmlns:a16="http://schemas.microsoft.com/office/drawing/2014/main" id="{968F95AB-143F-7811-4F4B-F827D86924FB}"/>
              </a:ext>
            </a:extLst>
          </p:cNvPr>
          <p:cNvPicPr>
            <a:picLocks noChangeAspect="1"/>
          </p:cNvPicPr>
          <p:nvPr/>
        </p:nvPicPr>
        <p:blipFill>
          <a:blip r:embed="rId3"/>
          <a:stretch>
            <a:fillRect/>
          </a:stretch>
        </p:blipFill>
        <p:spPr>
          <a:xfrm>
            <a:off x="0" y="1225535"/>
            <a:ext cx="9144000" cy="6096517"/>
          </a:xfrm>
          <a:prstGeom prst="rect">
            <a:avLst/>
          </a:prstGeom>
        </p:spPr>
      </p:pic>
      <p:sp>
        <p:nvSpPr>
          <p:cNvPr id="10" name="Rectangle 9">
            <a:extLst>
              <a:ext uri="{FF2B5EF4-FFF2-40B4-BE49-F238E27FC236}">
                <a16:creationId xmlns:a16="http://schemas.microsoft.com/office/drawing/2014/main" id="{711BB882-469E-CE5A-1AF7-EF45474A48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143" y="0"/>
            <a:ext cx="9141714"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green screen with a black border&#10;&#10;Description automatically generated">
            <a:extLst>
              <a:ext uri="{FF2B5EF4-FFF2-40B4-BE49-F238E27FC236}">
                <a16:creationId xmlns:a16="http://schemas.microsoft.com/office/drawing/2014/main" id="{5DDA4398-41DC-B964-790F-50CD0A1382B1}"/>
              </a:ext>
            </a:extLst>
          </p:cNvPr>
          <p:cNvPicPr>
            <a:picLocks noChangeAspect="1"/>
          </p:cNvPicPr>
          <p:nvPr/>
        </p:nvPicPr>
        <p:blipFill>
          <a:blip r:embed="rId4"/>
          <a:stretch>
            <a:fillRect/>
          </a:stretch>
        </p:blipFill>
        <p:spPr>
          <a:xfrm rot="10800000">
            <a:off x="2286" y="0"/>
            <a:ext cx="9141714" cy="1594961"/>
          </a:xfrm>
          <a:prstGeom prst="rect">
            <a:avLst/>
          </a:prstGeom>
        </p:spPr>
      </p:pic>
      <p:pic>
        <p:nvPicPr>
          <p:cNvPr id="8" name="Graphic 7">
            <a:extLst>
              <a:ext uri="{FF2B5EF4-FFF2-40B4-BE49-F238E27FC236}">
                <a16:creationId xmlns:a16="http://schemas.microsoft.com/office/drawing/2014/main" id="{86970D66-5D6F-D54B-197E-AB346412426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124786" y="464052"/>
            <a:ext cx="1600203" cy="571501"/>
          </a:xfrm>
          <a:prstGeom prst="rect">
            <a:avLst/>
          </a:prstGeom>
        </p:spPr>
      </p:pic>
      <p:sp>
        <p:nvSpPr>
          <p:cNvPr id="2" name="TextBox 1">
            <a:extLst>
              <a:ext uri="{FF2B5EF4-FFF2-40B4-BE49-F238E27FC236}">
                <a16:creationId xmlns:a16="http://schemas.microsoft.com/office/drawing/2014/main" id="{5B285430-F1E2-2DE8-2E78-08A86EC4C5E8}"/>
              </a:ext>
            </a:extLst>
          </p:cNvPr>
          <p:cNvSpPr txBox="1"/>
          <p:nvPr/>
        </p:nvSpPr>
        <p:spPr>
          <a:xfrm>
            <a:off x="293929" y="464052"/>
            <a:ext cx="5577482" cy="507831"/>
          </a:xfrm>
          <a:prstGeom prst="rect">
            <a:avLst/>
          </a:prstGeom>
          <a:noFill/>
        </p:spPr>
        <p:txBody>
          <a:bodyPr wrap="square" rtlCol="0">
            <a:spAutoFit/>
          </a:bodyPr>
          <a:lstStyle/>
          <a:p>
            <a:r>
              <a:rPr lang="en-GB" sz="2700" b="1" dirty="0">
                <a:solidFill>
                  <a:schemeClr val="bg1"/>
                </a:solidFill>
                <a:latin typeface="Rubik Black" pitchFamily="2" charset="-79"/>
                <a:ea typeface="Colby StBlk" pitchFamily="2" charset="77"/>
                <a:cs typeface="Rubik Black" pitchFamily="2" charset="-79"/>
              </a:rPr>
              <a:t>SURF FOR PEACE</a:t>
            </a:r>
          </a:p>
        </p:txBody>
      </p:sp>
    </p:spTree>
    <p:extLst>
      <p:ext uri="{BB962C8B-B14F-4D97-AF65-F5344CB8AC3E}">
        <p14:creationId xmlns:p14="http://schemas.microsoft.com/office/powerpoint/2010/main" val="158073601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33ff375b-edcb-4318-b297-03708cd48d6d">
      <UserInfo>
        <DisplayName>Katie Ann McGeary</DisplayName>
        <AccountId>953</AccountId>
        <AccountType/>
      </UserInfo>
    </SharedWithUsers>
    <TaxCatchAll xmlns="33ff375b-edcb-4318-b297-03708cd48d6d" xsi:nil="true"/>
    <lcf76f155ced4ddcb4097134ff3c332f xmlns="b8272850-4b3f-444f-8ab6-9bc8b014a2a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6E2A07E94AC05448C594CAA6E0A924B" ma:contentTypeVersion="14" ma:contentTypeDescription="Create a new document." ma:contentTypeScope="" ma:versionID="5ccad65f66f32f43248115940259969d">
  <xsd:schema xmlns:xsd="http://www.w3.org/2001/XMLSchema" xmlns:xs="http://www.w3.org/2001/XMLSchema" xmlns:p="http://schemas.microsoft.com/office/2006/metadata/properties" xmlns:ns2="b8272850-4b3f-444f-8ab6-9bc8b014a2aa" xmlns:ns3="33ff375b-edcb-4318-b297-03708cd48d6d" targetNamespace="http://schemas.microsoft.com/office/2006/metadata/properties" ma:root="true" ma:fieldsID="5b67653ede5d947c34f724eb93f1009d" ns2:_="" ns3:_="">
    <xsd:import namespace="b8272850-4b3f-444f-8ab6-9bc8b014a2aa"/>
    <xsd:import namespace="33ff375b-edcb-4318-b297-03708cd48d6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272850-4b3f-444f-8ab6-9bc8b014a2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bd4a124e-ca87-4357-b891-080022d937d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3ff375b-edcb-4318-b297-03708cd48d6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cd0887e-a51a-4900-b42c-eb0d0f9b2423}" ma:internalName="TaxCatchAll" ma:showField="CatchAllData" ma:web="33ff375b-edcb-4318-b297-03708cd48d6d">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523C4F-92D0-4C07-B8D5-72BA0200B906}">
  <ds:schemaRefs>
    <ds:schemaRef ds:uri="http://purl.org/dc/dcmitype/"/>
    <ds:schemaRef ds:uri="http://schemas.openxmlformats.org/package/2006/metadata/core-properties"/>
    <ds:schemaRef ds:uri="http://schemas.microsoft.com/office/2006/documentManagement/types"/>
    <ds:schemaRef ds:uri="b8272850-4b3f-444f-8ab6-9bc8b014a2aa"/>
    <ds:schemaRef ds:uri="http://schemas.microsoft.com/office/infopath/2007/PartnerControls"/>
    <ds:schemaRef ds:uri="http://purl.org/dc/elements/1.1/"/>
    <ds:schemaRef ds:uri="http://schemas.microsoft.com/office/2006/metadata/properties"/>
    <ds:schemaRef ds:uri="http://www.w3.org/XML/1998/namespace"/>
    <ds:schemaRef ds:uri="33ff375b-edcb-4318-b297-03708cd48d6d"/>
    <ds:schemaRef ds:uri="http://purl.org/dc/terms/"/>
  </ds:schemaRefs>
</ds:datastoreItem>
</file>

<file path=customXml/itemProps2.xml><?xml version="1.0" encoding="utf-8"?>
<ds:datastoreItem xmlns:ds="http://schemas.openxmlformats.org/officeDocument/2006/customXml" ds:itemID="{F3B68AB4-8723-4422-9A5C-923AE4E7D8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272850-4b3f-444f-8ab6-9bc8b014a2aa"/>
    <ds:schemaRef ds:uri="33ff375b-edcb-4318-b297-03708cd48d6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5ED3C1-2848-4B52-B482-65682039D3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2413</TotalTime>
  <Words>1777</Words>
  <Application>Microsoft Office PowerPoint</Application>
  <PresentationFormat>On-screen Show (4:3)</PresentationFormat>
  <Paragraphs>153</Paragraphs>
  <Slides>14</Slides>
  <Notes>14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14</vt:i4>
      </vt:variant>
    </vt:vector>
  </HeadingPairs>
  <TitlesOfParts>
    <vt:vector size="24" baseType="lpstr">
      <vt:lpstr>Rubik Black</vt:lpstr>
      <vt:lpstr>Arial</vt:lpstr>
      <vt:lpstr>Colby StBlk</vt:lpstr>
      <vt:lpstr>Rubik</vt:lpstr>
      <vt:lpstr>Colby StReg</vt:lpstr>
      <vt:lpstr>Calibri</vt:lpstr>
      <vt:lpstr>Rubik Regular</vt:lpstr>
      <vt:lpstr>Colby StMed</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Iain Lindsay</dc:creator>
  <cp:lastModifiedBy>Eleanor Porter</cp:lastModifiedBy>
  <cp:revision>125</cp:revision>
  <dcterms:created xsi:type="dcterms:W3CDTF">2021-07-26T14:29:33Z</dcterms:created>
  <dcterms:modified xsi:type="dcterms:W3CDTF">2025-04-24T11:14:03Z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0x01010086E2A07E94AC05448C594CAA6E0A924B</vt:lpwstr>
  </property>
  <property fmtid="{D5CDD505-2E9C-101B-9397-08002B2CF9AE}" pid="3" name="MediaServiceImageTags">
    <vt:lpwstr/>
  </property>
</Properties>
</file>