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662" r:id="rId5"/>
  </p:sldMasterIdLst>
  <p:notesMasterIdLst>
    <p:notesMasterId r:id="rId30"/>
  </p:notesMasterIdLst>
  <p:sldIdLst>
    <p:sldId id="353" r:id="rId6"/>
    <p:sldId id="385" r:id="rId7"/>
    <p:sldId id="397" r:id="rId8"/>
    <p:sldId id="396" r:id="rId9"/>
    <p:sldId id="389" r:id="rId10"/>
    <p:sldId id="357" r:id="rId11"/>
    <p:sldId id="384" r:id="rId12"/>
    <p:sldId id="374" r:id="rId13"/>
    <p:sldId id="402" r:id="rId14"/>
    <p:sldId id="403" r:id="rId15"/>
    <p:sldId id="392" r:id="rId16"/>
    <p:sldId id="358" r:id="rId17"/>
    <p:sldId id="382" r:id="rId18"/>
    <p:sldId id="401" r:id="rId19"/>
    <p:sldId id="383" r:id="rId20"/>
    <p:sldId id="400" r:id="rId21"/>
    <p:sldId id="386" r:id="rId22"/>
    <p:sldId id="390" r:id="rId23"/>
    <p:sldId id="393" r:id="rId24"/>
    <p:sldId id="394" r:id="rId25"/>
    <p:sldId id="391" r:id="rId26"/>
    <p:sldId id="352" r:id="rId27"/>
    <p:sldId id="398" r:id="rId28"/>
    <p:sldId id="381" r:id="rId29"/>
  </p:sldIdLst>
  <p:sldSz cx="9144000" cy="6858000" type="screen4x3"/>
  <p:notesSz cx="6858000" cy="9144000"/>
  <p:embeddedFontLst>
    <p:embeddedFont>
      <p:font typeface="Colby StBlk" panose="00000A00000000000000" charset="0"/>
      <p:bold r:id="rId31"/>
    </p:embeddedFont>
    <p:embeddedFont>
      <p:font typeface="Rubik" panose="020B0604020202020204" charset="-79"/>
      <p:regular r:id="rId32"/>
      <p:bold r:id="rId33"/>
      <p:italic r:id="rId34"/>
      <p:boldItalic r:id="rId35"/>
    </p:embeddedFont>
    <p:embeddedFont>
      <p:font typeface="Rubik Black" panose="020B0604020202020204" charset="-79"/>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75A"/>
    <a:srgbClr val="ED9838"/>
    <a:srgbClr val="FECC0C"/>
    <a:srgbClr val="018EBB"/>
    <a:srgbClr val="F5EB63"/>
    <a:srgbClr val="EA7125"/>
    <a:srgbClr val="000000"/>
    <a:srgbClr val="EAE8DD"/>
    <a:srgbClr val="709749"/>
    <a:srgbClr val="A1CA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1B24E-0124-AB45-B580-F76FDB686E95}" v="14" dt="2025-05-30T10:16:05.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6/2/2025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Use this PowerPoint to learn about peace, justice and environmental activism in Colombia. The PPT can then be presented by the pupils to parents, the parish, a local councilor or at assembly.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This PowerPoint is suitable for a range of ages and stages.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Feel free to amend and use the teacher notes to help write a read-aloud script suitable for the audience. </a:t>
            </a: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05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D0682-8B08-1F38-9D5F-57A52CE9C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7F42CE-A903-6CBA-FDD0-29C20D612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F1145-AA7B-9505-8969-B6D1C0190C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t>More information on our work here: www.sciaf.org.uk/our-work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SCIAF work here in Scotland educating people in schools and parishes about global issues.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We tackles the root causes of these issues through advocacy and campaigning for a more just world. </a:t>
            </a:r>
          </a:p>
          <a:p>
            <a:endParaRPr lang="en-GB"/>
          </a:p>
          <a:p>
            <a:r>
              <a:rPr lang="en-GB"/>
              <a:t>Our work around the world focuses on helping people </a:t>
            </a:r>
          </a:p>
          <a:p>
            <a:pPr marL="171450" indent="-171450">
              <a:buFont typeface="Arial" panose="020B0604020202020204" pitchFamily="34" charset="0"/>
              <a:buChar char="•"/>
            </a:pPr>
            <a:r>
              <a:rPr lang="en-GB"/>
              <a:t>grow enough food to eat, </a:t>
            </a:r>
          </a:p>
          <a:p>
            <a:pPr marL="171450" indent="-171450">
              <a:buFont typeface="Arial" panose="020B0604020202020204" pitchFamily="34" charset="0"/>
              <a:buChar char="•"/>
            </a:pPr>
            <a:r>
              <a:rPr lang="en-GB"/>
              <a:t>providing safe clean water to communities </a:t>
            </a:r>
          </a:p>
          <a:p>
            <a:pPr marL="171450" indent="-171450">
              <a:buFont typeface="Arial" panose="020B0604020202020204" pitchFamily="34" charset="0"/>
              <a:buChar char="•"/>
            </a:pPr>
            <a:r>
              <a:rPr lang="en-GB"/>
              <a:t>helping people to live in safe and peaceful communities</a:t>
            </a:r>
          </a:p>
          <a:p>
            <a:pPr marL="171450" indent="-171450">
              <a:buFont typeface="Arial" panose="020B0604020202020204" pitchFamily="34" charset="0"/>
              <a:buChar char="•"/>
            </a:pPr>
            <a:r>
              <a:rPr lang="en-GB"/>
              <a:t>responding to global emergencies like floods and droughts.</a:t>
            </a:r>
          </a:p>
          <a:p>
            <a:pPr marL="171450" indent="-171450">
              <a:buFont typeface="Arial" panose="020B0604020202020204" pitchFamily="34" charset="0"/>
              <a:buChar char="•"/>
            </a:pPr>
            <a:r>
              <a:rPr lang="en-GB"/>
              <a:t>Plus, support for refugees and displaced people during conflict.</a:t>
            </a:r>
          </a:p>
        </p:txBody>
      </p:sp>
      <p:sp>
        <p:nvSpPr>
          <p:cNvPr id="4" name="Slide Number Placeholder 3">
            <a:extLst>
              <a:ext uri="{FF2B5EF4-FFF2-40B4-BE49-F238E27FC236}">
                <a16:creationId xmlns:a16="http://schemas.microsoft.com/office/drawing/2014/main" id="{C1C61A42-F967-D9D2-F81E-272F608F6BA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6744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E31B1-DCF2-1856-E349-3FF0B36F8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23E21-51D2-B050-7A59-D18689D6A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26AB3-E867-F38C-480C-BCD5C4180D1D}"/>
              </a:ext>
            </a:extLst>
          </p:cNvPr>
          <p:cNvSpPr>
            <a:spLocks noGrp="1"/>
          </p:cNvSpPr>
          <p:nvPr>
            <p:ph type="body" idx="1"/>
          </p:nvPr>
        </p:nvSpPr>
        <p:spPr/>
        <p:txBody>
          <a:bodyPr/>
          <a:lstStyle/>
          <a:p>
            <a:r>
              <a:rPr lang="en-GB"/>
              <a:t>Evey year, SCIAF help over 1 million people to have a brighter future. </a:t>
            </a:r>
          </a:p>
        </p:txBody>
      </p:sp>
      <p:sp>
        <p:nvSpPr>
          <p:cNvPr id="4" name="Slide Number Placeholder 3">
            <a:extLst>
              <a:ext uri="{FF2B5EF4-FFF2-40B4-BE49-F238E27FC236}">
                <a16:creationId xmlns:a16="http://schemas.microsoft.com/office/drawing/2014/main" id="{8E54109B-BFA2-B8C5-16C2-E655CBDCB2F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050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Calibri" panose="020F0502020204030204" pitchFamily="34" charset="0"/>
                <a:ea typeface="Calibri" panose="020F0502020204030204" pitchFamily="34" charset="0"/>
                <a:cs typeface="Calibri" panose="020F0502020204030204" pitchFamily="34" charset="0"/>
              </a:rPr>
              <a:t>SCIAF work with local partners in Colombia. Our WEE BOX 2025 appeal focused on </a:t>
            </a:r>
            <a:r>
              <a:rPr lang="en-US" sz="1200" b="0" i="0"/>
              <a:t>communities in and around </a:t>
            </a:r>
            <a:r>
              <a:rPr lang="en-US" b="0" i="0"/>
              <a:t>Chocó </a:t>
            </a:r>
            <a:r>
              <a:rPr lang="en-US" i="1"/>
              <a:t>(</a:t>
            </a:r>
            <a:r>
              <a:rPr lang="en-GB" i="1"/>
              <a:t>Cho-KOH)</a:t>
            </a:r>
            <a:r>
              <a:rPr lang="en-US" b="0" i="0"/>
              <a:t> </a:t>
            </a:r>
            <a:r>
              <a:rPr lang="en-GB" b="0" i="0"/>
              <a:t>and the River </a:t>
            </a:r>
            <a:r>
              <a:rPr lang="en-GB" b="0" i="0" err="1"/>
              <a:t>Atrato</a:t>
            </a:r>
            <a:r>
              <a:rPr lang="en-GB" b="0" i="0"/>
              <a:t> </a:t>
            </a:r>
            <a:r>
              <a:rPr lang="en-US" i="1"/>
              <a:t>(</a:t>
            </a:r>
            <a:r>
              <a:rPr lang="en-GB" i="1"/>
              <a:t>Ah-TRAH-</a:t>
            </a:r>
            <a:r>
              <a:rPr lang="en-GB" i="1" err="1"/>
              <a:t>toh</a:t>
            </a:r>
            <a:r>
              <a:rPr lang="en-GB" i="1"/>
              <a:t>) </a:t>
            </a:r>
            <a:r>
              <a:rPr lang="en-GB" b="0" i="0"/>
              <a:t>.</a:t>
            </a:r>
            <a:endParaRPr lang="en-GB" sz="12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cs typeface="Calibri" panose="020F0502020204030204" pitchFamily="34" charset="0"/>
              </a:rPr>
              <a:t>Colombia is the fourth largest country in South America and home to 49 million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cs typeface="Calibri" panose="020F0502020204030204" pitchFamily="34" charset="0"/>
              </a:rPr>
              <a:t>It has natural resources like oil, gold, silver, emeralds, platinum, and coal. However, the society in Colombia is very unequal, with big differences between rich areas and poorer communities.</a:t>
            </a:r>
            <a:endParaRPr lang="en-GB" sz="120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89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24033-0C5F-F7E8-31F8-24D3B3159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89D80-8649-229F-90E1-A108DF629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3D73F-12BC-B6CD-3B46-FA98B00F4A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those living along the River </a:t>
            </a:r>
            <a:r>
              <a:rPr lang="en-US" err="1"/>
              <a:t>Atrato</a:t>
            </a:r>
            <a:r>
              <a:rPr lang="en-US"/>
              <a:t> </a:t>
            </a:r>
            <a:r>
              <a:rPr lang="en-US" i="1"/>
              <a:t>(</a:t>
            </a:r>
            <a:r>
              <a:rPr lang="en-GB" i="1"/>
              <a:t>Ah-TRAH-</a:t>
            </a:r>
            <a:r>
              <a:rPr lang="en-GB" i="1" err="1"/>
              <a:t>toh</a:t>
            </a:r>
            <a:r>
              <a:rPr lang="en-GB" i="1"/>
              <a:t>) </a:t>
            </a:r>
            <a:r>
              <a:rPr lang="en-US"/>
              <a:t>in northwest Colombia, the river is a vital part of their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Even though Colombia is a beautiful country with amazing rivers and forests, many people face poverty and violence because of illegal mining and drug trafficking. </a:t>
            </a:r>
          </a:p>
          <a:p>
            <a:endParaRPr lang="en-US"/>
          </a:p>
          <a:p>
            <a:r>
              <a:rPr lang="en-US"/>
              <a:t>Teacher notes:</a:t>
            </a:r>
          </a:p>
          <a:p>
            <a:r>
              <a:rPr lang="en-GB" sz="1800">
                <a:effectLst/>
                <a:latin typeface="Calibri" panose="020F0502020204030204" pitchFamily="34" charset="0"/>
                <a:ea typeface="Aptos" panose="020B0004020202020204" pitchFamily="34" charset="0"/>
              </a:rPr>
              <a:t>In Colombia, the exploitation of natural resources has escalated dramatically in recent decades. Vast stretches of rainforest, including areas that are home to rich biodiversity and ancient ecosystems, are being cleared for short-term profit. These forests are not just environmental treasures; they are ancestral lands for indigenous communities like the </a:t>
            </a:r>
            <a:r>
              <a:rPr lang="en-GB" sz="1800" err="1">
                <a:effectLst/>
                <a:latin typeface="Calibri" panose="020F0502020204030204" pitchFamily="34" charset="0"/>
                <a:ea typeface="Aptos" panose="020B0004020202020204" pitchFamily="34" charset="0"/>
              </a:rPr>
              <a:t>Emberá</a:t>
            </a:r>
            <a:r>
              <a:rPr lang="en-GB" sz="1800">
                <a:effectLst/>
                <a:latin typeface="Calibri" panose="020F0502020204030204" pitchFamily="34" charset="0"/>
                <a:ea typeface="Aptos" panose="020B0004020202020204" pitchFamily="34" charset="0"/>
              </a:rPr>
              <a:t>, who have lived in harmony with the land for generations. As illegal mining and drug trafficking expands, communities are being displaced, their rights violated, and their cultural heritage threatened.</a:t>
            </a:r>
            <a:endParaRPr lang="en-US"/>
          </a:p>
        </p:txBody>
      </p:sp>
      <p:sp>
        <p:nvSpPr>
          <p:cNvPr id="4" name="Slide Number Placeholder 3">
            <a:extLst>
              <a:ext uri="{FF2B5EF4-FFF2-40B4-BE49-F238E27FC236}">
                <a16:creationId xmlns:a16="http://schemas.microsoft.com/office/drawing/2014/main" id="{C3F1DD49-784F-7CD9-E948-CE62D3B1A147}"/>
              </a:ext>
            </a:extLst>
          </p:cNvPr>
          <p:cNvSpPr>
            <a:spLocks noGrp="1"/>
          </p:cNvSpPr>
          <p:nvPr>
            <p:ph type="sldNum" sz="quarter" idx="10"/>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3511931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r>
              <a:rPr lang="en-US"/>
              <a:t>The River Atrato in Colombia has many serious environmental and social issues including illegal gold mining, drug trafficking and conflict. </a:t>
            </a:r>
          </a:p>
          <a:p>
            <a:endParaRPr lang="en-US"/>
          </a:p>
          <a:p>
            <a:r>
              <a:rPr lang="en-US" u="sng"/>
              <a:t>Pollution: </a:t>
            </a:r>
            <a:r>
              <a:rPr lang="en-US"/>
              <a:t>Human activity has polluted the river casing serious environmental issues. </a:t>
            </a:r>
          </a:p>
          <a:p>
            <a:endParaRPr lang="en-US"/>
          </a:p>
          <a:p>
            <a:r>
              <a:rPr lang="en-US" u="sng"/>
              <a:t>Illegal gold mining: </a:t>
            </a:r>
            <a:r>
              <a:rPr lang="en-US"/>
              <a:t>Miners use mercury, a toxic chemical, to help get gold out of the ground, which often ends up in the river, polluting the water, the fish and affecting the people who rely on the river. Communities relying on the river for drinking water, fishing, and agriculture suffer from mercury poisoning and waterborne diseases.</a:t>
            </a:r>
          </a:p>
          <a:p>
            <a:endParaRPr lang="en-US"/>
          </a:p>
          <a:p>
            <a:r>
              <a:rPr lang="en-US" u="sng"/>
              <a:t>Deforestation: </a:t>
            </a:r>
            <a:r>
              <a:rPr lang="en-US"/>
              <a:t>To make way for illegal mining often forests near the river are cut down, which causes the soil to wash into the water, making it muddy and unhealthy for the plants and animals who live there. Deforestation also reduces habitats for animals that depend on the river.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u="sng"/>
              <a:t>Conflict: </a:t>
            </a:r>
            <a:r>
              <a:rPr lang="en-US"/>
              <a:t>The conflict in Colombia is complex. There are many different armed groups who want control over the land and rivers to traffic people, drugs and illegally mined gold.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u="sng"/>
              <a:t>Cultural impact: </a:t>
            </a:r>
            <a:r>
              <a:rPr lang="en-US"/>
              <a:t>People are often displaced from their homes to make way for illegal mining and cannot return because the are is controlled by armed gangs. Over 6.9 million people have been forced to leave their homes because they feel unsafe. Indigenous and Afro-Colombian communities, who have deep cultural and spiritual ties to the river, face threats to their way of life.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sng">
                <a:solidFill>
                  <a:srgbClr val="121212"/>
                </a:solidFill>
                <a:effectLst/>
                <a:latin typeface="GuardianTextEgyptian"/>
              </a:rPr>
              <a:t>Human rights challenges: </a:t>
            </a:r>
            <a:r>
              <a:rPr lang="en-US" b="0" i="0">
                <a:solidFill>
                  <a:srgbClr val="121212"/>
                </a:solidFill>
                <a:effectLst/>
                <a:latin typeface="GuardianTextEgyptian"/>
              </a:rPr>
              <a:t>Colombia is one of deadliest countries in the world for human rights defenders. Those who speak out on the protection of the environment and Indigenous peoples’ rights are the most frequently targeted. </a:t>
            </a:r>
            <a:r>
              <a:rPr lang="en-US"/>
              <a:t>Over 150 human rights defenders and social activists, including some priests, were killed last year in Colombia.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 are many issues facing those who live along the river including pollution, illegal mining, deforestation, and conflict.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Illegal gold mining uses mercury, a dangerous chemical, which pollutes the water and harms the fish and people who rely on the river for drinking, farming, and fishing.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Forests are often cut down for mining, which damages habitats for animals and makes the river unhealthy.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Dangerous gangs fight to control the land for trafficking and mining, forcing many people to leave their homes.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Indigenous and Afro-Colombian communities, who have lived in the region for many generations and have strong cultural ties to the river, are especially affected. Often the people who stand up to protect the river face serious dangers.</a:t>
            </a:r>
          </a:p>
          <a:p>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70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r>
              <a:rPr lang="en-US"/>
              <a:t>The Guardians of the </a:t>
            </a:r>
            <a:r>
              <a:rPr lang="en-US" err="1"/>
              <a:t>Atrato</a:t>
            </a:r>
            <a:r>
              <a:rPr lang="en-US"/>
              <a:t> were formed after the 2016 Colombian Constitutional Court ruling that granted legal rights to the </a:t>
            </a:r>
            <a:r>
              <a:rPr lang="en-US" err="1"/>
              <a:t>Atrato</a:t>
            </a:r>
            <a:r>
              <a:rPr lang="en-US"/>
              <a:t> River, recognizing it as a legal entity deserving of protection. The group are community volunteers, have many roles in looking after and protecting the river.</a:t>
            </a:r>
          </a:p>
          <a:p>
            <a:endParaRPr lang="en-US"/>
          </a:p>
          <a:p>
            <a:r>
              <a:rPr lang="en-US" b="1"/>
              <a:t>Environmental Monitoring</a:t>
            </a:r>
            <a:r>
              <a:rPr lang="en-US"/>
              <a:t>: They observe and report on illegal activities, such as mining and deforestation, that harm the river and its ecosystems.</a:t>
            </a:r>
          </a:p>
          <a:p>
            <a:r>
              <a:rPr lang="en-US" b="1"/>
              <a:t>Community Education</a:t>
            </a:r>
            <a:r>
              <a:rPr lang="en-US"/>
              <a:t>: They teach local communities about the importance of the river, its ecosystems, and how to use its resources sustainably.</a:t>
            </a:r>
          </a:p>
          <a:p>
            <a:r>
              <a:rPr lang="en-US" b="1"/>
              <a:t>Advocacy</a:t>
            </a:r>
            <a:r>
              <a:rPr lang="en-US"/>
              <a:t>: The group raises awareness about the environmental and social challenges facing the river, urging the government and the public to take action.</a:t>
            </a:r>
          </a:p>
          <a:p>
            <a:r>
              <a:rPr lang="en-US" b="1"/>
              <a:t>Cultural Preservation</a:t>
            </a:r>
            <a:r>
              <a:rPr lang="en-US"/>
              <a:t>: They work to protect the cultural and spiritual significance of the river for Indigenous and Afro-Colombian communities who have deep connections to it.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121212"/>
                </a:solidFill>
                <a:effectLst/>
                <a:latin typeface="GuardianTextEgyptian"/>
              </a:rPr>
              <a:t>Colombia is one of deadliest countries in the world for human rights defenders and those working on the protection of land, environmental and Indigenous peoples’ rights are the most frequently targeted. </a:t>
            </a:r>
            <a:endParaRPr lang="en-GB" sz="1200">
              <a:latin typeface="Rubik" pitchFamily="2" charset="-79"/>
              <a:ea typeface="Colby StBlk" pitchFamily="2" charset="77"/>
              <a:cs typeface="Rubik" pitchFamily="2" charset="-79"/>
            </a:endParaRPr>
          </a:p>
          <a:p>
            <a:r>
              <a:rPr lang="en-US"/>
              <a:t>Over 150 human rights defenders and social activists, including some priests, were killed last year in Colombia. </a:t>
            </a:r>
          </a:p>
          <a:p>
            <a:endParaRPr lang="en-US"/>
          </a:p>
          <a:p>
            <a:r>
              <a:rPr lang="en-US"/>
              <a:t>Maria wears a top from ASCOBA (Association of Afro-Community Based Organizations) which states: "For the defense of life and our territory“</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 aloud script:</a:t>
            </a:r>
          </a:p>
          <a:p>
            <a:r>
              <a:rPr lang="en-US"/>
              <a:t>This is María, one of the Guardians of the </a:t>
            </a:r>
            <a:r>
              <a:rPr lang="en-US" err="1"/>
              <a:t>Atrato</a:t>
            </a:r>
            <a:r>
              <a:rPr lang="en-US"/>
              <a:t> River in Colombia.</a:t>
            </a:r>
          </a:p>
          <a:p>
            <a:r>
              <a:rPr lang="en-US"/>
              <a:t>The group were formed after a special court ruling that gave the river legal rights, meaning it must be protected like a living being. </a:t>
            </a:r>
          </a:p>
          <a:p>
            <a:r>
              <a:rPr lang="en-US"/>
              <a:t>Maria and the rest of the group are volunteers, so they do not get paid for this job, even though it can be very dangerous. </a:t>
            </a:r>
          </a:p>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289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 aloud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This is Maria and Fausto, another River Guardian.</a:t>
            </a:r>
          </a:p>
          <a:p>
            <a:r>
              <a:rPr lang="en-US" b="0"/>
              <a:t>The River Guardians help the river in many ways: they </a:t>
            </a:r>
            <a:r>
              <a:rPr lang="en-US"/>
              <a:t>watch for illegal activities like mining and cutting down trees, teach communities how to care for the river, and work to protect the cultural importance of the river for Indigenous and Afro-Colombian people. They also speak out to raise awareness about the issues. </a:t>
            </a:r>
          </a:p>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786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312A-0EE3-4DE2-6A0A-FD4B221D3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8632A-856E-B066-E9E2-2B10E65C1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1C06F-CD4B-0761-6FB8-CA21395FA2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t>
            </a:r>
            <a:r>
              <a:rPr lang="en-US" err="1"/>
              <a:t>Bernandino</a:t>
            </a:r>
            <a:r>
              <a:rPr lang="en-US"/>
              <a:t>, he lives in </a:t>
            </a:r>
            <a:r>
              <a:rPr lang="en-US" b="0" i="0"/>
              <a:t>Chocó, Colombia. He is also one of the Guardians of the </a:t>
            </a:r>
            <a:r>
              <a:rPr lang="en-US" b="0" i="0" err="1"/>
              <a:t>Atrato</a:t>
            </a:r>
            <a:r>
              <a:rPr lang="en-US" b="0" i="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Teacher notes:</a:t>
            </a:r>
          </a:p>
          <a:p>
            <a:pPr>
              <a:buNone/>
            </a:pPr>
            <a:r>
              <a:rPr lang="en-US" b="1"/>
              <a:t>Bernardino, 62, lives with his wife and has seven grown-up children. This is his story…</a:t>
            </a:r>
            <a:endParaRPr lang="en-US"/>
          </a:p>
          <a:p>
            <a:pPr>
              <a:buNone/>
            </a:pPr>
            <a:r>
              <a:rPr lang="en-US"/>
              <a:t>“One of the biggest challenges in this area is the violence and intimidation from armed groups behind illegal gold mining. These miners aren’t interested in working with the community – they just extract, regardless of the cost. The environmental damage is devastating.</a:t>
            </a:r>
          </a:p>
          <a:p>
            <a:pPr>
              <a:buNone/>
            </a:pPr>
            <a:r>
              <a:rPr lang="en-US"/>
              <a:t>Wetlands along the river, once sacred to us, have been destroyed. The rainforest where my grandparents lived is now a desert of sand mounds. Stagnant pools left by mining breed mosquitoes, spreading malaria and dengue. We’ve lost not just land, but health.</a:t>
            </a:r>
          </a:p>
          <a:p>
            <a:pPr>
              <a:buNone/>
            </a:pPr>
            <a:r>
              <a:rPr lang="en-US"/>
              <a:t>I’m helping restore eight hectares using ancestral knowledge. I started by collecting vegetable waste from the city to make organic compost. Every tree we’ve replanted is rooted in this compost.</a:t>
            </a:r>
          </a:p>
          <a:p>
            <a:pPr>
              <a:buNone/>
            </a:pPr>
            <a:r>
              <a:rPr lang="en-US"/>
              <a:t>Mining has contaminated the river and the fish, damaging our food supply and health. People here have high levels of mercury in their blood. Where once we fished plentifully, now there are almost no fish. Parts of the river have dried up because of mining waste. Sometimes, if it doesn’t rain, you have to drag your boat along the riverbed.</a:t>
            </a:r>
          </a:p>
          <a:p>
            <a:pPr>
              <a:buNone/>
            </a:pPr>
            <a:r>
              <a:rPr lang="en-US"/>
              <a:t>Those of us who resist face threats. After I spoke out at a meeting, I found a bullet on my doorstep. It wasn’t the first time. I’ve discussed this with the River Guardians and with SIEMBRA, SCIAF’s local partner. They raised the issue nationally and through the UN. The government gave me a bulletproof vest – and a phone that doesn’t work.</a:t>
            </a:r>
          </a:p>
          <a:p>
            <a:pPr>
              <a:buNone/>
            </a:pPr>
            <a:r>
              <a:rPr lang="en-US"/>
              <a:t>My daughter urges me to stop. Social leaders are being killed in Colombia. I try to shield my family from the news. But a new generation is coming, and they deserve a future. That gives us a reason to keep fighting.</a:t>
            </a:r>
          </a:p>
          <a:p>
            <a:pPr marL="0" marR="0" lvl="0" indent="0" defTabSz="457200" rtl="0" eaLnBrk="1" fontAlgn="auto" latinLnBrk="0" hangingPunct="1">
              <a:lnSpc>
                <a:spcPct val="150000"/>
              </a:lnSpc>
              <a:spcBef>
                <a:spcPts val="0"/>
              </a:spcBef>
              <a:spcAft>
                <a:spcPts val="0"/>
              </a:spcAft>
              <a:buClrTx/>
              <a:buSzTx/>
              <a:buFontTx/>
              <a:buNone/>
              <a:tabLst/>
              <a:defRPr/>
            </a:pPr>
            <a:r>
              <a:rPr lang="en-US"/>
              <a:t>SCIAF has always stood with us. My message to people in Scotland is: don’t lose heart. Please, keep supporting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91260FFE-52BE-A2BE-6920-6C2A28793A68}"/>
              </a:ext>
            </a:extLst>
          </p:cNvPr>
          <p:cNvSpPr>
            <a:spLocks noGrp="1"/>
          </p:cNvSpPr>
          <p:nvPr>
            <p:ph type="sldNum" sz="quarter" idx="10"/>
          </p:nvPr>
        </p:nvSpPr>
        <p:spPr/>
        <p:txBody>
          <a:bodyPr/>
          <a:lstStyle/>
          <a:p>
            <a:fld id="{E12DBF2C-C93A-FD4E-BA14-EA660F09FC35}" type="slidenum">
              <a:rPr lang="en-US" smtClean="0"/>
              <a:t>9</a:t>
            </a:fld>
            <a:endParaRPr lang="en-US"/>
          </a:p>
        </p:txBody>
      </p:sp>
    </p:spTree>
    <p:extLst>
      <p:ext uri="{BB962C8B-B14F-4D97-AF65-F5344CB8AC3E}">
        <p14:creationId xmlns:p14="http://schemas.microsoft.com/office/powerpoint/2010/main" val="3433521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3F34F-7859-08A5-5F56-AACF5EB72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5BFDB-DB93-19A1-CF7F-B283D2903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775DE-78F3-7E35-6009-7A502128A7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Bernandino</a:t>
            </a:r>
            <a:r>
              <a:rPr lang="en-US"/>
              <a:t> and Rodrigo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a:t>Reader notes:</a:t>
            </a:r>
            <a:br>
              <a:rPr lang="en-US"/>
            </a:br>
            <a:endParaRPr lang="en-US"/>
          </a:p>
          <a:p>
            <a:pPr marL="171450" indent="-171450">
              <a:buFont typeface="Arial" panose="020B0604020202020204" pitchFamily="34" charset="0"/>
              <a:buChar char="•"/>
            </a:pPr>
            <a:r>
              <a:rPr lang="en-US" b="0"/>
              <a:t>Bernardino is 62 and lives with his wife. They have seven grown-up children.</a:t>
            </a:r>
          </a:p>
          <a:p>
            <a:pPr marL="171450" indent="-171450">
              <a:buFont typeface="Arial" panose="020B0604020202020204" pitchFamily="34" charset="0"/>
              <a:buChar char="•"/>
            </a:pPr>
            <a:r>
              <a:rPr lang="en-US" b="0"/>
              <a:t>He lives in an area badly affected by illegal gold mining.</a:t>
            </a:r>
          </a:p>
          <a:p>
            <a:pPr marL="171450" indent="-171450">
              <a:buFont typeface="Arial" panose="020B0604020202020204" pitchFamily="34" charset="0"/>
              <a:buChar char="•"/>
            </a:pPr>
            <a:r>
              <a:rPr lang="en-US" b="0"/>
              <a:t>The mining is destroying the environment – forests have been turned into deserts, and wetlands, which were sacred to the community, are gone.</a:t>
            </a:r>
          </a:p>
          <a:p>
            <a:pPr marL="171450" indent="-171450">
              <a:buFont typeface="Arial" panose="020B0604020202020204" pitchFamily="34" charset="0"/>
              <a:buChar char="•"/>
            </a:pPr>
            <a:r>
              <a:rPr lang="en-US" b="0"/>
              <a:t>Pools of dirty water left behind by miners help spread diseases like malaria and dengue.</a:t>
            </a:r>
          </a:p>
          <a:p>
            <a:pPr marL="171450" indent="-171450">
              <a:buFont typeface="Arial" panose="020B0604020202020204" pitchFamily="34" charset="0"/>
              <a:buChar char="•"/>
            </a:pPr>
            <a:r>
              <a:rPr lang="en-US" b="0"/>
              <a:t>Bernardino is working to restore the land using traditional knowledge. He collects vegetable waste from the city to make organic compost for planting new trees.</a:t>
            </a:r>
          </a:p>
          <a:p>
            <a:pPr marL="171450" indent="-171450">
              <a:buFont typeface="Arial" panose="020B0604020202020204" pitchFamily="34" charset="0"/>
              <a:buChar char="•"/>
            </a:pPr>
            <a:r>
              <a:rPr lang="en-US" b="0"/>
              <a:t>The mining has also polluted the river and the fish. Now, there are fewer fish to eat, and many people have mercury poisoning.</a:t>
            </a:r>
          </a:p>
          <a:p>
            <a:pPr marL="171450" indent="-171450">
              <a:buFont typeface="Arial" panose="020B0604020202020204" pitchFamily="34" charset="0"/>
              <a:buChar char="•"/>
            </a:pPr>
            <a:r>
              <a:rPr lang="en-US" b="0"/>
              <a:t>He is part of a group who are supported by SCIAF who help raise awareness about the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People who speak out against the miners, like Bernardino, are threatened. Once, he found a bullet on his doorstep.</a:t>
            </a:r>
          </a:p>
          <a:p>
            <a:pPr marL="171450" indent="-171450">
              <a:buFont typeface="Arial" panose="020B0604020202020204" pitchFamily="34" charset="0"/>
              <a:buChar char="•"/>
            </a:pPr>
            <a:r>
              <a:rPr lang="en-US" b="0"/>
              <a:t>Bernardino now wears a bulletproof vest for protection.</a:t>
            </a:r>
          </a:p>
          <a:p>
            <a:pPr marL="171450" indent="-171450">
              <a:buFont typeface="Arial" panose="020B0604020202020204" pitchFamily="34" charset="0"/>
              <a:buChar char="•"/>
            </a:pPr>
            <a:r>
              <a:rPr lang="en-US" b="0"/>
              <a:t>His family worry about him, but Bernardino keeps going because he wants to protect the land for future generations.</a:t>
            </a:r>
          </a:p>
          <a:p>
            <a:pPr marL="171450" indent="-171450">
              <a:buFont typeface="Arial" panose="020B0604020202020204" pitchFamily="34" charset="0"/>
              <a:buChar char="•"/>
            </a:pPr>
            <a:r>
              <a:rPr lang="en-US" b="0"/>
              <a:t>He says SCIAF has supported their community and asks people in Scotland to keep supporting their fight.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F823C32-EB7C-3700-6067-E9428549217F}"/>
              </a:ext>
            </a:extLst>
          </p:cNvPr>
          <p:cNvSpPr>
            <a:spLocks noGrp="1"/>
          </p:cNvSpPr>
          <p:nvPr>
            <p:ph type="sldNum" sz="quarter" idx="10"/>
          </p:nvPr>
        </p:nvSpPr>
        <p:spPr/>
        <p:txBody>
          <a:bodyPr/>
          <a:lstStyle/>
          <a:p>
            <a:fld id="{E12DBF2C-C93A-FD4E-BA14-EA660F09FC35}" type="slidenum">
              <a:rPr lang="en-US" smtClean="0"/>
              <a:t>10</a:t>
            </a:fld>
            <a:endParaRPr lang="en-US"/>
          </a:p>
        </p:txBody>
      </p:sp>
    </p:spTree>
    <p:extLst>
      <p:ext uri="{BB962C8B-B14F-4D97-AF65-F5344CB8AC3E}">
        <p14:creationId xmlns:p14="http://schemas.microsoft.com/office/powerpoint/2010/main" val="4119136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err="1">
                <a:latin typeface="Rubik" pitchFamily="2" charset="-79"/>
                <a:ea typeface="Colby StBlk" pitchFamily="2" charset="77"/>
                <a:cs typeface="Rubik" pitchFamily="2" charset="-79"/>
              </a:rPr>
              <a:t>Usy</a:t>
            </a:r>
            <a:r>
              <a:rPr lang="en-GB" sz="1200">
                <a:latin typeface="Rubik" pitchFamily="2" charset="-79"/>
                <a:ea typeface="Colby StBlk" pitchFamily="2" charset="77"/>
                <a:cs typeface="Rubik" pitchFamily="2" charset="-79"/>
              </a:rPr>
              <a:t> is one of the </a:t>
            </a:r>
            <a:r>
              <a:rPr lang="en-GB" sz="1200" b="1">
                <a:latin typeface="Rubik" pitchFamily="2" charset="-79"/>
                <a:ea typeface="Colby StBlk" pitchFamily="2" charset="77"/>
                <a:cs typeface="Rubik" pitchFamily="2" charset="-79"/>
              </a:rPr>
              <a:t>Young Guardians of the </a:t>
            </a:r>
            <a:r>
              <a:rPr lang="en-GB" sz="1200" b="1" err="1">
                <a:latin typeface="Rubik" pitchFamily="2" charset="-79"/>
                <a:ea typeface="Colby StBlk" pitchFamily="2" charset="77"/>
                <a:cs typeface="Rubik" pitchFamily="2" charset="-79"/>
              </a:rPr>
              <a:t>Atrato</a:t>
            </a:r>
            <a:r>
              <a:rPr lang="en-GB" sz="1200" b="1">
                <a:latin typeface="Rubik" pitchFamily="2" charset="-79"/>
                <a:ea typeface="Colby StBlk" pitchFamily="2" charset="77"/>
                <a:cs typeface="Rubik" pitchFamily="2" charset="-79"/>
              </a:rPr>
              <a:t> </a:t>
            </a:r>
            <a:r>
              <a:rPr lang="en-GB" sz="1200">
                <a:latin typeface="Rubik" pitchFamily="2" charset="-79"/>
                <a:ea typeface="Colby StBlk" pitchFamily="2" charset="77"/>
                <a:cs typeface="Rubik" pitchFamily="2" charset="-79"/>
              </a:rPr>
              <a:t>- a group of local young people chosen as representatives of the river. The group is supported by SCIAF’s local partners.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ubik" pitchFamily="2" charset="-79"/>
                <a:ea typeface="Colby StBlk" pitchFamily="2" charset="77"/>
                <a:cs typeface="Rubik" pitchFamily="2" charset="-79"/>
              </a:rPr>
              <a:t>She speaks out about many of the issues on the river including pollution and deforestation. The group also help the communities to look after the river.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Rubik" pitchFamily="2" charset="-79"/>
              <a:ea typeface="Colby StBlk" pitchFamily="2" charset="77"/>
              <a:cs typeface="Rubik"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cs typeface="Arial" panose="020B0604020202020204" pitchFamily="34" charset="0"/>
              </a:rPr>
              <a:t>“One of the biggest impacts has been how many young people have been reached. There are loads of new leaders, focusing on positive stuff, not on the armed conflict. Our minds have been opened!” </a:t>
            </a:r>
            <a:r>
              <a:rPr lang="en-GB" sz="1800" err="1">
                <a:effectLst/>
                <a:latin typeface="Calibri" panose="020F0502020204030204" pitchFamily="34" charset="0"/>
                <a:ea typeface="Calibri" panose="020F0502020204030204" pitchFamily="34" charset="0"/>
                <a:cs typeface="Arial" panose="020B0604020202020204" pitchFamily="34" charset="0"/>
              </a:rPr>
              <a:t>Usy</a:t>
            </a:r>
            <a:endParaRPr lang="en-GB" sz="18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Rubik" pitchFamily="2" charset="-79"/>
              <a:ea typeface="Colby StBlk" pitchFamily="2" charset="77"/>
              <a:cs typeface="Rubik" pitchFamily="2" charset="-79"/>
            </a:endParaRPr>
          </a:p>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317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r>
              <a:rPr lang="en-GB" err="1"/>
              <a:t>Usy</a:t>
            </a:r>
            <a:r>
              <a:rPr lang="en-GB"/>
              <a:t> meets with other </a:t>
            </a:r>
            <a:r>
              <a:rPr kumimoji="0" lang="en-GB" sz="12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Young Guardians of the </a:t>
            </a:r>
            <a:r>
              <a:rPr kumimoji="0" lang="en-GB" sz="1200" b="0" i="0" u="none" strike="noStrike" kern="1200" cap="none" spc="0" normalizeH="0" baseline="0" noProof="0" err="1">
                <a:ln>
                  <a:noFill/>
                </a:ln>
                <a:solidFill>
                  <a:prstClr val="black"/>
                </a:solidFill>
                <a:effectLst/>
                <a:uLnTx/>
                <a:uFillTx/>
                <a:latin typeface="Rubik" pitchFamily="2" charset="-79"/>
                <a:ea typeface="Colby StBlk" pitchFamily="2" charset="77"/>
                <a:cs typeface="Rubik" pitchFamily="2" charset="-79"/>
              </a:rPr>
              <a:t>Atrato</a:t>
            </a:r>
            <a:r>
              <a:rPr kumimoji="0" lang="en-GB" sz="12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 to work on advocacy projects, campaigning and community work to clean up the river.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5290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 aloud script:</a:t>
            </a:r>
          </a:p>
          <a:p>
            <a:r>
              <a:rPr lang="en-GB"/>
              <a:t>This is Father </a:t>
            </a:r>
            <a:r>
              <a:rPr lang="en-US"/>
              <a:t>Fr John Hernández he leads a Laudato Si’ youth group with young parishioners along the River </a:t>
            </a:r>
            <a:r>
              <a:rPr lang="en-US" err="1"/>
              <a:t>Atrato</a:t>
            </a:r>
            <a:r>
              <a:rPr lang="en-US"/>
              <a:t>. </a:t>
            </a:r>
          </a:p>
          <a:p>
            <a:endParaRPr lang="en-US"/>
          </a:p>
          <a:p>
            <a:r>
              <a:rPr lang="en-US"/>
              <a:t>The group comes together each week to talk about their faith and use the teachings in Laudato Si’ as the inspiration for their environmental work. </a:t>
            </a:r>
          </a:p>
          <a:p>
            <a:endParaRPr lang="en-GB">
              <a:solidFill>
                <a:schemeClr val="bg1"/>
              </a:solidFill>
              <a:latin typeface="Rubik" panose="020B0604020202020204" charset="-79"/>
              <a:ea typeface="Colby StBlk" pitchFamily="2" charset="77"/>
              <a:cs typeface="Rubik" panose="020B0604020202020204" charset="-79"/>
            </a:endParaRPr>
          </a:p>
          <a:p>
            <a:r>
              <a:rPr lang="en-GB">
                <a:solidFill>
                  <a:schemeClr val="bg1"/>
                </a:solidFill>
                <a:latin typeface="Rubik" panose="020B0604020202020204" charset="-79"/>
                <a:ea typeface="Colby StBlk" pitchFamily="2" charset="77"/>
                <a:cs typeface="Rubik" panose="020B0604020202020204" charset="-79"/>
              </a:rPr>
              <a:t>Fr John told us “Pope Francis teaches us </a:t>
            </a:r>
            <a:r>
              <a:rPr lang="en-GB">
                <a:solidFill>
                  <a:schemeClr val="bg1"/>
                </a:solidFill>
                <a:effectLst/>
                <a:latin typeface="Rubik" panose="020B0604020202020204" charset="-79"/>
                <a:ea typeface="Calibri" panose="020F0502020204030204" pitchFamily="34" charset="0"/>
                <a:cs typeface="Rubik" panose="020B0604020202020204" charset="-79"/>
              </a:rPr>
              <a:t>that we are at one with nature; we are a family, and we must look after every member of our family.” Fr John</a:t>
            </a:r>
          </a:p>
          <a:p>
            <a:endParaRPr lang="en-GB" sz="120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600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17A4D-50D7-4662-9A26-2277AC6738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956CB-E41B-D2E4-A488-979948BD31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76C05-9C4A-6B9E-6A35-E4A65F8C64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Reader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This is the group of young people and youth leaders along the river working on protecting the river, supported by SCIAF.</a:t>
            </a:r>
          </a:p>
          <a:p>
            <a:endParaRPr lang="en-US">
              <a:solidFill>
                <a:schemeClr val="bg1"/>
              </a:solidFill>
              <a:latin typeface="Rubik" panose="020B0604020202020204" charset="-79"/>
              <a:ea typeface="Colby StBlk" pitchFamily="2" charset="77"/>
              <a:cs typeface="Rubik" panose="020B0604020202020204" charset="-79"/>
            </a:endParaRPr>
          </a:p>
          <a:p>
            <a:endParaRPr lang="en-GB"/>
          </a:p>
        </p:txBody>
      </p:sp>
      <p:sp>
        <p:nvSpPr>
          <p:cNvPr id="4" name="Slide Number Placeholder 3">
            <a:extLst>
              <a:ext uri="{FF2B5EF4-FFF2-40B4-BE49-F238E27FC236}">
                <a16:creationId xmlns:a16="http://schemas.microsoft.com/office/drawing/2014/main" id="{424754E4-BC68-4F3C-78EE-7DE0E7A76A5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326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Reader notes:</a:t>
            </a:r>
          </a:p>
          <a:p>
            <a:r>
              <a:rPr lang="en-GB"/>
              <a:t>The group have named themselves </a:t>
            </a:r>
            <a:r>
              <a:rPr lang="en-GB" sz="1200" b="0">
                <a:solidFill>
                  <a:schemeClr val="bg1"/>
                </a:solidFill>
                <a:latin typeface="Rubik" pitchFamily="2" charset="-79"/>
                <a:ea typeface="Colby StBlk" pitchFamily="2" charset="77"/>
                <a:cs typeface="Rubik" pitchFamily="2" charset="-79"/>
              </a:rPr>
              <a:t>the Young Friends of the Planet – or “Amigos Del Planeta”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Calibri" panose="020F0502020204030204" pitchFamily="34" charset="0"/>
                <a:ea typeface="Calibri" panose="020F0502020204030204" pitchFamily="34" charset="0"/>
                <a:cs typeface="Arial" panose="020B0604020202020204" pitchFamily="34" charset="0"/>
              </a:rPr>
              <a:t>They put faith into action by campaigning on river pollution and arranging litter picking. </a:t>
            </a:r>
          </a:p>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2658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4CF9C-307C-7969-525D-735FD7B0A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29058-7D29-86BA-87B6-C38CBD3E1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1D8F6-3223-12A7-19D5-EF8022287B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group is made up of both boys and girls, aged from around 10-17 years old</a:t>
            </a:r>
            <a:endParaRPr lang="en-GB"/>
          </a:p>
        </p:txBody>
      </p:sp>
      <p:sp>
        <p:nvSpPr>
          <p:cNvPr id="4" name="Slide Number Placeholder 3">
            <a:extLst>
              <a:ext uri="{FF2B5EF4-FFF2-40B4-BE49-F238E27FC236}">
                <a16:creationId xmlns:a16="http://schemas.microsoft.com/office/drawing/2014/main" id="{CDBE7759-C54D-5BE9-BE0D-54979062661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946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FD2C1-3CAE-3665-B7BA-E40527990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E0CCF-AC46-A608-95B7-AD89D6028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611666-6591-F898-0A37-031E82D704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Calibri" panose="020F0502020204030204" pitchFamily="34" charset="0"/>
                <a:ea typeface="Calibri" panose="020F0502020204030204" pitchFamily="34" charset="0"/>
                <a:cs typeface="Arial" panose="020B0604020202020204" pitchFamily="34" charset="0"/>
              </a:rPr>
              <a:t>The group put faith into action by campaigning on river pollution and arranging litter picking. </a:t>
            </a:r>
          </a:p>
          <a:p>
            <a:endParaRPr lang="en-GB"/>
          </a:p>
        </p:txBody>
      </p:sp>
      <p:sp>
        <p:nvSpPr>
          <p:cNvPr id="4" name="Slide Number Placeholder 3">
            <a:extLst>
              <a:ext uri="{FF2B5EF4-FFF2-40B4-BE49-F238E27FC236}">
                <a16:creationId xmlns:a16="http://schemas.microsoft.com/office/drawing/2014/main" id="{C00D897B-CC03-A265-1DDE-0A9EF1F1615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453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0231F-354B-6857-F9B1-BE935ED6D1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EE400-C6BD-8E4B-AA2D-0A441D09C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BC55F-FF35-1063-983E-B755D517E5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r>
              <a:rPr lang="en-US"/>
              <a:t>These youth-led initiatives demonstrate a shared responsibility for protecting natural resources, which are vital not only to their local communities but to the planet as a whole. </a:t>
            </a:r>
          </a:p>
          <a:p>
            <a:r>
              <a:rPr lang="en-US"/>
              <a:t>By raising awareness about biodiversity loss, pollution and the rights of ecosystems, they contribute to the global movement for ecological justice.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Their collaborative actions, such as the clean up days and advocacy work reflect a deep understanding that local efforts have global impacts. </a:t>
            </a:r>
            <a:endParaRPr lang="en-GB"/>
          </a:p>
        </p:txBody>
      </p:sp>
      <p:sp>
        <p:nvSpPr>
          <p:cNvPr id="4" name="Slide Number Placeholder 3">
            <a:extLst>
              <a:ext uri="{FF2B5EF4-FFF2-40B4-BE49-F238E27FC236}">
                <a16:creationId xmlns:a16="http://schemas.microsoft.com/office/drawing/2014/main" id="{EAFC6840-A31A-F4DD-B887-7E61CBDEC87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778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AFFCD-C460-CBFE-6229-71E84A40E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B33F4B-E225-9C1B-0A55-0E713F77A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71A2F-F75F-4481-8F59-EF0E59009B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Activity 1 - Discussion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Use some of these discussion questions with your class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p>
          <a:p>
            <a:pPr marL="171450" indent="-171450">
              <a:buFont typeface="Arial" panose="020B0604020202020204" pitchFamily="34" charset="0"/>
              <a:buChar char="•"/>
            </a:pPr>
            <a:r>
              <a:rPr lang="en-US"/>
              <a:t>The issues in Colombia show the how interconnected the environment, society, poverty and injustice are. Can you think of other examples where the environment, society, and economy affect each other?  - </a:t>
            </a:r>
            <a:r>
              <a:rPr lang="en-US" i="1"/>
              <a:t>Climate change causing crop failures, leading to food insecurity and poverty. Or, pollution in rivers affecting public health and increasing healthcare costs.</a:t>
            </a:r>
            <a:endParaRPr lang="en-GB" i="1"/>
          </a:p>
          <a:p>
            <a:endParaRPr lang="en-US"/>
          </a:p>
          <a:p>
            <a:pPr marL="171450" indent="-171450">
              <a:buFont typeface="Arial" panose="020B0604020202020204" pitchFamily="34" charset="0"/>
              <a:buChar char="•"/>
            </a:pPr>
            <a:r>
              <a:rPr lang="en-US"/>
              <a:t>What challenges do these young activists face? </a:t>
            </a:r>
            <a:r>
              <a:rPr lang="en-US" i="1"/>
              <a:t>– lack of government support, threats from illegal mining groups, lack of support for awareness raising</a:t>
            </a:r>
          </a:p>
          <a:p>
            <a:endParaRPr lang="en-US"/>
          </a:p>
          <a:p>
            <a:pPr marL="171450" indent="-171450">
              <a:buFont typeface="Arial" panose="020B0604020202020204" pitchFamily="34" charset="0"/>
              <a:buChar char="•"/>
            </a:pPr>
            <a:r>
              <a:rPr lang="en-US"/>
              <a:t>Why are their actions important to the world, not just Colombia? </a:t>
            </a:r>
            <a:r>
              <a:rPr lang="en-US" i="1"/>
              <a:t>- the Amazon and rivers like the </a:t>
            </a:r>
            <a:r>
              <a:rPr lang="en-US" i="1" err="1"/>
              <a:t>Atrato</a:t>
            </a:r>
            <a:r>
              <a:rPr lang="en-US" i="1"/>
              <a:t> impact global biodiversity and climate. Plus the activists work sets an example for youth-led environmental action worldwide.</a:t>
            </a:r>
          </a:p>
          <a:p>
            <a:endParaRPr lang="en-US"/>
          </a:p>
          <a:p>
            <a:pPr marL="171450" indent="-171450">
              <a:buFont typeface="Arial" panose="020B0604020202020204" pitchFamily="34" charset="0"/>
              <a:buChar char="•"/>
            </a:pPr>
            <a:r>
              <a:rPr lang="en-US"/>
              <a:t>What environmental issues do we face here in our community?</a:t>
            </a:r>
            <a:endParaRPr lang="en-GB"/>
          </a:p>
          <a:p>
            <a:pPr marL="171450" indent="-171450">
              <a:buFont typeface="Arial" panose="020B0604020202020204" pitchFamily="34" charset="0"/>
              <a:buChar char="•"/>
            </a:pPr>
            <a:r>
              <a:rPr lang="en-US"/>
              <a:t>What did you learn from these Colombian youth activists?</a:t>
            </a:r>
          </a:p>
          <a:p>
            <a:pPr marL="171450" indent="-171450">
              <a:buFont typeface="Arial" panose="020B0604020202020204" pitchFamily="34" charset="0"/>
              <a:buChar char="•"/>
            </a:pPr>
            <a:r>
              <a:rPr lang="en-US"/>
              <a:t>How can we inspire others to care for our environment?</a:t>
            </a:r>
            <a:endParaRPr lang="en-GB"/>
          </a:p>
        </p:txBody>
      </p:sp>
      <p:sp>
        <p:nvSpPr>
          <p:cNvPr id="4" name="Slide Number Placeholder 3">
            <a:extLst>
              <a:ext uri="{FF2B5EF4-FFF2-40B4-BE49-F238E27FC236}">
                <a16:creationId xmlns:a16="http://schemas.microsoft.com/office/drawing/2014/main" id="{3CA9E0EE-07D9-6CAD-289D-A4F55B4F161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5891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40245-3A47-BB8B-D1A0-3D7CF2AD9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158CA-ECE6-6649-FBE5-0CEA348C7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BAF3C-9161-64EE-6165-E52C8A1E19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Activity 2 – Why? Why? Why? Chains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Learning intention: "I am developing an understanding of the root causes of environmental and societal issues and exploring solutions as an active global citizen."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If you are not familiar with this type of activity have a look at this link: </a:t>
            </a:r>
            <a:r>
              <a:rPr lang="en-US" sz="1200" b="0" u="sng"/>
              <a:t>https://wosdec.org.uk/methodologies/why-why-why-chains</a:t>
            </a:r>
            <a:r>
              <a:rPr lang="en-US" sz="1200" b="0" u="none"/>
              <a:t>/  (you may need to copy and paste this address into your browser)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u="none"/>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a:t>Present the initial question – Why is the River </a:t>
            </a:r>
            <a:r>
              <a:rPr lang="en-US" sz="1200" b="0" u="none" err="1"/>
              <a:t>Atrato</a:t>
            </a:r>
            <a:r>
              <a:rPr lang="en-US" sz="1200" b="0" u="none"/>
              <a:t> a dangerous place? </a:t>
            </a:r>
            <a:br>
              <a:rPr lang="en-US"/>
            </a:br>
            <a:r>
              <a:rPr lang="en-US"/>
              <a:t>Encourage participants to brainstorm answers, such as: illegal mining, pollution and other ideas they may have. Look back to slide 2 for some ideas. </a:t>
            </a:r>
          </a:p>
          <a:p>
            <a:pPr>
              <a:buFont typeface="Arial" panose="020B0604020202020204" pitchFamily="34" charset="0"/>
              <a:buNone/>
            </a:pPr>
            <a:endParaRPr lang="en-US"/>
          </a:p>
          <a:p>
            <a:pPr>
              <a:buFont typeface="Arial" panose="020B0604020202020204" pitchFamily="34" charset="0"/>
              <a:buNone/>
            </a:pPr>
            <a:r>
              <a:rPr lang="en-US"/>
              <a:t>For each answer from the first 'Why?', ask: "Why does this happen?"</a:t>
            </a:r>
            <a:br>
              <a:rPr lang="en-US"/>
            </a:br>
            <a:r>
              <a:rPr lang="en-US"/>
              <a:t>Example: Why is illegal mining happening near the river?</a:t>
            </a:r>
          </a:p>
          <a:p>
            <a:pPr marL="171450" indent="-171450">
              <a:buFont typeface="Arial" panose="020B0604020202020204" pitchFamily="34" charset="0"/>
              <a:buChar char="•"/>
            </a:pPr>
            <a:r>
              <a:rPr lang="en-US"/>
              <a:t>Lack of enforcement of the environmental laws.</a:t>
            </a:r>
          </a:p>
          <a:p>
            <a:pPr marL="171450" indent="-171450">
              <a:buFont typeface="Arial" panose="020B0604020202020204" pitchFamily="34" charset="0"/>
              <a:buChar char="•"/>
            </a:pPr>
            <a:r>
              <a:rPr lang="en-US"/>
              <a:t>Because people depend on mining for income</a:t>
            </a:r>
          </a:p>
          <a:p>
            <a:pPr marL="0" indent="0">
              <a:buFont typeface="Arial" panose="020B0604020202020204" pitchFamily="34" charset="0"/>
              <a:buNone/>
            </a:pPr>
            <a:endParaRPr lang="en-US"/>
          </a:p>
          <a:p>
            <a:pPr marL="0" indent="0">
              <a:buFont typeface="Arial" panose="020B0604020202020204" pitchFamily="34" charset="0"/>
              <a:buNone/>
            </a:pPr>
            <a:r>
              <a:rPr lang="en-US"/>
              <a:t>Repeat the process, probing deeper into each response asking 'Why?'</a:t>
            </a:r>
            <a:endParaRPr lang="en-US" sz="1200" b="0"/>
          </a:p>
          <a:p>
            <a:pPr marL="0" indent="0">
              <a:buFont typeface="Arial" panose="020B0604020202020204" pitchFamily="34" charset="0"/>
              <a:buNone/>
            </a:pPr>
            <a:r>
              <a:rPr lang="en-US"/>
              <a:t>Example: Why is there a lack of enforcement of the environmental laws?</a:t>
            </a:r>
          </a:p>
          <a:p>
            <a:pPr marL="171450" indent="-171450">
              <a:buFont typeface="Arial" panose="020B0604020202020204" pitchFamily="34" charset="0"/>
              <a:buChar char="•"/>
            </a:pPr>
            <a:r>
              <a:rPr lang="en-US"/>
              <a:t>This region is extremely remote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Example: Why do people depend on mining for income?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There are a lack of opportunities for people in this area so even although it’s illegal, mining might be the only option to earn money.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Review the completed "Why?-Why?-Why?" chains with the class and highlight interconnected themes, such as poverty, lack of infrastructure etc. </a:t>
            </a:r>
          </a:p>
          <a:p>
            <a:pPr marL="0" indent="0">
              <a:buFont typeface="Arial" panose="020B0604020202020204" pitchFamily="34" charset="0"/>
              <a:buNone/>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p>
        </p:txBody>
      </p:sp>
      <p:sp>
        <p:nvSpPr>
          <p:cNvPr id="4" name="Slide Number Placeholder 3">
            <a:extLst>
              <a:ext uri="{FF2B5EF4-FFF2-40B4-BE49-F238E27FC236}">
                <a16:creationId xmlns:a16="http://schemas.microsoft.com/office/drawing/2014/main" id="{A6A234C9-5137-0409-F2D7-3DE2A6B9949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023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 aloud script: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Rubik" pitchFamily="2" charset="-79"/>
                <a:ea typeface="Colby StBlk" panose="00000A00000000000000" charset="0"/>
                <a:cs typeface="Rubik" pitchFamily="2" charset="-79"/>
              </a:rPr>
              <a:t>“A faith without ​works, a faith that ​doesn’t get you ​involved, isn’t faith. ​It is words and ​nothing more than ​words.” </a:t>
            </a:r>
            <a:r>
              <a:rPr kumimoji="0" lang="en-GB" sz="1100" b="0" i="0" u="none" strike="noStrike" kern="1200" cap="none" spc="0" normalizeH="0" baseline="0" noProof="0">
                <a:ln>
                  <a:noFill/>
                </a:ln>
                <a:solidFill>
                  <a:prstClr val="black"/>
                </a:solidFill>
                <a:effectLst/>
                <a:uLnTx/>
                <a:uFillTx/>
                <a:latin typeface="Rubik" pitchFamily="2" charset="-79"/>
                <a:ea typeface="Colby StBlk" panose="00000A00000000000000" charset="0"/>
                <a:cs typeface="Rubik" pitchFamily="2" charset="-79"/>
              </a:rPr>
              <a:t>Pope Francis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r>
              <a:rPr lang="en-GB"/>
              <a:t>Pope Francis reminded us </a:t>
            </a:r>
            <a:r>
              <a:rPr lang="en-US"/>
              <a:t>that real faith isn’t just about what we say or believe; it’s about what we do. </a:t>
            </a:r>
          </a:p>
          <a:p>
            <a:endParaRPr lang="en-US"/>
          </a:p>
          <a:p>
            <a:r>
              <a:rPr lang="en-US"/>
              <a:t>We show our faith through our actions - by helping others, caring for the earth, and standing up for the poor and vulnerable. </a:t>
            </a:r>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56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Read aloud script:</a:t>
            </a:r>
          </a:p>
          <a:p>
            <a:r>
              <a:rPr lang="en-US"/>
              <a:t>Now that you’ve learned about SCIAF’s work in Colombia we invite you to pray with us.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511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A575D-61E2-B2B6-AC6A-834258E22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E4321-DE32-74F0-2F69-153073069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61C92-1476-6EF9-4556-B9192E6115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ubik" panose="020B0604020202020204" charset="-79"/>
                <a:cs typeface="Rubik" panose="020B0604020202020204" charset="-79"/>
              </a:rPr>
              <a:t>Prayer to Our Lady of </a:t>
            </a:r>
            <a:r>
              <a:rPr lang="en-US" sz="1200" err="1">
                <a:latin typeface="Rubik" panose="020B0604020202020204" charset="-79"/>
                <a:cs typeface="Rubik" panose="020B0604020202020204" charset="-79"/>
              </a:rPr>
              <a:t>Chiquinquirá</a:t>
            </a:r>
            <a:r>
              <a:rPr lang="en-US" sz="1200">
                <a:latin typeface="Rubik" panose="020B0604020202020204" charset="-79"/>
                <a:cs typeface="Rubik" panose="020B0604020202020204" charset="-79"/>
              </a:rPr>
              <a:t> </a:t>
            </a:r>
            <a:r>
              <a:rPr lang="en-US" sz="1200" i="1">
                <a:latin typeface="Rubik" panose="020B0604020202020204" charset="-79"/>
                <a:cs typeface="Rubik" panose="020B0604020202020204" charset="-79"/>
              </a:rPr>
              <a:t>(</a:t>
            </a:r>
            <a:r>
              <a:rPr lang="en-US" sz="1200" i="1" err="1">
                <a:latin typeface="Rubik" panose="020B0604020202020204" charset="-79"/>
                <a:cs typeface="Rubik" panose="020B0604020202020204" charset="-79"/>
              </a:rPr>
              <a:t>chee</a:t>
            </a:r>
            <a:r>
              <a:rPr lang="en-US" sz="1200" i="1">
                <a:latin typeface="Rubik" panose="020B0604020202020204" charset="-79"/>
                <a:cs typeface="Rubik" panose="020B0604020202020204" charset="-79"/>
              </a:rPr>
              <a:t>-kin-</a:t>
            </a:r>
            <a:r>
              <a:rPr lang="en-US" sz="1200" i="1" err="1">
                <a:latin typeface="Rubik" panose="020B0604020202020204" charset="-79"/>
                <a:cs typeface="Rubik" panose="020B0604020202020204" charset="-79"/>
              </a:rPr>
              <a:t>kee</a:t>
            </a:r>
            <a:r>
              <a:rPr lang="en-US" sz="1200" i="1">
                <a:latin typeface="Rubik" panose="020B0604020202020204" charset="-79"/>
                <a:cs typeface="Rubik" panose="020B0604020202020204" charset="-79"/>
              </a:rPr>
              <a:t>-RAH), </a:t>
            </a:r>
            <a:r>
              <a:rPr lang="en-US" sz="1200">
                <a:latin typeface="Rubik" panose="020B0604020202020204" charset="-79"/>
                <a:cs typeface="Rubik" panose="020B0604020202020204" charset="-79"/>
              </a:rPr>
              <a:t>Patron Saint of Colombia</a:t>
            </a:r>
          </a:p>
          <a:p>
            <a:endParaRPr lang="en-GB"/>
          </a:p>
        </p:txBody>
      </p:sp>
      <p:sp>
        <p:nvSpPr>
          <p:cNvPr id="4" name="Slide Number Placeholder 3">
            <a:extLst>
              <a:ext uri="{FF2B5EF4-FFF2-40B4-BE49-F238E27FC236}">
                <a16:creationId xmlns:a16="http://schemas.microsoft.com/office/drawing/2014/main" id="{E69F0293-2715-6D42-E67A-9AB25BE76B5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2DBF2C-C93A-FD4E-BA14-EA660F09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157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12DBF2C-C93A-FD4E-BA14-EA660F09FC35}" type="slidenum">
              <a:rPr lang="en-US" smtClean="0"/>
              <a:t>24</a:t>
            </a:fld>
            <a:endParaRPr lang="en-US"/>
          </a:p>
        </p:txBody>
      </p:sp>
    </p:spTree>
    <p:extLst>
      <p:ext uri="{BB962C8B-B14F-4D97-AF65-F5344CB8AC3E}">
        <p14:creationId xmlns:p14="http://schemas.microsoft.com/office/powerpoint/2010/main" val="200493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008186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129468"/>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4.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444484-B88A-B88B-300B-27C1862767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43" y="-9939"/>
            <a:ext cx="9144000" cy="6867940"/>
          </a:xfrm>
          <a:prstGeom prst="rect">
            <a:avLst/>
          </a:prstGeom>
        </p:spPr>
      </p:pic>
      <p:sp>
        <p:nvSpPr>
          <p:cNvPr id="4" name="Rectangle 3">
            <a:extLst>
              <a:ext uri="{FF2B5EF4-FFF2-40B4-BE49-F238E27FC236}">
                <a16:creationId xmlns:a16="http://schemas.microsoft.com/office/drawing/2014/main" id="{BF83C104-874B-70A2-A3B9-5FA355080619}"/>
              </a:ext>
            </a:extLst>
          </p:cNvPr>
          <p:cNvSpPr/>
          <p:nvPr/>
        </p:nvSpPr>
        <p:spPr>
          <a:xfrm>
            <a:off x="0" y="4151586"/>
            <a:ext cx="9144000" cy="2706414"/>
          </a:xfrm>
          <a:prstGeom prst="rect">
            <a:avLst/>
          </a:prstGeom>
          <a:gradFill>
            <a:gsLst>
              <a:gs pos="0">
                <a:srgbClr val="000000">
                  <a:alpha val="0"/>
                </a:srgbClr>
              </a:gs>
              <a:gs pos="100000">
                <a:srgbClr val="00000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4ED4102-E4BA-ADC6-8AA4-FE39D56B3EA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9940"/>
            <a:ext cx="3820188" cy="3438940"/>
          </a:xfrm>
          <a:prstGeom prst="rect">
            <a:avLst/>
          </a:prstGeom>
        </p:spPr>
      </p:pic>
      <p:pic>
        <p:nvPicPr>
          <p:cNvPr id="12" name="Graphic 11">
            <a:extLst>
              <a:ext uri="{FF2B5EF4-FFF2-40B4-BE49-F238E27FC236}">
                <a16:creationId xmlns:a16="http://schemas.microsoft.com/office/drawing/2014/main" id="{6B27C29A-8924-5A95-1DB3-25F531D4BC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75868" y="172140"/>
            <a:ext cx="1600203" cy="571501"/>
          </a:xfrm>
          <a:prstGeom prst="rect">
            <a:avLst/>
          </a:prstGeom>
        </p:spPr>
      </p:pic>
      <p:sp>
        <p:nvSpPr>
          <p:cNvPr id="5" name="TextBox 4">
            <a:extLst>
              <a:ext uri="{FF2B5EF4-FFF2-40B4-BE49-F238E27FC236}">
                <a16:creationId xmlns:a16="http://schemas.microsoft.com/office/drawing/2014/main" id="{116E3003-A323-576A-58F6-C0557C74202F}"/>
              </a:ext>
            </a:extLst>
          </p:cNvPr>
          <p:cNvSpPr txBox="1"/>
          <p:nvPr/>
        </p:nvSpPr>
        <p:spPr>
          <a:xfrm>
            <a:off x="272143" y="398597"/>
            <a:ext cx="4299857" cy="1488164"/>
          </a:xfrm>
          <a:prstGeom prst="rect">
            <a:avLst/>
          </a:prstGeom>
          <a:noFill/>
        </p:spPr>
        <p:txBody>
          <a:bodyPr wrap="square" rtlCol="0">
            <a:spAutoFit/>
          </a:bodyPr>
          <a:lstStyle/>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AMIGOS DEL PLANETA</a:t>
            </a:r>
          </a:p>
          <a:p>
            <a:pPr marL="0" marR="0" lvl="0" indent="0" algn="l" defTabSz="457200" rtl="0" eaLnBrk="1" fontAlgn="auto" latinLnBrk="0" hangingPunct="1">
              <a:lnSpc>
                <a:spcPts val="2740"/>
              </a:lnSpc>
              <a:spcBef>
                <a:spcPts val="0"/>
              </a:spcBef>
              <a:spcAft>
                <a:spcPts val="0"/>
              </a:spcAft>
              <a:buClrTx/>
              <a:buSzTx/>
              <a:buFontTx/>
              <a:buNone/>
              <a:tabLst/>
              <a:defRPr/>
            </a:pPr>
            <a:endParaRPr lang="en-GB" sz="3000" b="1">
              <a:solidFill>
                <a:prstClr val="white"/>
              </a:solidFill>
              <a:latin typeface="Rubik Black" pitchFamily="2" charset="-79"/>
              <a:ea typeface="Colby StBlk" pitchFamily="2" charset="77"/>
              <a:cs typeface="Rubik Black" pitchFamily="2" charset="-79"/>
            </a:endParaRPr>
          </a:p>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COLOMBIA</a:t>
            </a:r>
          </a:p>
        </p:txBody>
      </p:sp>
    </p:spTree>
    <p:extLst>
      <p:ext uri="{BB962C8B-B14F-4D97-AF65-F5344CB8AC3E}">
        <p14:creationId xmlns:p14="http://schemas.microsoft.com/office/powerpoint/2010/main" val="3982267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B8812F-EA7B-CC48-DC9C-8C58945DF2CC}"/>
            </a:ext>
          </a:extLst>
        </p:cNvPr>
        <p:cNvGrpSpPr/>
        <p:nvPr/>
      </p:nvGrpSpPr>
      <p:grpSpPr>
        <a:xfrm>
          <a:off x="0" y="0"/>
          <a:ext cx="0" cy="0"/>
          <a:chOff x="0" y="0"/>
          <a:chExt cx="0" cy="0"/>
        </a:xfrm>
      </p:grpSpPr>
      <p:pic>
        <p:nvPicPr>
          <p:cNvPr id="2" name="Picture 1" descr="A black and white logo&#10;&#10;Description automatically generated with low confidence">
            <a:extLst>
              <a:ext uri="{FF2B5EF4-FFF2-40B4-BE49-F238E27FC236}">
                <a16:creationId xmlns:a16="http://schemas.microsoft.com/office/drawing/2014/main" id="{28F5A949-ECF1-B46F-618D-41BB9ACD223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 b="-1554"/>
          <a:stretch/>
        </p:blipFill>
        <p:spPr>
          <a:xfrm>
            <a:off x="2818868" y="1162742"/>
            <a:ext cx="7083415" cy="6185911"/>
          </a:xfrm>
          <a:prstGeom prst="rect">
            <a:avLst/>
          </a:prstGeom>
        </p:spPr>
      </p:pic>
      <p:sp>
        <p:nvSpPr>
          <p:cNvPr id="10" name="Rectangle 9">
            <a:extLst>
              <a:ext uri="{FF2B5EF4-FFF2-40B4-BE49-F238E27FC236}">
                <a16:creationId xmlns:a16="http://schemas.microsoft.com/office/drawing/2014/main" id="{D74DCA7F-CC95-4542-C780-F4A7E84ED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A4759775-C04E-9CDD-A927-A0AEFF6033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EF0221A8-56C8-D03F-C87B-BE4CF9DEEB72}"/>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WHAT WE DO</a:t>
            </a:r>
          </a:p>
        </p:txBody>
      </p:sp>
      <p:pic>
        <p:nvPicPr>
          <p:cNvPr id="8" name="Graphic 7">
            <a:extLst>
              <a:ext uri="{FF2B5EF4-FFF2-40B4-BE49-F238E27FC236}">
                <a16:creationId xmlns:a16="http://schemas.microsoft.com/office/drawing/2014/main" id="{D0EFBD80-0347-311E-757D-03E17B980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9" name="Picture 8" descr="A child holding a ball&#10;&#10;Description automatically generated">
            <a:extLst>
              <a:ext uri="{FF2B5EF4-FFF2-40B4-BE49-F238E27FC236}">
                <a16:creationId xmlns:a16="http://schemas.microsoft.com/office/drawing/2014/main" id="{A7EDC1CA-B408-EB65-21D1-B01C50AA68C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04202" y="1871579"/>
            <a:ext cx="4065996" cy="4979852"/>
          </a:xfrm>
          <a:prstGeom prst="rect">
            <a:avLst/>
          </a:prstGeom>
        </p:spPr>
      </p:pic>
      <p:sp>
        <p:nvSpPr>
          <p:cNvPr id="25" name="TextBox 24">
            <a:extLst>
              <a:ext uri="{FF2B5EF4-FFF2-40B4-BE49-F238E27FC236}">
                <a16:creationId xmlns:a16="http://schemas.microsoft.com/office/drawing/2014/main" id="{13875B07-B2E2-2908-4B38-A36BDA508A66}"/>
              </a:ext>
            </a:extLst>
          </p:cNvPr>
          <p:cNvSpPr txBox="1"/>
          <p:nvPr/>
        </p:nvSpPr>
        <p:spPr>
          <a:xfrm>
            <a:off x="273802" y="1499605"/>
            <a:ext cx="8240883" cy="4987456"/>
          </a:xfrm>
          <a:prstGeom prst="rect">
            <a:avLst/>
          </a:prstGeom>
          <a:noFill/>
        </p:spPr>
        <p:txBody>
          <a:bodyPr wrap="square" rtlCol="0">
            <a:spAutoFit/>
          </a:bodyPr>
          <a:lstStyle/>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u="none" strike="noStrike" kern="1200" cap="none" spc="0" normalizeH="0" baseline="0" noProof="0">
                <a:ln>
                  <a:noFill/>
                </a:ln>
                <a:solidFill>
                  <a:srgbClr val="018EBB"/>
                </a:solidFill>
                <a:effectLst/>
                <a:uLnTx/>
                <a:uFillTx/>
                <a:latin typeface="Rubik Black" pitchFamily="2" charset="-79"/>
                <a:ea typeface="Colby StBlk" pitchFamily="2" charset="77"/>
                <a:cs typeface="Rubik Black" pitchFamily="2" charset="-79"/>
              </a:rPr>
              <a:t>DEVELOPMENT EDUCATION</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u="none" strike="noStrike" kern="1200" cap="none" spc="0" normalizeH="0" baseline="0" noProof="0">
                <a:ln>
                  <a:noFill/>
                </a:ln>
                <a:solidFill>
                  <a:srgbClr val="018EBB"/>
                </a:solidFill>
                <a:effectLst/>
                <a:uLnTx/>
                <a:uFillTx/>
                <a:latin typeface="Rubik Black" pitchFamily="2" charset="-79"/>
                <a:ea typeface="Colby StBlk" pitchFamily="2" charset="77"/>
                <a:cs typeface="Rubik Black" pitchFamily="2" charset="-79"/>
              </a:rPr>
              <a:t>ADVOCACY</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u="none" strike="noStrike" kern="1200" cap="none" spc="0" normalizeH="0" baseline="0" noProof="0">
                <a:ln>
                  <a:noFill/>
                </a:ln>
                <a:solidFill>
                  <a:srgbClr val="A1CA5E"/>
                </a:solidFill>
                <a:effectLst/>
                <a:uLnTx/>
                <a:uFillTx/>
                <a:latin typeface="Rubik Black" pitchFamily="2" charset="-79"/>
                <a:ea typeface="Colby StBlk" pitchFamily="2" charset="77"/>
                <a:cs typeface="Rubik Black" pitchFamily="2" charset="-79"/>
              </a:rPr>
              <a:t>HUNGER</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u="none" strike="noStrike" kern="1200" cap="none" spc="0" normalizeH="0" baseline="0" noProof="0">
                <a:ln>
                  <a:noFill/>
                </a:ln>
                <a:solidFill>
                  <a:srgbClr val="A1CA5E"/>
                </a:solidFill>
                <a:effectLst/>
                <a:uLnTx/>
                <a:uFillTx/>
                <a:latin typeface="Rubik Black" pitchFamily="2" charset="-79"/>
                <a:ea typeface="Colby StBlk" pitchFamily="2" charset="77"/>
                <a:cs typeface="Rubik Black" pitchFamily="2" charset="-79"/>
              </a:rPr>
              <a:t>WATER</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u="none" strike="noStrike" kern="1200" cap="none" spc="0" normalizeH="0" baseline="0" noProof="0">
                <a:ln>
                  <a:noFill/>
                </a:ln>
                <a:solidFill>
                  <a:srgbClr val="A1CA5E"/>
                </a:solidFill>
                <a:effectLst/>
                <a:uLnTx/>
                <a:uFillTx/>
                <a:latin typeface="Rubik Black" pitchFamily="2" charset="-79"/>
                <a:ea typeface="Colby StBlk" pitchFamily="2" charset="77"/>
                <a:cs typeface="Rubik Black" pitchFamily="2" charset="-79"/>
              </a:rPr>
              <a:t>PEACE &amp; JUSTICE</a:t>
            </a:r>
          </a:p>
          <a:p>
            <a:pPr marL="0" marR="0" lvl="0" indent="0" algn="l" defTabSz="457200" rtl="0" eaLnBrk="1" fontAlgn="base" latinLnBrk="0" hangingPunct="1">
              <a:lnSpc>
                <a:spcPct val="150000"/>
              </a:lnSpc>
              <a:spcBef>
                <a:spcPts val="0"/>
              </a:spcBef>
              <a:spcAft>
                <a:spcPts val="0"/>
              </a:spcAft>
              <a:buClrTx/>
              <a:buSzTx/>
              <a:buFontTx/>
              <a:buNone/>
              <a:tabLst/>
              <a:defRPr/>
            </a:pPr>
            <a:r>
              <a:rPr kumimoji="0" lang="en-GB" sz="3600" b="1" u="none" strike="noStrike" kern="1200" cap="none" spc="0" normalizeH="0" baseline="0" noProof="0">
                <a:ln>
                  <a:noFill/>
                </a:ln>
                <a:solidFill>
                  <a:srgbClr val="FF0000"/>
                </a:solidFill>
                <a:effectLst/>
                <a:uLnTx/>
                <a:uFillTx/>
                <a:latin typeface="Rubik Black" pitchFamily="2" charset="-79"/>
                <a:ea typeface="Colby StBlk" pitchFamily="2" charset="77"/>
                <a:cs typeface="Rubik Black" pitchFamily="2" charset="-79"/>
              </a:rPr>
              <a:t>EMERGENCIES</a:t>
            </a:r>
          </a:p>
        </p:txBody>
      </p:sp>
      <p:sp>
        <p:nvSpPr>
          <p:cNvPr id="30" name="TextBox 29">
            <a:extLst>
              <a:ext uri="{FF2B5EF4-FFF2-40B4-BE49-F238E27FC236}">
                <a16:creationId xmlns:a16="http://schemas.microsoft.com/office/drawing/2014/main" id="{EFB3D3A7-2FA5-8C79-247D-957567C27C71}"/>
              </a:ext>
            </a:extLst>
          </p:cNvPr>
          <p:cNvSpPr txBox="1"/>
          <p:nvPr/>
        </p:nvSpPr>
        <p:spPr>
          <a:xfrm>
            <a:off x="5465147" y="6224566"/>
            <a:ext cx="119295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prstClr val="white"/>
                </a:solidFill>
                <a:effectLst/>
                <a:uLnTx/>
                <a:uFillTx/>
                <a:latin typeface="Rubik" pitchFamily="2" charset="-79"/>
                <a:ea typeface="+mn-ea"/>
                <a:cs typeface="Rubik" pitchFamily="2" charset="-79"/>
              </a:rPr>
              <a:t>Marilin</a:t>
            </a:r>
            <a:r>
              <a:rPr kumimoji="0" lang="en-US" sz="1000" b="0" i="0" u="none" strike="noStrike" kern="1200" cap="none" spc="0" normalizeH="0" baseline="0" noProof="0">
                <a:ln>
                  <a:noFill/>
                </a:ln>
                <a:solidFill>
                  <a:prstClr val="white"/>
                </a:solidFill>
                <a:effectLst/>
                <a:uLnTx/>
                <a:uFillTx/>
                <a:latin typeface="Rubik" pitchFamily="2" charset="-79"/>
                <a:ea typeface="+mn-ea"/>
                <a:cs typeface="Rubik" pitchFamily="2" charset="-79"/>
              </a:rPr>
              <a:t>, Colombia</a:t>
            </a:r>
          </a:p>
        </p:txBody>
      </p:sp>
    </p:spTree>
    <p:extLst>
      <p:ext uri="{BB962C8B-B14F-4D97-AF65-F5344CB8AC3E}">
        <p14:creationId xmlns:p14="http://schemas.microsoft.com/office/powerpoint/2010/main" val="456738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B582E9-42DB-66A4-BEAF-2DCA6ACDB97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598A564-F37F-6576-6874-66BA44230A9E}"/>
              </a:ext>
            </a:extLst>
          </p:cNvPr>
          <p:cNvPicPr>
            <a:picLocks noChangeAspect="1"/>
          </p:cNvPicPr>
          <p:nvPr/>
        </p:nvPicPr>
        <p:blipFill rotWithShape="1">
          <a:blip r:embed="rId3" cstate="email">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6A33DF23-2334-3BDA-E2DD-41C85F1D5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42432704-2F55-1146-0C56-D2BAB118C5E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60F87A59-8340-3B35-9F08-7241E72FF28A}"/>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WHAT </a:t>
            </a:r>
            <a:r>
              <a:rPr lang="en-GB" sz="2700" b="1">
                <a:solidFill>
                  <a:prstClr val="white"/>
                </a:solidFill>
                <a:latin typeface="Rubik Black" pitchFamily="2" charset="-79"/>
                <a:ea typeface="Colby StBlk" pitchFamily="2" charset="77"/>
                <a:cs typeface="Rubik Black" pitchFamily="2" charset="-79"/>
              </a:rPr>
              <a:t>SCIAF</a:t>
            </a: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 DO</a:t>
            </a:r>
          </a:p>
        </p:txBody>
      </p:sp>
      <p:pic>
        <p:nvPicPr>
          <p:cNvPr id="8" name="Graphic 7">
            <a:extLst>
              <a:ext uri="{FF2B5EF4-FFF2-40B4-BE49-F238E27FC236}">
                <a16:creationId xmlns:a16="http://schemas.microsoft.com/office/drawing/2014/main" id="{94E177F9-E666-CE0E-E285-7568F182D3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pic>
        <p:nvPicPr>
          <p:cNvPr id="1026" name="Picture 2">
            <a:extLst>
              <a:ext uri="{FF2B5EF4-FFF2-40B4-BE49-F238E27FC236}">
                <a16:creationId xmlns:a16="http://schemas.microsoft.com/office/drawing/2014/main" id="{D78F44EA-11BA-4007-495D-E0FEC1F2306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82874" y="3164093"/>
            <a:ext cx="1771650" cy="1714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
            <a:extLst>
              <a:ext uri="{FF2B5EF4-FFF2-40B4-BE49-F238E27FC236}">
                <a16:creationId xmlns:a16="http://schemas.microsoft.com/office/drawing/2014/main" id="{89A7D65B-3C6A-2755-E647-70BDB80664C8}"/>
              </a:ext>
            </a:extLst>
          </p:cNvPr>
          <p:cNvSpPr txBox="1"/>
          <p:nvPr/>
        </p:nvSpPr>
        <p:spPr>
          <a:xfrm>
            <a:off x="275831" y="1700175"/>
            <a:ext cx="8592337"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lang="en-GB" sz="2800" b="1">
                <a:solidFill>
                  <a:srgbClr val="A1CA5E"/>
                </a:solidFill>
                <a:latin typeface="Rubik Black" pitchFamily="2" charset="-79"/>
                <a:ea typeface="Colby StBlk" pitchFamily="2" charset="77"/>
                <a:cs typeface="Rubik Black" pitchFamily="2" charset="-79"/>
              </a:rPr>
              <a:t>WE WORK ACROSS AFRICA, ASIA, LATIN AMERICA, THE MIDDLE EAST AND EUROPE </a:t>
            </a:r>
          </a:p>
        </p:txBody>
      </p:sp>
      <p:sp>
        <p:nvSpPr>
          <p:cNvPr id="4" name="TextBox 5">
            <a:extLst>
              <a:ext uri="{FF2B5EF4-FFF2-40B4-BE49-F238E27FC236}">
                <a16:creationId xmlns:a16="http://schemas.microsoft.com/office/drawing/2014/main" id="{F1FEC279-47D4-25B7-D46D-D1A469A4E426}"/>
              </a:ext>
            </a:extLst>
          </p:cNvPr>
          <p:cNvSpPr txBox="1"/>
          <p:nvPr/>
        </p:nvSpPr>
        <p:spPr>
          <a:xfrm>
            <a:off x="6164981" y="3095722"/>
            <a:ext cx="2560008"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rPr>
              <a:t>Every year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rPr>
              <a:t>we help over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rPr>
              <a:t>1 million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rPr>
              <a:t>people to have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rPr>
              <a:t>a brighter future</a:t>
            </a:r>
          </a:p>
        </p:txBody>
      </p:sp>
      <p:sp>
        <p:nvSpPr>
          <p:cNvPr id="6" name="TextBox 12">
            <a:extLst>
              <a:ext uri="{FF2B5EF4-FFF2-40B4-BE49-F238E27FC236}">
                <a16:creationId xmlns:a16="http://schemas.microsoft.com/office/drawing/2014/main" id="{52637A10-5700-A473-1837-F28C6AB4AFBE}"/>
              </a:ext>
            </a:extLst>
          </p:cNvPr>
          <p:cNvSpPr txBox="1"/>
          <p:nvPr/>
        </p:nvSpPr>
        <p:spPr>
          <a:xfrm>
            <a:off x="293929" y="4878593"/>
            <a:ext cx="8592337"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lang="en-GB" sz="4000" b="1">
                <a:solidFill>
                  <a:srgbClr val="ED9838"/>
                </a:solidFill>
                <a:latin typeface="Rubik Black" pitchFamily="2" charset="-79"/>
                <a:ea typeface="Colby StBlk" pitchFamily="2" charset="77"/>
                <a:cs typeface="Rubik Black" pitchFamily="2" charset="-79"/>
              </a:rPr>
              <a:t>WE BELIEVE</a:t>
            </a:r>
          </a:p>
          <a:p>
            <a:pPr lvl="0">
              <a:defRPr/>
            </a:pPr>
            <a:r>
              <a:rPr lang="en-GB" sz="4000" b="1">
                <a:solidFill>
                  <a:srgbClr val="ED9838"/>
                </a:solidFill>
                <a:latin typeface="Rubik Black" pitchFamily="2" charset="-79"/>
                <a:ea typeface="Colby StBlk" pitchFamily="2" charset="77"/>
                <a:cs typeface="Rubik Black" pitchFamily="2" charset="-79"/>
              </a:rPr>
              <a:t>A BETTER WORLD IS POSSIBLE</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4000" b="1" u="none" strike="noStrike" kern="1200" cap="none" spc="0" normalizeH="0" baseline="0" noProof="0">
              <a:ln>
                <a:noFill/>
              </a:ln>
              <a:solidFill>
                <a:srgbClr val="ED9838"/>
              </a:solidFill>
              <a:effectLst/>
              <a:uLnTx/>
              <a:uFillTx/>
              <a:latin typeface="Rubik Black" pitchFamily="2" charset="-79"/>
              <a:ea typeface="Colby StBlk" pitchFamily="2" charset="77"/>
              <a:cs typeface="Rubik Black" pitchFamily="2" charset="-79"/>
            </a:endParaRPr>
          </a:p>
        </p:txBody>
      </p:sp>
      <p:sp>
        <p:nvSpPr>
          <p:cNvPr id="2" name="TextBox 1">
            <a:extLst>
              <a:ext uri="{FF2B5EF4-FFF2-40B4-BE49-F238E27FC236}">
                <a16:creationId xmlns:a16="http://schemas.microsoft.com/office/drawing/2014/main" id="{4C3286C5-9DDD-964D-0AB1-B92A28F7B1CD}"/>
              </a:ext>
            </a:extLst>
          </p:cNvPr>
          <p:cNvSpPr txBox="1"/>
          <p:nvPr/>
        </p:nvSpPr>
        <p:spPr>
          <a:xfrm>
            <a:off x="1995557" y="3429000"/>
            <a:ext cx="1929105"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D9443C"/>
                </a:solidFill>
                <a:effectLst/>
                <a:uLnTx/>
                <a:uFillTx/>
                <a:latin typeface="Rubik" pitchFamily="2" charset="-79"/>
                <a:ea typeface="Colby StBlk" pitchFamily="2" charset="77"/>
                <a:cs typeface="Rubik" pitchFamily="2" charset="-79"/>
              </a:rPr>
              <a:t>We support people during emergencies</a:t>
            </a:r>
          </a:p>
        </p:txBody>
      </p:sp>
      <p:pic>
        <p:nvPicPr>
          <p:cNvPr id="9" name="Picture 8">
            <a:extLst>
              <a:ext uri="{FF2B5EF4-FFF2-40B4-BE49-F238E27FC236}">
                <a16:creationId xmlns:a16="http://schemas.microsoft.com/office/drawing/2014/main" id="{5B18FA5A-B06F-1DDE-EBFB-A0542C8A4AE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06028" y="3172553"/>
            <a:ext cx="1363744" cy="1377950"/>
          </a:xfrm>
          <a:prstGeom prst="rect">
            <a:avLst/>
          </a:prstGeom>
        </p:spPr>
      </p:pic>
    </p:spTree>
    <p:extLst>
      <p:ext uri="{BB962C8B-B14F-4D97-AF65-F5344CB8AC3E}">
        <p14:creationId xmlns:p14="http://schemas.microsoft.com/office/powerpoint/2010/main" val="323681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43" y="797480"/>
            <a:ext cx="9144000" cy="6060520"/>
          </a:xfrm>
          <a:prstGeom prst="rect">
            <a:avLst/>
          </a:prstGeom>
        </p:spPr>
      </p:pic>
      <p:pic>
        <p:nvPicPr>
          <p:cNvPr id="5" name="Picture 4" descr="A green screen with a black border&#10;&#10;Description automatically generated">
            <a:extLst>
              <a:ext uri="{FF2B5EF4-FFF2-40B4-BE49-F238E27FC236}">
                <a16:creationId xmlns:a16="http://schemas.microsoft.com/office/drawing/2014/main" id="{BE18165A-57D7-5668-2B78-B631845222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4CE570DF-9564-EA0D-2704-C47372872D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9" name="TextBox 8">
            <a:extLst>
              <a:ext uri="{FF2B5EF4-FFF2-40B4-BE49-F238E27FC236}">
                <a16:creationId xmlns:a16="http://schemas.microsoft.com/office/drawing/2014/main" id="{AEACB975-D189-6A16-0FDD-87D2C46F9977}"/>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COLOMBIA</a:t>
            </a:r>
          </a:p>
        </p:txBody>
      </p:sp>
    </p:spTree>
    <p:extLst>
      <p:ext uri="{BB962C8B-B14F-4D97-AF65-F5344CB8AC3E}">
        <p14:creationId xmlns:p14="http://schemas.microsoft.com/office/powerpoint/2010/main" val="24581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1C5763-C583-3CCC-6CB1-D30A35D34248}"/>
            </a:ext>
          </a:extLst>
        </p:cNvPr>
        <p:cNvGrpSpPr/>
        <p:nvPr/>
      </p:nvGrpSpPr>
      <p:grpSpPr>
        <a:xfrm>
          <a:off x="0" y="0"/>
          <a:ext cx="0" cy="0"/>
          <a:chOff x="0" y="0"/>
          <a:chExt cx="0" cy="0"/>
        </a:xfrm>
      </p:grpSpPr>
      <p:pic>
        <p:nvPicPr>
          <p:cNvPr id="11" name="Picture 10" descr="A person sitting on a rocky shore next to boats&#10;&#10;Description automatically generated">
            <a:extLst>
              <a:ext uri="{FF2B5EF4-FFF2-40B4-BE49-F238E27FC236}">
                <a16:creationId xmlns:a16="http://schemas.microsoft.com/office/drawing/2014/main" id="{5D72435F-6C44-0196-1C87-121E1EB6FA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05681"/>
            <a:ext cx="9144000" cy="6096510"/>
          </a:xfrm>
          <a:prstGeom prst="rect">
            <a:avLst/>
          </a:prstGeom>
        </p:spPr>
      </p:pic>
      <p:sp>
        <p:nvSpPr>
          <p:cNvPr id="10" name="Rectangle 9">
            <a:extLst>
              <a:ext uri="{FF2B5EF4-FFF2-40B4-BE49-F238E27FC236}">
                <a16:creationId xmlns:a16="http://schemas.microsoft.com/office/drawing/2014/main" id="{F6E1BAE3-C902-ADF5-6879-6AAEDFFB7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7C648D7E-082D-49CB-3A8C-27E4B09E97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7B216032-1708-5473-18F1-1639003088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12" name="TextBox 11">
            <a:extLst>
              <a:ext uri="{FF2B5EF4-FFF2-40B4-BE49-F238E27FC236}">
                <a16:creationId xmlns:a16="http://schemas.microsoft.com/office/drawing/2014/main" id="{1C182C38-C27B-6367-B74A-7CCC1958ACD5}"/>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COLOMBIA</a:t>
            </a:r>
          </a:p>
        </p:txBody>
      </p:sp>
    </p:spTree>
    <p:extLst>
      <p:ext uri="{BB962C8B-B14F-4D97-AF65-F5344CB8AC3E}">
        <p14:creationId xmlns:p14="http://schemas.microsoft.com/office/powerpoint/2010/main" val="143904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0304F2-B8AC-518B-236A-5241742A48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1485"/>
            <a:ext cx="9144000" cy="609651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COLOMBIA</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15" name="Rounded Rectangle 14">
            <a:extLst>
              <a:ext uri="{FF2B5EF4-FFF2-40B4-BE49-F238E27FC236}">
                <a16:creationId xmlns:a16="http://schemas.microsoft.com/office/drawing/2014/main" id="{E018D10A-3A2E-8181-F13D-D244CE40CE11}"/>
              </a:ext>
            </a:extLst>
          </p:cNvPr>
          <p:cNvSpPr/>
          <p:nvPr/>
        </p:nvSpPr>
        <p:spPr>
          <a:xfrm>
            <a:off x="347759" y="1872254"/>
            <a:ext cx="3321717" cy="3410945"/>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ECC29ED-27A3-046B-4BA8-FF2CFF99A19E}"/>
              </a:ext>
            </a:extLst>
          </p:cNvPr>
          <p:cNvSpPr txBox="1"/>
          <p:nvPr/>
        </p:nvSpPr>
        <p:spPr>
          <a:xfrm>
            <a:off x="459859" y="2016140"/>
            <a:ext cx="3160972" cy="523220"/>
          </a:xfrm>
          <a:prstGeom prst="rect">
            <a:avLst/>
          </a:prstGeom>
          <a:noFill/>
        </p:spPr>
        <p:txBody>
          <a:bodyPr wrap="square">
            <a:spAutoFit/>
          </a:bodyPr>
          <a:lstStyle/>
          <a:p>
            <a:pPr algn="ctr"/>
            <a:r>
              <a:rPr lang="en-US" sz="2800" b="1">
                <a:solidFill>
                  <a:schemeClr val="bg1"/>
                </a:solidFill>
                <a:latin typeface="Rubik Black" pitchFamily="2" charset="-79"/>
                <a:cs typeface="Rubik Black" pitchFamily="2" charset="-79"/>
              </a:rPr>
              <a:t>RIVER ATRATO</a:t>
            </a:r>
            <a:endParaRPr lang="en-US" b="1">
              <a:solidFill>
                <a:schemeClr val="bg1"/>
              </a:solidFill>
              <a:latin typeface="Rubik Black" pitchFamily="2" charset="-79"/>
              <a:cs typeface="Rubik Black" pitchFamily="2" charset="-79"/>
            </a:endParaRPr>
          </a:p>
        </p:txBody>
      </p:sp>
      <p:sp>
        <p:nvSpPr>
          <p:cNvPr id="4" name="TextBox 3">
            <a:extLst>
              <a:ext uri="{FF2B5EF4-FFF2-40B4-BE49-F238E27FC236}">
                <a16:creationId xmlns:a16="http://schemas.microsoft.com/office/drawing/2014/main" id="{617EE15F-9D12-5CC7-A83C-60D5B7F126E0}"/>
              </a:ext>
            </a:extLst>
          </p:cNvPr>
          <p:cNvSpPr txBox="1"/>
          <p:nvPr/>
        </p:nvSpPr>
        <p:spPr>
          <a:xfrm>
            <a:off x="8205518" y="6506729"/>
            <a:ext cx="103894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Enrique</a:t>
            </a:r>
          </a:p>
        </p:txBody>
      </p:sp>
      <p:sp>
        <p:nvSpPr>
          <p:cNvPr id="9" name="TextBox 8">
            <a:extLst>
              <a:ext uri="{FF2B5EF4-FFF2-40B4-BE49-F238E27FC236}">
                <a16:creationId xmlns:a16="http://schemas.microsoft.com/office/drawing/2014/main" id="{E17C35B7-234E-8CDB-42E0-2BCEEAA91A4D}"/>
              </a:ext>
            </a:extLst>
          </p:cNvPr>
          <p:cNvSpPr txBox="1"/>
          <p:nvPr/>
        </p:nvSpPr>
        <p:spPr>
          <a:xfrm>
            <a:off x="459859" y="2548215"/>
            <a:ext cx="4622800" cy="2539862"/>
          </a:xfrm>
          <a:prstGeom prst="rect">
            <a:avLst/>
          </a:prstGeom>
          <a:noFill/>
        </p:spPr>
        <p:txBody>
          <a:bodyPr wrap="square">
            <a:spAutoFit/>
          </a:bodyPr>
          <a:lstStyle/>
          <a:p>
            <a:pPr>
              <a:lnSpc>
                <a:spcPct val="150000"/>
              </a:lnSpc>
            </a:pPr>
            <a:r>
              <a:rPr lang="en-US">
                <a:solidFill>
                  <a:schemeClr val="bg1"/>
                </a:solidFill>
                <a:latin typeface="Rubik" panose="020B0604020202020204" charset="-79"/>
                <a:cs typeface="Rubik" panose="020B0604020202020204" charset="-79"/>
              </a:rPr>
              <a:t>Pollution</a:t>
            </a:r>
          </a:p>
          <a:p>
            <a:pPr>
              <a:lnSpc>
                <a:spcPct val="150000"/>
              </a:lnSpc>
            </a:pPr>
            <a:r>
              <a:rPr lang="en-US">
                <a:solidFill>
                  <a:schemeClr val="bg1"/>
                </a:solidFill>
                <a:latin typeface="Rubik" panose="020B0604020202020204" charset="-79"/>
                <a:cs typeface="Rubik" panose="020B0604020202020204" charset="-79"/>
              </a:rPr>
              <a:t>Illegal gold mining</a:t>
            </a:r>
          </a:p>
          <a:p>
            <a:pPr>
              <a:lnSpc>
                <a:spcPct val="150000"/>
              </a:lnSpc>
            </a:pPr>
            <a:r>
              <a:rPr lang="en-US">
                <a:solidFill>
                  <a:schemeClr val="bg1"/>
                </a:solidFill>
                <a:latin typeface="Rubik" panose="020B0604020202020204" charset="-79"/>
                <a:cs typeface="Rubik" panose="020B0604020202020204" charset="-79"/>
              </a:rPr>
              <a:t>Deforestation</a:t>
            </a:r>
          </a:p>
          <a:p>
            <a:pPr>
              <a:lnSpc>
                <a:spcPct val="150000"/>
              </a:lnSpc>
            </a:pPr>
            <a:r>
              <a:rPr lang="en-US">
                <a:solidFill>
                  <a:schemeClr val="bg1"/>
                </a:solidFill>
                <a:latin typeface="Rubik" panose="020B0604020202020204" charset="-79"/>
                <a:cs typeface="Rubik" panose="020B0604020202020204" charset="-79"/>
              </a:rPr>
              <a:t>Conflict</a:t>
            </a:r>
          </a:p>
          <a:p>
            <a:pPr>
              <a:lnSpc>
                <a:spcPct val="150000"/>
              </a:lnSpc>
            </a:pPr>
            <a:r>
              <a:rPr lang="en-US">
                <a:solidFill>
                  <a:schemeClr val="bg1"/>
                </a:solidFill>
                <a:latin typeface="Rubik" panose="020B0604020202020204" charset="-79"/>
                <a:cs typeface="Rubik" panose="020B0604020202020204" charset="-79"/>
              </a:rPr>
              <a:t>Cultural impact</a:t>
            </a:r>
          </a:p>
          <a:p>
            <a:pPr>
              <a:lnSpc>
                <a:spcPct val="150000"/>
              </a:lnSpc>
            </a:pPr>
            <a:r>
              <a:rPr lang="en-US">
                <a:solidFill>
                  <a:schemeClr val="bg1"/>
                </a:solidFill>
                <a:latin typeface="Rubik" panose="020B0604020202020204" charset="-79"/>
                <a:cs typeface="Rubik" panose="020B0604020202020204" charset="-79"/>
              </a:rPr>
              <a:t>Human rights challenges</a:t>
            </a:r>
          </a:p>
        </p:txBody>
      </p:sp>
    </p:spTree>
    <p:extLst>
      <p:ext uri="{BB962C8B-B14F-4D97-AF65-F5344CB8AC3E}">
        <p14:creationId xmlns:p14="http://schemas.microsoft.com/office/powerpoint/2010/main" val="78313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person leaning against a brick wall&#10;&#10;Description automatically generated">
            <a:extLst>
              <a:ext uri="{FF2B5EF4-FFF2-40B4-BE49-F238E27FC236}">
                <a16:creationId xmlns:a16="http://schemas.microsoft.com/office/drawing/2014/main" id="{DA5BB449-1D85-7D41-577C-2E3818FD6BB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286" y="1342901"/>
            <a:ext cx="9144000" cy="5515099"/>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4" name="Rectangle 3">
            <a:extLst>
              <a:ext uri="{FF2B5EF4-FFF2-40B4-BE49-F238E27FC236}">
                <a16:creationId xmlns:a16="http://schemas.microsoft.com/office/drawing/2014/main" id="{1AA5FD6A-A655-AACA-457C-8EE4820F349E}"/>
              </a:ext>
            </a:extLst>
          </p:cNvPr>
          <p:cNvSpPr/>
          <p:nvPr/>
        </p:nvSpPr>
        <p:spPr>
          <a:xfrm>
            <a:off x="549383" y="2048647"/>
            <a:ext cx="2306230" cy="5847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GB" sz="1600" b="1" i="0" u="none" strike="noStrike" kern="1200" cap="none" spc="0" normalizeH="0" baseline="0" noProof="0">
                <a:ln>
                  <a:noFill/>
                </a:ln>
                <a:solidFill>
                  <a:prstClr val="white"/>
                </a:solidFill>
                <a:effectLst/>
                <a:uLnTx/>
                <a:uFillTx/>
                <a:latin typeface="Rubik" pitchFamily="2" charset="-79"/>
                <a:ea typeface="Colby StBlk" pitchFamily="2" charset="77"/>
                <a:cs typeface="Rubik" pitchFamily="2" charset="-79"/>
              </a:rPr>
            </a:br>
            <a:endParaRPr kumimoji="0" lang="en-GB" sz="1600" b="1" i="0" u="none" strike="noStrike" kern="1200" cap="none" spc="0" normalizeH="0" baseline="0" noProof="0">
              <a:ln>
                <a:noFill/>
              </a:ln>
              <a:solidFill>
                <a:prstClr val="white"/>
              </a:solidFill>
              <a:effectLst/>
              <a:uLnTx/>
              <a:uFillTx/>
              <a:latin typeface="Rubik" pitchFamily="2" charset="-79"/>
              <a:ea typeface="Colby StBlk" pitchFamily="2" charset="77"/>
              <a:cs typeface="Rubik" pitchFamily="2" charset="-79"/>
            </a:endParaRPr>
          </a:p>
        </p:txBody>
      </p:sp>
      <p:sp>
        <p:nvSpPr>
          <p:cNvPr id="12" name="Rounded Rectangle 14">
            <a:extLst>
              <a:ext uri="{FF2B5EF4-FFF2-40B4-BE49-F238E27FC236}">
                <a16:creationId xmlns:a16="http://schemas.microsoft.com/office/drawing/2014/main" id="{7C4DA80F-1FA3-0E27-8966-355B82B9F231}"/>
              </a:ext>
            </a:extLst>
          </p:cNvPr>
          <p:cNvSpPr/>
          <p:nvPr/>
        </p:nvSpPr>
        <p:spPr>
          <a:xfrm>
            <a:off x="347759" y="1872255"/>
            <a:ext cx="3321717" cy="3368982"/>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83A4160-10CE-BF41-7339-58E0A8B5DDC6}"/>
              </a:ext>
            </a:extLst>
          </p:cNvPr>
          <p:cNvSpPr txBox="1"/>
          <p:nvPr/>
        </p:nvSpPr>
        <p:spPr>
          <a:xfrm>
            <a:off x="495374" y="2154251"/>
            <a:ext cx="3006703" cy="150810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u="none" strike="noStrike" kern="1200" cap="none" spc="0" normalizeH="0" baseline="0" noProof="0">
                <a:ln>
                  <a:noFill/>
                </a:ln>
                <a:solidFill>
                  <a:prstClr val="white"/>
                </a:solidFill>
                <a:effectLst/>
                <a:uLnTx/>
                <a:uFillTx/>
                <a:latin typeface="Rubik Black" pitchFamily="2" charset="-79"/>
                <a:cs typeface="Rubik Black" pitchFamily="2" charset="-79"/>
              </a:rPr>
              <a:t>GUARDIANS OF</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a:solidFill>
                  <a:prstClr val="white"/>
                </a:solidFill>
                <a:latin typeface="Rubik Black" pitchFamily="2" charset="-79"/>
                <a:cs typeface="Rubik Black" pitchFamily="2" charset="-79"/>
              </a:rPr>
              <a:t>THE ATRATO</a:t>
            </a:r>
            <a:endParaRPr kumimoji="0" lang="en-US" sz="2800" b="1" u="none" strike="noStrike" kern="1200" cap="none" spc="0" normalizeH="0" baseline="0" noProof="0">
              <a:ln>
                <a:noFill/>
              </a:ln>
              <a:solidFill>
                <a:prstClr val="white"/>
              </a:solidFill>
              <a:effectLst/>
              <a:uLnTx/>
              <a:uFillTx/>
              <a:latin typeface="Rubik Black" pitchFamily="2" charset="-79"/>
              <a:cs typeface="Rubik Black" pitchFamily="2" charset="-79"/>
            </a:endParaRPr>
          </a:p>
          <a:p>
            <a:pPr marL="0" marR="0" lvl="0" indent="0" defTabSz="457200" rtl="0" eaLnBrk="1" fontAlgn="auto" latinLnBrk="0" hangingPunct="1">
              <a:lnSpc>
                <a:spcPct val="100000"/>
              </a:lnSpc>
              <a:spcBef>
                <a:spcPts val="0"/>
              </a:spcBef>
              <a:spcAft>
                <a:spcPts val="0"/>
              </a:spcAft>
              <a:buClrTx/>
              <a:buSzTx/>
              <a:buFontTx/>
              <a:buNone/>
              <a:tabLst/>
              <a:defRPr/>
            </a:pPr>
            <a:endParaRPr lang="en-US">
              <a:latin typeface="Rubik" panose="020B0604020202020204" charset="-79"/>
              <a:cs typeface="Rubik" panose="020B0604020202020204" charset="-79"/>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a:solidFill>
                <a:prstClr val="white"/>
              </a:solidFill>
              <a:latin typeface="Calibri" panose="020F0502020204030204"/>
            </a:endParaRPr>
          </a:p>
        </p:txBody>
      </p:sp>
      <p:sp>
        <p:nvSpPr>
          <p:cNvPr id="15" name="TextBox 14">
            <a:extLst>
              <a:ext uri="{FF2B5EF4-FFF2-40B4-BE49-F238E27FC236}">
                <a16:creationId xmlns:a16="http://schemas.microsoft.com/office/drawing/2014/main" id="{C0576583-2159-85C8-2425-9EA0EE11B1F7}"/>
              </a:ext>
            </a:extLst>
          </p:cNvPr>
          <p:cNvSpPr txBox="1"/>
          <p:nvPr/>
        </p:nvSpPr>
        <p:spPr>
          <a:xfrm>
            <a:off x="347759" y="6286226"/>
            <a:ext cx="103894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a:solidFill>
                  <a:schemeClr val="bg1"/>
                </a:solidFill>
              </a:rPr>
              <a:t>María</a:t>
            </a:r>
            <a:endParaRPr kumimoji="0" lang="en-GB" sz="800" b="0" i="0" u="none" strike="noStrike" kern="1200" cap="none" spc="0" normalizeH="0" baseline="0" noProof="0">
              <a:ln>
                <a:noFill/>
              </a:ln>
              <a:solidFill>
                <a:schemeClr val="bg1"/>
              </a:solidFill>
              <a:effectLst/>
              <a:uLnTx/>
              <a:uFillTx/>
              <a:latin typeface="Rubik" panose="020B0604020202020204" charset="-79"/>
              <a:ea typeface="+mn-ea"/>
              <a:cs typeface="Rubik" panose="020B0604020202020204" charset="-79"/>
            </a:endParaRPr>
          </a:p>
        </p:txBody>
      </p:sp>
      <p:sp>
        <p:nvSpPr>
          <p:cNvPr id="16" name="TextBox 15">
            <a:extLst>
              <a:ext uri="{FF2B5EF4-FFF2-40B4-BE49-F238E27FC236}">
                <a16:creationId xmlns:a16="http://schemas.microsoft.com/office/drawing/2014/main" id="{30BB7357-59DB-7695-28E8-97D6F2024052}"/>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COLOMBIA</a:t>
            </a:r>
          </a:p>
        </p:txBody>
      </p:sp>
      <p:sp>
        <p:nvSpPr>
          <p:cNvPr id="3" name="TextBox 2">
            <a:extLst>
              <a:ext uri="{FF2B5EF4-FFF2-40B4-BE49-F238E27FC236}">
                <a16:creationId xmlns:a16="http://schemas.microsoft.com/office/drawing/2014/main" id="{DC981D02-F7D8-551C-B968-600E8B3D292A}"/>
              </a:ext>
            </a:extLst>
          </p:cNvPr>
          <p:cNvSpPr txBox="1"/>
          <p:nvPr/>
        </p:nvSpPr>
        <p:spPr>
          <a:xfrm>
            <a:off x="496517" y="3144898"/>
            <a:ext cx="4572000" cy="1708866"/>
          </a:xfrm>
          <a:prstGeom prst="rect">
            <a:avLst/>
          </a:prstGeom>
          <a:noFill/>
        </p:spPr>
        <p:txBody>
          <a:bodyPr wrap="square">
            <a:spAutoFit/>
          </a:bodyPr>
          <a:lstStyle/>
          <a:p>
            <a:pPr marL="0" marR="0" lvl="0" indent="0" defTabSz="457200" rtl="0" eaLnBrk="1" fontAlgn="auto" latinLnBrk="0" hangingPunct="1">
              <a:lnSpc>
                <a:spcPct val="150000"/>
              </a:lnSpc>
              <a:spcBef>
                <a:spcPts val="0"/>
              </a:spcBef>
              <a:spcAft>
                <a:spcPts val="0"/>
              </a:spcAft>
              <a:buClrTx/>
              <a:buSzTx/>
              <a:buFontTx/>
              <a:buNone/>
              <a:tabLst/>
              <a:defRPr/>
            </a:pPr>
            <a:r>
              <a:rPr lang="en-US">
                <a:solidFill>
                  <a:schemeClr val="bg1"/>
                </a:solidFill>
                <a:latin typeface="Rubik" panose="020B0604020202020204" charset="-79"/>
                <a:cs typeface="Rubik" panose="020B0604020202020204" charset="-79"/>
              </a:rPr>
              <a:t>Environmental monitoring</a:t>
            </a:r>
          </a:p>
          <a:p>
            <a:pPr marL="0" marR="0" lvl="0" indent="0" defTabSz="457200" rtl="0" eaLnBrk="1" fontAlgn="auto" latinLnBrk="0" hangingPunct="1">
              <a:lnSpc>
                <a:spcPct val="150000"/>
              </a:lnSpc>
              <a:spcBef>
                <a:spcPts val="0"/>
              </a:spcBef>
              <a:spcAft>
                <a:spcPts val="0"/>
              </a:spcAft>
              <a:buClrTx/>
              <a:buSzTx/>
              <a:buFontTx/>
              <a:buNone/>
              <a:tabLst/>
              <a:defRPr/>
            </a:pPr>
            <a:r>
              <a:rPr kumimoji="0" lang="en-US" sz="1800" i="0" u="none" strike="noStrike" kern="1200" cap="none" spc="0" normalizeH="0" baseline="0" noProof="0">
                <a:ln>
                  <a:noFill/>
                </a:ln>
                <a:solidFill>
                  <a:schemeClr val="bg1"/>
                </a:solidFill>
                <a:effectLst/>
                <a:uLnTx/>
                <a:uFillTx/>
                <a:latin typeface="Rubik" panose="020B0604020202020204" charset="-79"/>
                <a:cs typeface="Rubik" panose="020B0604020202020204" charset="-79"/>
              </a:rPr>
              <a:t>Community education</a:t>
            </a:r>
          </a:p>
          <a:p>
            <a:pPr marL="0" marR="0" lvl="0" indent="0" defTabSz="457200" rtl="0" eaLnBrk="1" fontAlgn="auto" latinLnBrk="0" hangingPunct="1">
              <a:lnSpc>
                <a:spcPct val="150000"/>
              </a:lnSpc>
              <a:spcBef>
                <a:spcPts val="0"/>
              </a:spcBef>
              <a:spcAft>
                <a:spcPts val="0"/>
              </a:spcAft>
              <a:buClrTx/>
              <a:buSzTx/>
              <a:buFontTx/>
              <a:buNone/>
              <a:tabLst/>
              <a:defRPr/>
            </a:pPr>
            <a:r>
              <a:rPr lang="en-US">
                <a:solidFill>
                  <a:schemeClr val="bg1"/>
                </a:solidFill>
                <a:latin typeface="Rubik" panose="020B0604020202020204" charset="-79"/>
                <a:cs typeface="Rubik" panose="020B0604020202020204" charset="-79"/>
              </a:rPr>
              <a:t>Advocacy</a:t>
            </a:r>
          </a:p>
          <a:p>
            <a:pPr marL="0" marR="0" lvl="0" indent="0" defTabSz="457200" rtl="0" eaLnBrk="1" fontAlgn="auto" latinLnBrk="0" hangingPunct="1">
              <a:lnSpc>
                <a:spcPct val="150000"/>
              </a:lnSpc>
              <a:spcBef>
                <a:spcPts val="0"/>
              </a:spcBef>
              <a:spcAft>
                <a:spcPts val="0"/>
              </a:spcAft>
              <a:buClrTx/>
              <a:buSzTx/>
              <a:buFontTx/>
              <a:buNone/>
              <a:tabLst/>
              <a:defRPr/>
            </a:pPr>
            <a:r>
              <a:rPr kumimoji="0" lang="en-US" sz="1800" i="0" u="none" strike="noStrike" kern="1200" cap="none" spc="0" normalizeH="0" baseline="0" noProof="0">
                <a:ln>
                  <a:noFill/>
                </a:ln>
                <a:solidFill>
                  <a:schemeClr val="bg1"/>
                </a:solidFill>
                <a:effectLst/>
                <a:uLnTx/>
                <a:uFillTx/>
                <a:latin typeface="Rubik" panose="020B0604020202020204" charset="-79"/>
                <a:cs typeface="Rubik" panose="020B0604020202020204" charset="-79"/>
              </a:rPr>
              <a:t>Cultural preservation</a:t>
            </a:r>
          </a:p>
        </p:txBody>
      </p:sp>
    </p:spTree>
    <p:extLst>
      <p:ext uri="{BB962C8B-B14F-4D97-AF65-F5344CB8AC3E}">
        <p14:creationId xmlns:p14="http://schemas.microsoft.com/office/powerpoint/2010/main" val="50129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9A628C-402B-7D26-B698-F0AC182CB2F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092"/>
          <a:stretch/>
        </p:blipFill>
        <p:spPr>
          <a:xfrm>
            <a:off x="0" y="787400"/>
            <a:ext cx="9141714" cy="61976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700" b="1">
                <a:solidFill>
                  <a:prstClr val="white"/>
                </a:solidFill>
                <a:latin typeface="Rubik Black" pitchFamily="2" charset="-79"/>
                <a:ea typeface="Colby StBlk" pitchFamily="2" charset="77"/>
                <a:cs typeface="Rubik Black" pitchFamily="2" charset="-79"/>
              </a:rPr>
              <a:t>RIVER GUARDIANS</a:t>
            </a:r>
            <a:endPar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Tree>
    <p:extLst>
      <p:ext uri="{BB962C8B-B14F-4D97-AF65-F5344CB8AC3E}">
        <p14:creationId xmlns:p14="http://schemas.microsoft.com/office/powerpoint/2010/main" val="1995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51CAFC-0C4B-29AE-A324-FD87AE1DF0A3}"/>
            </a:ext>
          </a:extLst>
        </p:cNvPr>
        <p:cNvGrpSpPr/>
        <p:nvPr/>
      </p:nvGrpSpPr>
      <p:grpSpPr>
        <a:xfrm>
          <a:off x="0" y="0"/>
          <a:ext cx="0" cy="0"/>
          <a:chOff x="0" y="0"/>
          <a:chExt cx="0" cy="0"/>
        </a:xfrm>
      </p:grpSpPr>
      <p:pic>
        <p:nvPicPr>
          <p:cNvPr id="3" name="Picture 2" descr="A person in a white shirt&#10;&#10;AI-generated content may be incorrect.">
            <a:extLst>
              <a:ext uri="{FF2B5EF4-FFF2-40B4-BE49-F238E27FC236}">
                <a16:creationId xmlns:a16="http://schemas.microsoft.com/office/drawing/2014/main" id="{823D50A0-D68C-C722-A33A-B183BFD8FEAA}"/>
              </a:ext>
            </a:extLst>
          </p:cNvPr>
          <p:cNvPicPr>
            <a:picLocks noChangeAspect="1"/>
          </p:cNvPicPr>
          <p:nvPr/>
        </p:nvPicPr>
        <p:blipFill>
          <a:blip r:embed="rId3" cstate="email">
            <a:extLst>
              <a:ext uri="{28A0092B-C50C-407E-A947-70E740481C1C}">
                <a14:useLocalDpi xmlns:a14="http://schemas.microsoft.com/office/drawing/2010/main"/>
              </a:ext>
            </a:extLst>
          </a:blip>
          <a:srcRect r="6075" b="7901"/>
          <a:stretch>
            <a:fillRect/>
          </a:stretch>
        </p:blipFill>
        <p:spPr>
          <a:xfrm>
            <a:off x="1" y="1344549"/>
            <a:ext cx="9144000" cy="5977504"/>
          </a:xfrm>
          <a:prstGeom prst="rect">
            <a:avLst/>
          </a:prstGeom>
        </p:spPr>
      </p:pic>
      <p:sp>
        <p:nvSpPr>
          <p:cNvPr id="10" name="Rectangle 9">
            <a:extLst>
              <a:ext uri="{FF2B5EF4-FFF2-40B4-BE49-F238E27FC236}">
                <a16:creationId xmlns:a16="http://schemas.microsoft.com/office/drawing/2014/main" id="{BB241DA6-BAA7-BF15-6D64-411035399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F79CEE1C-0B87-21A9-5968-4D858BB346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AAC47EEE-41B4-DE9F-D108-926C344EEC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12" name="TextBox 11">
            <a:extLst>
              <a:ext uri="{FF2B5EF4-FFF2-40B4-BE49-F238E27FC236}">
                <a16:creationId xmlns:a16="http://schemas.microsoft.com/office/drawing/2014/main" id="{EC8D3136-D445-DB1C-0BA7-FEB795504745}"/>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COLOMBIA</a:t>
            </a:r>
          </a:p>
        </p:txBody>
      </p:sp>
      <p:sp>
        <p:nvSpPr>
          <p:cNvPr id="4" name="TextBox 3">
            <a:extLst>
              <a:ext uri="{FF2B5EF4-FFF2-40B4-BE49-F238E27FC236}">
                <a16:creationId xmlns:a16="http://schemas.microsoft.com/office/drawing/2014/main" id="{2067371E-B933-00E1-85A7-CC58AB55A6D5}"/>
              </a:ext>
            </a:extLst>
          </p:cNvPr>
          <p:cNvSpPr txBox="1"/>
          <p:nvPr/>
        </p:nvSpPr>
        <p:spPr>
          <a:xfrm>
            <a:off x="127498" y="6430529"/>
            <a:ext cx="2580075"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800" err="1">
                <a:solidFill>
                  <a:prstClr val="white"/>
                </a:solidFill>
                <a:latin typeface="Rubik" panose="020B0604020202020204" charset="-79"/>
                <a:cs typeface="Rubik" panose="020B0604020202020204" charset="-79"/>
              </a:rPr>
              <a:t>Bernandino</a:t>
            </a:r>
            <a:endPar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endParaRPr>
          </a:p>
        </p:txBody>
      </p:sp>
      <p:sp>
        <p:nvSpPr>
          <p:cNvPr id="2" name="Rounded Rectangle 14">
            <a:extLst>
              <a:ext uri="{FF2B5EF4-FFF2-40B4-BE49-F238E27FC236}">
                <a16:creationId xmlns:a16="http://schemas.microsoft.com/office/drawing/2014/main" id="{FC572775-0FDC-59A3-5DCD-A1731CF1F1D9}"/>
              </a:ext>
            </a:extLst>
          </p:cNvPr>
          <p:cNvSpPr/>
          <p:nvPr/>
        </p:nvSpPr>
        <p:spPr>
          <a:xfrm>
            <a:off x="293929" y="2262966"/>
            <a:ext cx="3321717" cy="2766234"/>
          </a:xfrm>
          <a:prstGeom prst="roundRect">
            <a:avLst>
              <a:gd name="adj" fmla="val 3955"/>
            </a:avLst>
          </a:prstGeom>
          <a:solidFill>
            <a:srgbClr val="018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32CBC15-6FD8-AD97-EB01-94E5A34F537D}"/>
              </a:ext>
            </a:extLst>
          </p:cNvPr>
          <p:cNvSpPr txBox="1"/>
          <p:nvPr/>
        </p:nvSpPr>
        <p:spPr>
          <a:xfrm>
            <a:off x="441544" y="2544962"/>
            <a:ext cx="3006703" cy="150810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u="none" strike="noStrike" kern="1200" cap="none" spc="0" normalizeH="0" baseline="0" noProof="0">
                <a:ln>
                  <a:noFill/>
                </a:ln>
                <a:solidFill>
                  <a:prstClr val="white"/>
                </a:solidFill>
                <a:effectLst/>
                <a:uLnTx/>
                <a:uFillTx/>
                <a:latin typeface="Rubik Black" pitchFamily="2" charset="-79"/>
                <a:cs typeface="Rubik Black" pitchFamily="2" charset="-79"/>
              </a:rPr>
              <a:t>GUARDIANS OF</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a:solidFill>
                  <a:prstClr val="white"/>
                </a:solidFill>
                <a:latin typeface="Rubik Black" pitchFamily="2" charset="-79"/>
                <a:cs typeface="Rubik Black" pitchFamily="2" charset="-79"/>
              </a:rPr>
              <a:t>THE ATRATO</a:t>
            </a:r>
            <a:endParaRPr kumimoji="0" lang="en-US" sz="2800" b="1" u="none" strike="noStrike" kern="1200" cap="none" spc="0" normalizeH="0" baseline="0" noProof="0">
              <a:ln>
                <a:noFill/>
              </a:ln>
              <a:solidFill>
                <a:prstClr val="white"/>
              </a:solidFill>
              <a:effectLst/>
              <a:uLnTx/>
              <a:uFillTx/>
              <a:latin typeface="Rubik Black" pitchFamily="2" charset="-79"/>
              <a:cs typeface="Rubik Black" pitchFamily="2" charset="-79"/>
            </a:endParaRPr>
          </a:p>
          <a:p>
            <a:pPr marL="0" marR="0" lvl="0" indent="0" defTabSz="457200" rtl="0" eaLnBrk="1" fontAlgn="auto" latinLnBrk="0" hangingPunct="1">
              <a:lnSpc>
                <a:spcPct val="100000"/>
              </a:lnSpc>
              <a:spcBef>
                <a:spcPts val="0"/>
              </a:spcBef>
              <a:spcAft>
                <a:spcPts val="0"/>
              </a:spcAft>
              <a:buClrTx/>
              <a:buSzTx/>
              <a:buFontTx/>
              <a:buNone/>
              <a:tabLst/>
              <a:defRPr/>
            </a:pPr>
            <a:endParaRPr lang="en-US">
              <a:latin typeface="Rubik" panose="020B0604020202020204" charset="-79"/>
              <a:cs typeface="Rubik" panose="020B0604020202020204" charset="-79"/>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a:solidFill>
                <a:prstClr val="white"/>
              </a:solidFill>
              <a:latin typeface="Calibri" panose="020F0502020204030204"/>
            </a:endParaRPr>
          </a:p>
        </p:txBody>
      </p:sp>
      <p:sp>
        <p:nvSpPr>
          <p:cNvPr id="11" name="TextBox 10">
            <a:extLst>
              <a:ext uri="{FF2B5EF4-FFF2-40B4-BE49-F238E27FC236}">
                <a16:creationId xmlns:a16="http://schemas.microsoft.com/office/drawing/2014/main" id="{79D3C2D6-F686-B852-7D02-9E3D2F6E039B}"/>
              </a:ext>
            </a:extLst>
          </p:cNvPr>
          <p:cNvSpPr txBox="1"/>
          <p:nvPr/>
        </p:nvSpPr>
        <p:spPr>
          <a:xfrm>
            <a:off x="442687" y="3535609"/>
            <a:ext cx="4572000" cy="1293367"/>
          </a:xfrm>
          <a:prstGeom prst="rect">
            <a:avLst/>
          </a:prstGeom>
          <a:noFill/>
        </p:spPr>
        <p:txBody>
          <a:bodyPr wrap="square">
            <a:spAutoFit/>
          </a:bodyPr>
          <a:lstStyle/>
          <a:p>
            <a:pPr lvl="0">
              <a:lnSpc>
                <a:spcPct val="150000"/>
              </a:lnSpc>
              <a:defRPr/>
            </a:pPr>
            <a:r>
              <a:rPr lang="en-US">
                <a:solidFill>
                  <a:schemeClr val="bg1"/>
                </a:solidFill>
                <a:latin typeface="Rubik" panose="020B0604020202020204" charset="-79"/>
                <a:cs typeface="Rubik" panose="020B0604020202020204" charset="-79"/>
              </a:rPr>
              <a:t>Illegal gold mining</a:t>
            </a:r>
          </a:p>
          <a:p>
            <a:pPr lvl="0">
              <a:lnSpc>
                <a:spcPct val="150000"/>
              </a:lnSpc>
              <a:defRPr/>
            </a:pPr>
            <a:r>
              <a:rPr lang="en-US">
                <a:solidFill>
                  <a:schemeClr val="bg1"/>
                </a:solidFill>
                <a:latin typeface="Rubik" panose="020B0604020202020204" charset="-79"/>
                <a:cs typeface="Rubik" panose="020B0604020202020204" charset="-79"/>
              </a:rPr>
              <a:t>Protecting the community</a:t>
            </a:r>
          </a:p>
          <a:p>
            <a:pPr lvl="0">
              <a:lnSpc>
                <a:spcPct val="150000"/>
              </a:lnSpc>
              <a:defRPr/>
            </a:pPr>
            <a:r>
              <a:rPr lang="en-US">
                <a:solidFill>
                  <a:schemeClr val="bg1"/>
                </a:solidFill>
                <a:latin typeface="Rubik" panose="020B0604020202020204" charset="-79"/>
                <a:cs typeface="Rubik" panose="020B0604020202020204" charset="-79"/>
              </a:rPr>
              <a:t>Speaking out</a:t>
            </a:r>
          </a:p>
        </p:txBody>
      </p:sp>
    </p:spTree>
    <p:extLst>
      <p:ext uri="{BB962C8B-B14F-4D97-AF65-F5344CB8AC3E}">
        <p14:creationId xmlns:p14="http://schemas.microsoft.com/office/powerpoint/2010/main" val="404578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F298E8-D03A-DCFD-EF9C-49F6D9938B2D}"/>
            </a:ext>
          </a:extLst>
        </p:cNvPr>
        <p:cNvGrpSpPr/>
        <p:nvPr/>
      </p:nvGrpSpPr>
      <p:grpSpPr>
        <a:xfrm>
          <a:off x="0" y="0"/>
          <a:ext cx="0" cy="0"/>
          <a:chOff x="0" y="0"/>
          <a:chExt cx="0" cy="0"/>
        </a:xfrm>
      </p:grpSpPr>
      <p:pic>
        <p:nvPicPr>
          <p:cNvPr id="7" name="Picture 6" descr="Two men holding a plant&#10;&#10;AI-generated content may be incorrect.">
            <a:extLst>
              <a:ext uri="{FF2B5EF4-FFF2-40B4-BE49-F238E27FC236}">
                <a16:creationId xmlns:a16="http://schemas.microsoft.com/office/drawing/2014/main" id="{28FABD72-F702-235C-D497-B6CAE47D62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7480"/>
            <a:ext cx="9144000" cy="6096000"/>
          </a:xfrm>
          <a:prstGeom prst="rect">
            <a:avLst/>
          </a:prstGeom>
        </p:spPr>
      </p:pic>
      <p:sp>
        <p:nvSpPr>
          <p:cNvPr id="10" name="Rectangle 9">
            <a:extLst>
              <a:ext uri="{FF2B5EF4-FFF2-40B4-BE49-F238E27FC236}">
                <a16:creationId xmlns:a16="http://schemas.microsoft.com/office/drawing/2014/main" id="{D6B65BA0-F20F-4002-18F3-FB6E95706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3E101358-9DDD-1CF7-C860-D55442FFF6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34A9107F-B7E4-48FB-CA1F-D716E4EC08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12" name="TextBox 11">
            <a:extLst>
              <a:ext uri="{FF2B5EF4-FFF2-40B4-BE49-F238E27FC236}">
                <a16:creationId xmlns:a16="http://schemas.microsoft.com/office/drawing/2014/main" id="{4689C453-F8AF-69CC-44B8-55BDBC021CF9}"/>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COLOMBIA</a:t>
            </a:r>
          </a:p>
        </p:txBody>
      </p:sp>
      <p:sp>
        <p:nvSpPr>
          <p:cNvPr id="9" name="TextBox 8">
            <a:extLst>
              <a:ext uri="{FF2B5EF4-FFF2-40B4-BE49-F238E27FC236}">
                <a16:creationId xmlns:a16="http://schemas.microsoft.com/office/drawing/2014/main" id="{FFD27751-B8A2-7F50-7F45-C65D17DB0C4F}"/>
              </a:ext>
            </a:extLst>
          </p:cNvPr>
          <p:cNvSpPr txBox="1"/>
          <p:nvPr/>
        </p:nvSpPr>
        <p:spPr>
          <a:xfrm>
            <a:off x="127498" y="6430529"/>
            <a:ext cx="2580075"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white"/>
                </a:solidFill>
                <a:effectLst/>
                <a:uLnTx/>
                <a:uFillTx/>
                <a:latin typeface="Rubik" panose="020B0604020202020204" charset="-79"/>
                <a:ea typeface="+mn-ea"/>
                <a:cs typeface="Rubik" panose="020B0604020202020204" charset="-79"/>
              </a:rPr>
              <a:t>Bernandino</a:t>
            </a: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 and Rodrigo</a:t>
            </a:r>
          </a:p>
        </p:txBody>
      </p:sp>
    </p:spTree>
    <p:extLst>
      <p:ext uri="{BB962C8B-B14F-4D97-AF65-F5344CB8AC3E}">
        <p14:creationId xmlns:p14="http://schemas.microsoft.com/office/powerpoint/2010/main" val="2090512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3" cstate="email">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YOUNG GUARDIANS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THE ATRATO</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Rectangle 1">
            <a:extLst>
              <a:ext uri="{FF2B5EF4-FFF2-40B4-BE49-F238E27FC236}">
                <a16:creationId xmlns:a16="http://schemas.microsoft.com/office/drawing/2014/main" id="{A0BBD313-6F39-B10A-D1A4-6EC610EE3CA2}"/>
              </a:ext>
            </a:extLst>
          </p:cNvPr>
          <p:cNvSpPr/>
          <p:nvPr/>
        </p:nvSpPr>
        <p:spPr>
          <a:xfrm>
            <a:off x="456802" y="2414864"/>
            <a:ext cx="3827789" cy="307776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Usy is one of the Young Guardians of the </a:t>
            </a:r>
            <a:r>
              <a:rPr kumimoji="0" lang="en-GB" sz="2000" b="1" i="0" u="none" strike="noStrike" kern="1200" cap="none" spc="0" normalizeH="0" baseline="0" noProof="0" err="1">
                <a:ln>
                  <a:noFill/>
                </a:ln>
                <a:solidFill>
                  <a:prstClr val="black"/>
                </a:solidFill>
                <a:effectLst/>
                <a:uLnTx/>
                <a:uFillTx/>
                <a:latin typeface="Rubik" pitchFamily="2" charset="-79"/>
                <a:ea typeface="Colby StBlk" pitchFamily="2" charset="77"/>
                <a:cs typeface="Rubik" pitchFamily="2" charset="-79"/>
              </a:rPr>
              <a:t>Atrato</a:t>
            </a:r>
            <a:r>
              <a:rPr kumimoji="0" lang="en-GB" sz="20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 - a group of local young people chosen as representatives of the river.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The group speak out about issues on the river.</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Rubik" panose="020B0604020202020204" charset="-79"/>
              <a:ea typeface="Calibri" panose="020F0502020204030204" pitchFamily="34" charset="0"/>
              <a:cs typeface="Rubik" panose="020B060402020202020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endParaRPr>
          </a:p>
        </p:txBody>
      </p:sp>
      <p:pic>
        <p:nvPicPr>
          <p:cNvPr id="4" name="Picture 3">
            <a:extLst>
              <a:ext uri="{FF2B5EF4-FFF2-40B4-BE49-F238E27FC236}">
                <a16:creationId xmlns:a16="http://schemas.microsoft.com/office/drawing/2014/main" id="{7A0B94F4-6326-1799-AEFA-3CE4FA1CDA8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40250" y="1715873"/>
            <a:ext cx="4054643" cy="4475748"/>
          </a:xfrm>
          <a:prstGeom prst="roundRect">
            <a:avLst>
              <a:gd name="adj" fmla="val 3136"/>
            </a:avLst>
          </a:prstGeom>
        </p:spPr>
      </p:pic>
      <p:sp>
        <p:nvSpPr>
          <p:cNvPr id="3" name="TextBox 2">
            <a:extLst>
              <a:ext uri="{FF2B5EF4-FFF2-40B4-BE49-F238E27FC236}">
                <a16:creationId xmlns:a16="http://schemas.microsoft.com/office/drawing/2014/main" id="{7706219A-27EF-0FDE-4916-D0572428AD77}"/>
              </a:ext>
            </a:extLst>
          </p:cNvPr>
          <p:cNvSpPr txBox="1"/>
          <p:nvPr/>
        </p:nvSpPr>
        <p:spPr>
          <a:xfrm>
            <a:off x="7934634" y="5809499"/>
            <a:ext cx="103894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white"/>
                </a:solidFill>
                <a:effectLst/>
                <a:uLnTx/>
                <a:uFillTx/>
                <a:latin typeface="Rubik" panose="020B0604020202020204" charset="-79"/>
                <a:ea typeface="+mn-ea"/>
                <a:cs typeface="Rubik" panose="020B0604020202020204" charset="-79"/>
              </a:rPr>
              <a:t>Usy</a:t>
            </a:r>
            <a:endPar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endParaRPr>
          </a:p>
        </p:txBody>
      </p:sp>
    </p:spTree>
    <p:extLst>
      <p:ext uri="{BB962C8B-B14F-4D97-AF65-F5344CB8AC3E}">
        <p14:creationId xmlns:p14="http://schemas.microsoft.com/office/powerpoint/2010/main" val="701982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02F585-1E36-F468-11B8-03CF7322AD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39107" y="1715873"/>
            <a:ext cx="4054643" cy="4498103"/>
          </a:xfrm>
          <a:prstGeom prst="roundRect">
            <a:avLst>
              <a:gd name="adj" fmla="val 3677"/>
            </a:avLst>
          </a:prstGeom>
        </p:spPr>
      </p:pic>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4" cstate="email">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24786" y="464052"/>
            <a:ext cx="1600203" cy="571501"/>
          </a:xfrm>
          <a:prstGeom prst="rect">
            <a:avLst/>
          </a:prstGeom>
        </p:spPr>
      </p:pic>
      <p:sp>
        <p:nvSpPr>
          <p:cNvPr id="2" name="Rectangle 1">
            <a:extLst>
              <a:ext uri="{FF2B5EF4-FFF2-40B4-BE49-F238E27FC236}">
                <a16:creationId xmlns:a16="http://schemas.microsoft.com/office/drawing/2014/main" id="{A0BBD313-6F39-B10A-D1A4-6EC610EE3CA2}"/>
              </a:ext>
            </a:extLst>
          </p:cNvPr>
          <p:cNvSpPr/>
          <p:nvPr/>
        </p:nvSpPr>
        <p:spPr>
          <a:xfrm>
            <a:off x="293929" y="1850892"/>
            <a:ext cx="4071098" cy="473975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Advocacy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Working with the government and decision makers to promote policies that protect the river’s rights.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Campaigning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Workshops and community events to educate people about the importance of the river and need for conservation.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Community work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rPr>
              <a:t>Organising clean-up campaigns and days to remove waste and prevent pollution.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Rubik" pitchFamily="2" charset="-79"/>
              <a:ea typeface="Colby StBlk" pitchFamily="2" charset="77"/>
              <a:cs typeface="Rubik" pitchFamily="2" charset="-79"/>
            </a:endParaRPr>
          </a:p>
        </p:txBody>
      </p:sp>
      <p:sp>
        <p:nvSpPr>
          <p:cNvPr id="4" name="TextBox 3">
            <a:extLst>
              <a:ext uri="{FF2B5EF4-FFF2-40B4-BE49-F238E27FC236}">
                <a16:creationId xmlns:a16="http://schemas.microsoft.com/office/drawing/2014/main" id="{7C1CE229-D788-2424-6A36-E23AE2D2F4CC}"/>
              </a:ext>
            </a:extLst>
          </p:cNvPr>
          <p:cNvSpPr txBox="1"/>
          <p:nvPr/>
        </p:nvSpPr>
        <p:spPr>
          <a:xfrm>
            <a:off x="7934634" y="5809499"/>
            <a:ext cx="103894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white"/>
                </a:solidFill>
                <a:effectLst/>
                <a:uLnTx/>
                <a:uFillTx/>
                <a:latin typeface="Rubik" panose="020B0604020202020204" charset="-79"/>
                <a:ea typeface="+mn-ea"/>
                <a:cs typeface="Rubik" panose="020B0604020202020204" charset="-79"/>
              </a:rPr>
              <a:t>Usy</a:t>
            </a: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 and Nely</a:t>
            </a:r>
          </a:p>
        </p:txBody>
      </p:sp>
      <p:sp>
        <p:nvSpPr>
          <p:cNvPr id="7" name="TextBox 6">
            <a:extLst>
              <a:ext uri="{FF2B5EF4-FFF2-40B4-BE49-F238E27FC236}">
                <a16:creationId xmlns:a16="http://schemas.microsoft.com/office/drawing/2014/main" id="{6AB2F4F7-2144-11A3-EEB6-E993FC09466C}"/>
              </a:ext>
            </a:extLst>
          </p:cNvPr>
          <p:cNvSpPr txBox="1"/>
          <p:nvPr/>
        </p:nvSpPr>
        <p:spPr>
          <a:xfrm>
            <a:off x="293929" y="464052"/>
            <a:ext cx="557748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YOUNG GUARDIANS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THE ATRATO</a:t>
            </a:r>
          </a:p>
        </p:txBody>
      </p:sp>
    </p:spTree>
    <p:extLst>
      <p:ext uri="{BB962C8B-B14F-4D97-AF65-F5344CB8AC3E}">
        <p14:creationId xmlns:p14="http://schemas.microsoft.com/office/powerpoint/2010/main" val="294251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E0E77C-49DD-EA5E-6CDF-58A957DADC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 y="1073540"/>
            <a:ext cx="9144000" cy="6096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6" name="Rectangle 5">
            <a:extLst>
              <a:ext uri="{FF2B5EF4-FFF2-40B4-BE49-F238E27FC236}">
                <a16:creationId xmlns:a16="http://schemas.microsoft.com/office/drawing/2014/main" id="{3957A6A8-633C-3B36-2BEC-0BE2CD815870}"/>
              </a:ext>
            </a:extLst>
          </p:cNvPr>
          <p:cNvSpPr/>
          <p:nvPr/>
        </p:nvSpPr>
        <p:spPr>
          <a:xfrm>
            <a:off x="5080000" y="2582577"/>
            <a:ext cx="3848190" cy="261610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Rubik" panose="020B0604020202020204" charset="-79"/>
                <a:ea typeface="Colby StBlk" pitchFamily="2" charset="77"/>
                <a:cs typeface="Rubik" panose="020B0604020202020204" charset="-79"/>
              </a:rPr>
              <a:t>“Pope Francis teaches us  </a:t>
            </a:r>
            <a:r>
              <a:rPr kumimoji="0" lang="en-GB" sz="2400" b="0" i="0" u="none" strike="noStrike" kern="1200" cap="none" spc="0" normalizeH="0" baseline="0" noProof="0">
                <a:ln>
                  <a:noFill/>
                </a:ln>
                <a:solidFill>
                  <a:prstClr val="white"/>
                </a:solidFill>
                <a:effectLst/>
                <a:uLnTx/>
                <a:uFillTx/>
                <a:latin typeface="Rubik" panose="020B0604020202020204" charset="-79"/>
                <a:ea typeface="Calibri" panose="020F0502020204030204" pitchFamily="34" charset="0"/>
                <a:cs typeface="Rubik" panose="020B0604020202020204" charset="-79"/>
              </a:rPr>
              <a:t>that we are at one with nature; we are a family, and we must look after every member of our family.”</a:t>
            </a:r>
            <a:r>
              <a:rPr lang="en-GB" sz="2400">
                <a:solidFill>
                  <a:prstClr val="white"/>
                </a:solidFill>
                <a:latin typeface="Rubik" panose="020B0604020202020204" charset="-79"/>
                <a:ea typeface="Colby StBlk" pitchFamily="2" charset="77"/>
                <a:cs typeface="Rubik" panose="020B0604020202020204" charset="-79"/>
              </a:rPr>
              <a:t> </a:t>
            </a:r>
            <a:r>
              <a:rPr kumimoji="0" lang="en-GB" sz="2400" b="1" i="0" u="none" strike="noStrike" kern="1200" cap="none" spc="0" normalizeH="0" baseline="0" noProof="0">
                <a:ln>
                  <a:noFill/>
                </a:ln>
                <a:solidFill>
                  <a:prstClr val="white"/>
                </a:solidFill>
                <a:effectLst/>
                <a:uLnTx/>
                <a:uFillTx/>
                <a:latin typeface="Rubik" panose="020B0604020202020204" charset="-79"/>
                <a:ea typeface="Colby StBlk" pitchFamily="2" charset="77"/>
                <a:cs typeface="Rubik" panose="020B0604020202020204" charset="-79"/>
              </a:rPr>
              <a:t>Fr John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white"/>
              </a:solidFill>
              <a:effectLst/>
              <a:uLnTx/>
              <a:uFillTx/>
              <a:latin typeface="Rubik" pitchFamily="2" charset="-79"/>
              <a:ea typeface="Colby StBlk" pitchFamily="2" charset="77"/>
              <a:cs typeface="Rubik" pitchFamily="2" charset="-79"/>
            </a:endParaRPr>
          </a:p>
        </p:txBody>
      </p:sp>
      <p:sp>
        <p:nvSpPr>
          <p:cNvPr id="2" name="TextBox 1">
            <a:extLst>
              <a:ext uri="{FF2B5EF4-FFF2-40B4-BE49-F238E27FC236}">
                <a16:creationId xmlns:a16="http://schemas.microsoft.com/office/drawing/2014/main" id="{20E92C9D-42E5-7EBA-D7DB-78A7BC90B997}"/>
              </a:ext>
            </a:extLst>
          </p:cNvPr>
          <p:cNvSpPr txBox="1"/>
          <p:nvPr/>
        </p:nvSpPr>
        <p:spPr>
          <a:xfrm>
            <a:off x="8205518" y="6506729"/>
            <a:ext cx="103894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Fr John </a:t>
            </a:r>
          </a:p>
        </p:txBody>
      </p:sp>
      <p:sp>
        <p:nvSpPr>
          <p:cNvPr id="7" name="TextBox 6">
            <a:extLst>
              <a:ext uri="{FF2B5EF4-FFF2-40B4-BE49-F238E27FC236}">
                <a16:creationId xmlns:a16="http://schemas.microsoft.com/office/drawing/2014/main" id="{DB1F8591-9F18-1BB3-3475-00989D7349E8}"/>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LAUDATO SI’ SCHOOLS</a:t>
            </a:r>
          </a:p>
        </p:txBody>
      </p:sp>
    </p:spTree>
    <p:extLst>
      <p:ext uri="{BB962C8B-B14F-4D97-AF65-F5344CB8AC3E}">
        <p14:creationId xmlns:p14="http://schemas.microsoft.com/office/powerpoint/2010/main" val="2368100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5B9DFF-59DF-E7A6-A97E-51CFBEEE0F78}"/>
            </a:ext>
          </a:extLst>
        </p:cNvPr>
        <p:cNvGrpSpPr/>
        <p:nvPr/>
      </p:nvGrpSpPr>
      <p:grpSpPr>
        <a:xfrm>
          <a:off x="0" y="0"/>
          <a:ext cx="0" cy="0"/>
          <a:chOff x="0" y="0"/>
          <a:chExt cx="0" cy="0"/>
        </a:xfrm>
      </p:grpSpPr>
      <p:pic>
        <p:nvPicPr>
          <p:cNvPr id="6" name="Picture 5" descr="A group of people posing for a photo&#10;&#10;Description automatically generated">
            <a:extLst>
              <a:ext uri="{FF2B5EF4-FFF2-40B4-BE49-F238E27FC236}">
                <a16:creationId xmlns:a16="http://schemas.microsoft.com/office/drawing/2014/main" id="{840E1E43-F5AB-7E0E-94E5-8B36E6DBF7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 y="762518"/>
            <a:ext cx="9144000" cy="6095482"/>
          </a:xfrm>
          <a:prstGeom prst="rect">
            <a:avLst/>
          </a:prstGeom>
        </p:spPr>
      </p:pic>
      <p:sp>
        <p:nvSpPr>
          <p:cNvPr id="10" name="Rectangle 9">
            <a:extLst>
              <a:ext uri="{FF2B5EF4-FFF2-40B4-BE49-F238E27FC236}">
                <a16:creationId xmlns:a16="http://schemas.microsoft.com/office/drawing/2014/main" id="{F1B2EE2A-A606-52A4-C7E9-55A99A08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76110E08-0093-2C4A-2762-3928F3C29F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AF749D58-E44D-53BC-3562-834F40914B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0C96B7CF-86F1-79B0-815F-20A893BA0221}"/>
              </a:ext>
            </a:extLst>
          </p:cNvPr>
          <p:cNvSpPr txBox="1"/>
          <p:nvPr/>
        </p:nvSpPr>
        <p:spPr>
          <a:xfrm>
            <a:off x="7992094" y="6393948"/>
            <a:ext cx="1252366"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Amigos Del Planeta</a:t>
            </a:r>
          </a:p>
        </p:txBody>
      </p:sp>
      <p:sp>
        <p:nvSpPr>
          <p:cNvPr id="3" name="TextBox 2">
            <a:extLst>
              <a:ext uri="{FF2B5EF4-FFF2-40B4-BE49-F238E27FC236}">
                <a16:creationId xmlns:a16="http://schemas.microsoft.com/office/drawing/2014/main" id="{063845CE-7C23-A981-C901-C88F4A7CA44C}"/>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AMIGOS DEL PLANETA</a:t>
            </a:r>
          </a:p>
        </p:txBody>
      </p:sp>
    </p:spTree>
    <p:extLst>
      <p:ext uri="{BB962C8B-B14F-4D97-AF65-F5344CB8AC3E}">
        <p14:creationId xmlns:p14="http://schemas.microsoft.com/office/powerpoint/2010/main" val="2722431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6C55AF-0A57-66A4-C64B-5D76AB6296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42465"/>
            <a:ext cx="9142857" cy="581553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ounded Rectangle 2">
            <a:extLst>
              <a:ext uri="{FF2B5EF4-FFF2-40B4-BE49-F238E27FC236}">
                <a16:creationId xmlns:a16="http://schemas.microsoft.com/office/drawing/2014/main" id="{3CD6B541-4932-076A-73A5-741245218457}"/>
              </a:ext>
            </a:extLst>
          </p:cNvPr>
          <p:cNvSpPr/>
          <p:nvPr/>
        </p:nvSpPr>
        <p:spPr>
          <a:xfrm>
            <a:off x="5011579" y="5256338"/>
            <a:ext cx="3895629" cy="1174191"/>
          </a:xfrm>
          <a:prstGeom prst="roundRect">
            <a:avLst>
              <a:gd name="adj" fmla="val 3955"/>
            </a:avLst>
          </a:prstGeom>
          <a:solidFill>
            <a:srgbClr val="709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AA5FD6A-A655-AACA-457C-8EE4820F349E}"/>
              </a:ext>
            </a:extLst>
          </p:cNvPr>
          <p:cNvSpPr/>
          <p:nvPr/>
        </p:nvSpPr>
        <p:spPr>
          <a:xfrm>
            <a:off x="5084504" y="5461767"/>
            <a:ext cx="3822704"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Rubik" pitchFamily="2" charset="-79"/>
                <a:ea typeface="Colby StBlk" pitchFamily="2" charset="77"/>
                <a:cs typeface="Rubik" pitchFamily="2" charset="-79"/>
              </a:rPr>
              <a:t>The Young Friends of the Planet </a:t>
            </a:r>
            <a:r>
              <a:rPr kumimoji="0" lang="en-GB" sz="2000" i="0" u="none" strike="noStrike" kern="1200" cap="none" spc="0" normalizeH="0" baseline="0" noProof="0">
                <a:ln>
                  <a:noFill/>
                </a:ln>
                <a:solidFill>
                  <a:prstClr val="white"/>
                </a:solidFill>
                <a:effectLst/>
                <a:uLnTx/>
                <a:uFillTx/>
                <a:latin typeface="Rubik" pitchFamily="2" charset="-79"/>
                <a:ea typeface="Colby StBlk" pitchFamily="2" charset="77"/>
                <a:cs typeface="Rubik" pitchFamily="2" charset="-79"/>
              </a:rPr>
              <a:t>“Amigos Del Planeta”</a:t>
            </a:r>
          </a:p>
        </p:txBody>
      </p:sp>
      <p:sp>
        <p:nvSpPr>
          <p:cNvPr id="11" name="TextBox 10">
            <a:extLst>
              <a:ext uri="{FF2B5EF4-FFF2-40B4-BE49-F238E27FC236}">
                <a16:creationId xmlns:a16="http://schemas.microsoft.com/office/drawing/2014/main" id="{2FE6EEA7-FE44-518E-3740-48B272AF142E}"/>
              </a:ext>
            </a:extLst>
          </p:cNvPr>
          <p:cNvSpPr txBox="1"/>
          <p:nvPr/>
        </p:nvSpPr>
        <p:spPr>
          <a:xfrm>
            <a:off x="127498" y="6430529"/>
            <a:ext cx="2580075"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Fr John and members of the youth group</a:t>
            </a:r>
          </a:p>
        </p:txBody>
      </p:sp>
      <p:sp>
        <p:nvSpPr>
          <p:cNvPr id="7" name="TextBox 6">
            <a:extLst>
              <a:ext uri="{FF2B5EF4-FFF2-40B4-BE49-F238E27FC236}">
                <a16:creationId xmlns:a16="http://schemas.microsoft.com/office/drawing/2014/main" id="{7817BC8E-6401-5F17-C21D-A6A42E567FDF}"/>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AMIGOS DEL PLANETA</a:t>
            </a:r>
          </a:p>
        </p:txBody>
      </p:sp>
    </p:spTree>
    <p:extLst>
      <p:ext uri="{BB962C8B-B14F-4D97-AF65-F5344CB8AC3E}">
        <p14:creationId xmlns:p14="http://schemas.microsoft.com/office/powerpoint/2010/main" val="4234986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3DC22D-EDAB-22D2-06E5-57774A8E77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AC92EC-66FF-8908-A7F7-03E851AE640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52893"/>
            <a:ext cx="9144000" cy="6305107"/>
          </a:xfrm>
          <a:prstGeom prst="rect">
            <a:avLst/>
          </a:prstGeom>
        </p:spPr>
      </p:pic>
      <p:sp>
        <p:nvSpPr>
          <p:cNvPr id="10" name="Rectangle 9">
            <a:extLst>
              <a:ext uri="{FF2B5EF4-FFF2-40B4-BE49-F238E27FC236}">
                <a16:creationId xmlns:a16="http://schemas.microsoft.com/office/drawing/2014/main" id="{063B43F6-CA13-23EA-0604-5987FE6E3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1E72A708-0FF3-3B84-C257-33E6C0D86B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8ABBBD0A-B08B-5863-AF91-4AB7C93EFFFB}"/>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AMIGOS DEL PLANETA</a:t>
            </a:r>
          </a:p>
        </p:txBody>
      </p:sp>
      <p:pic>
        <p:nvPicPr>
          <p:cNvPr id="8" name="Graphic 7">
            <a:extLst>
              <a:ext uri="{FF2B5EF4-FFF2-40B4-BE49-F238E27FC236}">
                <a16:creationId xmlns:a16="http://schemas.microsoft.com/office/drawing/2014/main" id="{79956833-2D6A-B29D-FCA9-53AA6CBBA5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Tree>
    <p:extLst>
      <p:ext uri="{BB962C8B-B14F-4D97-AF65-F5344CB8AC3E}">
        <p14:creationId xmlns:p14="http://schemas.microsoft.com/office/powerpoint/2010/main" val="159073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E54344-820E-9890-8B51-9DD5345E3245}"/>
            </a:ext>
          </a:extLst>
        </p:cNvPr>
        <p:cNvGrpSpPr/>
        <p:nvPr/>
      </p:nvGrpSpPr>
      <p:grpSpPr>
        <a:xfrm>
          <a:off x="0" y="0"/>
          <a:ext cx="0" cy="0"/>
          <a:chOff x="0" y="0"/>
          <a:chExt cx="0" cy="0"/>
        </a:xfrm>
      </p:grpSpPr>
      <p:pic>
        <p:nvPicPr>
          <p:cNvPr id="3" name="Picture 2" descr="A group of people in green shirts holding bottles&#10;&#10;Description automatically generated">
            <a:extLst>
              <a:ext uri="{FF2B5EF4-FFF2-40B4-BE49-F238E27FC236}">
                <a16:creationId xmlns:a16="http://schemas.microsoft.com/office/drawing/2014/main" id="{35D6A68E-8C27-CEE8-7ACD-3844A44936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 y="797480"/>
            <a:ext cx="9144000" cy="6095490"/>
          </a:xfrm>
          <a:prstGeom prst="rect">
            <a:avLst/>
          </a:prstGeom>
        </p:spPr>
      </p:pic>
      <p:sp>
        <p:nvSpPr>
          <p:cNvPr id="10" name="Rectangle 9">
            <a:extLst>
              <a:ext uri="{FF2B5EF4-FFF2-40B4-BE49-F238E27FC236}">
                <a16:creationId xmlns:a16="http://schemas.microsoft.com/office/drawing/2014/main" id="{2C8BFABE-D603-B425-4A65-7E774676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D6EE836C-923D-A141-D284-252C22FBEF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6B8A2D43-917A-EE7D-BD77-7DD926330E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4" name="TextBox 3">
            <a:extLst>
              <a:ext uri="{FF2B5EF4-FFF2-40B4-BE49-F238E27FC236}">
                <a16:creationId xmlns:a16="http://schemas.microsoft.com/office/drawing/2014/main" id="{45E58320-52FB-D409-DD94-B0FA1D77D0D5}"/>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AMIGOS DEL PLANETA</a:t>
            </a:r>
          </a:p>
        </p:txBody>
      </p:sp>
      <p:sp>
        <p:nvSpPr>
          <p:cNvPr id="2" name="TextBox 1">
            <a:extLst>
              <a:ext uri="{FF2B5EF4-FFF2-40B4-BE49-F238E27FC236}">
                <a16:creationId xmlns:a16="http://schemas.microsoft.com/office/drawing/2014/main" id="{5898B460-5D6F-D311-92E7-9C56341A12CA}"/>
              </a:ext>
            </a:extLst>
          </p:cNvPr>
          <p:cNvSpPr txBox="1"/>
          <p:nvPr/>
        </p:nvSpPr>
        <p:spPr>
          <a:xfrm>
            <a:off x="7992094" y="6393948"/>
            <a:ext cx="1252366"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Amigos Del Planeta</a:t>
            </a:r>
          </a:p>
        </p:txBody>
      </p:sp>
    </p:spTree>
    <p:extLst>
      <p:ext uri="{BB962C8B-B14F-4D97-AF65-F5344CB8AC3E}">
        <p14:creationId xmlns:p14="http://schemas.microsoft.com/office/powerpoint/2010/main" val="2829459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F2F5C2-B602-6482-53F0-4796140535D9}"/>
            </a:ext>
          </a:extLst>
        </p:cNvPr>
        <p:cNvGrpSpPr/>
        <p:nvPr/>
      </p:nvGrpSpPr>
      <p:grpSpPr>
        <a:xfrm>
          <a:off x="0" y="0"/>
          <a:ext cx="0" cy="0"/>
          <a:chOff x="0" y="0"/>
          <a:chExt cx="0" cy="0"/>
        </a:xfrm>
      </p:grpSpPr>
      <p:pic>
        <p:nvPicPr>
          <p:cNvPr id="4" name="Picture 3" descr="A person running on a wooden bridge&#10;&#10;Description automatically generated">
            <a:extLst>
              <a:ext uri="{FF2B5EF4-FFF2-40B4-BE49-F238E27FC236}">
                <a16:creationId xmlns:a16="http://schemas.microsoft.com/office/drawing/2014/main" id="{AA98259E-729D-7557-D115-EF304DD5B3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 y="971883"/>
            <a:ext cx="9144000" cy="6096000"/>
          </a:xfrm>
          <a:prstGeom prst="rect">
            <a:avLst/>
          </a:prstGeom>
        </p:spPr>
      </p:pic>
      <p:sp>
        <p:nvSpPr>
          <p:cNvPr id="10" name="Rectangle 9">
            <a:extLst>
              <a:ext uri="{FF2B5EF4-FFF2-40B4-BE49-F238E27FC236}">
                <a16:creationId xmlns:a16="http://schemas.microsoft.com/office/drawing/2014/main" id="{75DD2BD0-D7C7-34B4-870E-1D92DE912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61134F76-5D5A-3B2F-09D6-247E157C4D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B914C5D1-EEAE-0FDC-959C-865C60E659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BD9573AE-418D-C9DB-8B2A-AEAA57B9486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AMIGOS DEL PLANETA</a:t>
            </a:r>
          </a:p>
        </p:txBody>
      </p:sp>
      <p:sp>
        <p:nvSpPr>
          <p:cNvPr id="3" name="TextBox 2">
            <a:extLst>
              <a:ext uri="{FF2B5EF4-FFF2-40B4-BE49-F238E27FC236}">
                <a16:creationId xmlns:a16="http://schemas.microsoft.com/office/drawing/2014/main" id="{DB3316CA-7BF0-0081-F8DE-1845F765F4C8}"/>
              </a:ext>
            </a:extLst>
          </p:cNvPr>
          <p:cNvSpPr txBox="1"/>
          <p:nvPr/>
        </p:nvSpPr>
        <p:spPr>
          <a:xfrm>
            <a:off x="7992094" y="6393948"/>
            <a:ext cx="1252366"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Amigos Del Planeta</a:t>
            </a:r>
          </a:p>
        </p:txBody>
      </p:sp>
    </p:spTree>
    <p:extLst>
      <p:ext uri="{BB962C8B-B14F-4D97-AF65-F5344CB8AC3E}">
        <p14:creationId xmlns:p14="http://schemas.microsoft.com/office/powerpoint/2010/main" val="3959364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C5466F-6910-F45B-62B8-5CE215ED1F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8515B6-957F-305C-010B-C51402F2EE7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43" y="971883"/>
            <a:ext cx="9144000" cy="5886117"/>
          </a:xfrm>
          <a:prstGeom prst="rect">
            <a:avLst/>
          </a:prstGeom>
        </p:spPr>
      </p:pic>
      <p:sp>
        <p:nvSpPr>
          <p:cNvPr id="10" name="Rectangle 9">
            <a:extLst>
              <a:ext uri="{FF2B5EF4-FFF2-40B4-BE49-F238E27FC236}">
                <a16:creationId xmlns:a16="http://schemas.microsoft.com/office/drawing/2014/main" id="{13FE1054-91C4-2AC6-0A0B-22093D320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4E19E8A5-FFE9-1C26-1FC4-C10AD4E5E3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2C03F6AA-A0A9-B08C-C86C-DC7D96AADE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2" name="TextBox 1">
            <a:extLst>
              <a:ext uri="{FF2B5EF4-FFF2-40B4-BE49-F238E27FC236}">
                <a16:creationId xmlns:a16="http://schemas.microsoft.com/office/drawing/2014/main" id="{90A87B66-027D-E2DF-4A48-02A72915667F}"/>
              </a:ext>
            </a:extLst>
          </p:cNvPr>
          <p:cNvSpPr txBox="1"/>
          <p:nvPr/>
        </p:nvSpPr>
        <p:spPr>
          <a:xfrm>
            <a:off x="359338" y="335815"/>
            <a:ext cx="557748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AMIGOS DEL PLANETA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ACTIVITY</a:t>
            </a:r>
          </a:p>
        </p:txBody>
      </p:sp>
      <p:sp>
        <p:nvSpPr>
          <p:cNvPr id="6" name="TextBox 5">
            <a:extLst>
              <a:ext uri="{FF2B5EF4-FFF2-40B4-BE49-F238E27FC236}">
                <a16:creationId xmlns:a16="http://schemas.microsoft.com/office/drawing/2014/main" id="{D143BFA7-0862-7FA3-0962-D385FBC2C36C}"/>
              </a:ext>
            </a:extLst>
          </p:cNvPr>
          <p:cNvSpPr txBox="1"/>
          <p:nvPr/>
        </p:nvSpPr>
        <p:spPr>
          <a:xfrm>
            <a:off x="7992094" y="6393948"/>
            <a:ext cx="1252366"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Amigos Del Planeta</a:t>
            </a:r>
          </a:p>
        </p:txBody>
      </p:sp>
    </p:spTree>
    <p:extLst>
      <p:ext uri="{BB962C8B-B14F-4D97-AF65-F5344CB8AC3E}">
        <p14:creationId xmlns:p14="http://schemas.microsoft.com/office/powerpoint/2010/main" val="374514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217560-E4E6-18A9-9E73-5D2F916346E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DC77B38-CCD3-39E5-4299-B4C6D688B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E961197B-E57D-DB11-E1C7-BD3727929E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pic>
        <p:nvPicPr>
          <p:cNvPr id="8" name="Graphic 7">
            <a:extLst>
              <a:ext uri="{FF2B5EF4-FFF2-40B4-BE49-F238E27FC236}">
                <a16:creationId xmlns:a16="http://schemas.microsoft.com/office/drawing/2014/main" id="{CBE017FC-20F5-B21F-7853-B639B3AD7F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4786" y="464052"/>
            <a:ext cx="1600203" cy="571501"/>
          </a:xfrm>
          <a:prstGeom prst="rect">
            <a:avLst/>
          </a:prstGeom>
        </p:spPr>
      </p:pic>
      <p:sp>
        <p:nvSpPr>
          <p:cNvPr id="4" name="TextBox 3">
            <a:extLst>
              <a:ext uri="{FF2B5EF4-FFF2-40B4-BE49-F238E27FC236}">
                <a16:creationId xmlns:a16="http://schemas.microsoft.com/office/drawing/2014/main" id="{17776B1B-E404-6511-EEA9-761CD07318D8}"/>
              </a:ext>
            </a:extLst>
          </p:cNvPr>
          <p:cNvSpPr txBox="1"/>
          <p:nvPr/>
        </p:nvSpPr>
        <p:spPr>
          <a:xfrm>
            <a:off x="471489" y="2547793"/>
            <a:ext cx="1700212"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Illegal mining</a:t>
            </a:r>
          </a:p>
        </p:txBody>
      </p:sp>
      <p:sp>
        <p:nvSpPr>
          <p:cNvPr id="6" name="TextBox 5">
            <a:extLst>
              <a:ext uri="{FF2B5EF4-FFF2-40B4-BE49-F238E27FC236}">
                <a16:creationId xmlns:a16="http://schemas.microsoft.com/office/drawing/2014/main" id="{64B07E4C-A46B-2EAD-7D7E-09D5DF64E4D0}"/>
              </a:ext>
            </a:extLst>
          </p:cNvPr>
          <p:cNvSpPr txBox="1"/>
          <p:nvPr/>
        </p:nvSpPr>
        <p:spPr>
          <a:xfrm>
            <a:off x="3950494" y="2547793"/>
            <a:ext cx="1700212" cy="369332"/>
          </a:xfrm>
          <a:prstGeom prst="rect">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Pollution</a:t>
            </a:r>
          </a:p>
        </p:txBody>
      </p:sp>
      <p:sp>
        <p:nvSpPr>
          <p:cNvPr id="7" name="Rectangle 6">
            <a:extLst>
              <a:ext uri="{FF2B5EF4-FFF2-40B4-BE49-F238E27FC236}">
                <a16:creationId xmlns:a16="http://schemas.microsoft.com/office/drawing/2014/main" id="{CA10BFB4-67FE-F5FB-86A5-D259BF05F4E8}"/>
              </a:ext>
            </a:extLst>
          </p:cNvPr>
          <p:cNvSpPr/>
          <p:nvPr/>
        </p:nvSpPr>
        <p:spPr>
          <a:xfrm>
            <a:off x="6853396" y="2379488"/>
            <a:ext cx="1566948" cy="36933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Arrow Connector 10">
            <a:extLst>
              <a:ext uri="{FF2B5EF4-FFF2-40B4-BE49-F238E27FC236}">
                <a16:creationId xmlns:a16="http://schemas.microsoft.com/office/drawing/2014/main" id="{0ECFB540-B4B0-5090-CEF3-5D0D4E51D90F}"/>
              </a:ext>
            </a:extLst>
          </p:cNvPr>
          <p:cNvCxnSpPr>
            <a:cxnSpLocks/>
          </p:cNvCxnSpPr>
          <p:nvPr/>
        </p:nvCxnSpPr>
        <p:spPr>
          <a:xfrm flipH="1">
            <a:off x="2392410" y="2215414"/>
            <a:ext cx="797079" cy="4120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7E33B9E7-7A1B-6775-9509-D66B8D391FA1}"/>
              </a:ext>
            </a:extLst>
          </p:cNvPr>
          <p:cNvCxnSpPr>
            <a:cxnSpLocks/>
          </p:cNvCxnSpPr>
          <p:nvPr/>
        </p:nvCxnSpPr>
        <p:spPr>
          <a:xfrm>
            <a:off x="5989868" y="2133562"/>
            <a:ext cx="517285" cy="3765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AA3FE88E-355D-B965-355D-1DBA30C28271}"/>
              </a:ext>
            </a:extLst>
          </p:cNvPr>
          <p:cNvCxnSpPr/>
          <p:nvPr/>
        </p:nvCxnSpPr>
        <p:spPr>
          <a:xfrm>
            <a:off x="4785159" y="2076734"/>
            <a:ext cx="0" cy="3446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71DEF4C2-3314-18B4-6573-2C48F17E865B}"/>
              </a:ext>
            </a:extLst>
          </p:cNvPr>
          <p:cNvSpPr txBox="1"/>
          <p:nvPr/>
        </p:nvSpPr>
        <p:spPr>
          <a:xfrm>
            <a:off x="437043" y="3870163"/>
            <a:ext cx="1034570"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a:t>
            </a:r>
          </a:p>
        </p:txBody>
      </p:sp>
      <p:sp>
        <p:nvSpPr>
          <p:cNvPr id="18" name="TextBox 17">
            <a:extLst>
              <a:ext uri="{FF2B5EF4-FFF2-40B4-BE49-F238E27FC236}">
                <a16:creationId xmlns:a16="http://schemas.microsoft.com/office/drawing/2014/main" id="{A4912C0C-5C66-4A66-C776-C2D110F3049F}"/>
              </a:ext>
            </a:extLst>
          </p:cNvPr>
          <p:cNvSpPr txBox="1"/>
          <p:nvPr/>
        </p:nvSpPr>
        <p:spPr>
          <a:xfrm>
            <a:off x="1708189" y="4143042"/>
            <a:ext cx="1034570"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a:t>
            </a:r>
          </a:p>
        </p:txBody>
      </p:sp>
      <p:sp>
        <p:nvSpPr>
          <p:cNvPr id="19" name="TextBox 18">
            <a:extLst>
              <a:ext uri="{FF2B5EF4-FFF2-40B4-BE49-F238E27FC236}">
                <a16:creationId xmlns:a16="http://schemas.microsoft.com/office/drawing/2014/main" id="{B2F49A46-1400-4477-84D7-7E8D94EB4B55}"/>
              </a:ext>
            </a:extLst>
          </p:cNvPr>
          <p:cNvSpPr txBox="1"/>
          <p:nvPr/>
        </p:nvSpPr>
        <p:spPr>
          <a:xfrm>
            <a:off x="3336016" y="3912417"/>
            <a:ext cx="1034570"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a:t>
            </a:r>
          </a:p>
        </p:txBody>
      </p:sp>
      <p:sp>
        <p:nvSpPr>
          <p:cNvPr id="20" name="TextBox 19">
            <a:extLst>
              <a:ext uri="{FF2B5EF4-FFF2-40B4-BE49-F238E27FC236}">
                <a16:creationId xmlns:a16="http://schemas.microsoft.com/office/drawing/2014/main" id="{D79BBCD2-58EF-1044-7BEC-BA0876644369}"/>
              </a:ext>
            </a:extLst>
          </p:cNvPr>
          <p:cNvSpPr txBox="1"/>
          <p:nvPr/>
        </p:nvSpPr>
        <p:spPr>
          <a:xfrm>
            <a:off x="4902250" y="4131557"/>
            <a:ext cx="1034570"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a:t>
            </a:r>
          </a:p>
        </p:txBody>
      </p:sp>
      <p:sp>
        <p:nvSpPr>
          <p:cNvPr id="21" name="TextBox 20">
            <a:extLst>
              <a:ext uri="{FF2B5EF4-FFF2-40B4-BE49-F238E27FC236}">
                <a16:creationId xmlns:a16="http://schemas.microsoft.com/office/drawing/2014/main" id="{641CC5E3-D9D2-A419-E178-4EB686FB44AE}"/>
              </a:ext>
            </a:extLst>
          </p:cNvPr>
          <p:cNvSpPr txBox="1"/>
          <p:nvPr/>
        </p:nvSpPr>
        <p:spPr>
          <a:xfrm>
            <a:off x="6248511" y="3928852"/>
            <a:ext cx="1034570"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a:t>
            </a:r>
          </a:p>
        </p:txBody>
      </p:sp>
      <p:sp>
        <p:nvSpPr>
          <p:cNvPr id="22" name="TextBox 21">
            <a:extLst>
              <a:ext uri="{FF2B5EF4-FFF2-40B4-BE49-F238E27FC236}">
                <a16:creationId xmlns:a16="http://schemas.microsoft.com/office/drawing/2014/main" id="{20822DC4-1EB9-39A4-B55D-D8BC4A16E051}"/>
              </a:ext>
            </a:extLst>
          </p:cNvPr>
          <p:cNvSpPr txBox="1"/>
          <p:nvPr/>
        </p:nvSpPr>
        <p:spPr>
          <a:xfrm>
            <a:off x="7667576" y="4072226"/>
            <a:ext cx="1034570" cy="369332"/>
          </a:xfrm>
          <a:prstGeom prst="rect">
            <a:avLst/>
          </a:prstGeom>
          <a:noFill/>
          <a:ln w="38100">
            <a:solidFill>
              <a:schemeClr val="tx1"/>
            </a:solidFill>
            <a:extLst>
              <a:ext uri="{C807C97D-BFC1-408E-A445-0C87EB9F89A2}">
                <ask:lineSketchStyleProps xmlns:ask="http://schemas.microsoft.com/office/drawing/2018/sketchyshapes" sd="981765707">
                  <a:custGeom>
                    <a:avLst/>
                    <a:gdLst>
                      <a:gd name="connsiteX0" fmla="*/ 0 w 1700212"/>
                      <a:gd name="connsiteY0" fmla="*/ 0 h 369332"/>
                      <a:gd name="connsiteX1" fmla="*/ 600742 w 1700212"/>
                      <a:gd name="connsiteY1" fmla="*/ 0 h 369332"/>
                      <a:gd name="connsiteX2" fmla="*/ 1167479 w 1700212"/>
                      <a:gd name="connsiteY2" fmla="*/ 0 h 369332"/>
                      <a:gd name="connsiteX3" fmla="*/ 1700212 w 1700212"/>
                      <a:gd name="connsiteY3" fmla="*/ 0 h 369332"/>
                      <a:gd name="connsiteX4" fmla="*/ 1700212 w 1700212"/>
                      <a:gd name="connsiteY4" fmla="*/ 369332 h 369332"/>
                      <a:gd name="connsiteX5" fmla="*/ 1133475 w 1700212"/>
                      <a:gd name="connsiteY5" fmla="*/ 369332 h 369332"/>
                      <a:gd name="connsiteX6" fmla="*/ 600742 w 1700212"/>
                      <a:gd name="connsiteY6" fmla="*/ 369332 h 369332"/>
                      <a:gd name="connsiteX7" fmla="*/ 0 w 1700212"/>
                      <a:gd name="connsiteY7" fmla="*/ 369332 h 369332"/>
                      <a:gd name="connsiteX8" fmla="*/ 0 w 1700212"/>
                      <a:gd name="connsiteY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212" h="369332" extrusionOk="0">
                        <a:moveTo>
                          <a:pt x="0" y="0"/>
                        </a:moveTo>
                        <a:cubicBezTo>
                          <a:pt x="136523" y="-13300"/>
                          <a:pt x="449339" y="28963"/>
                          <a:pt x="600742" y="0"/>
                        </a:cubicBezTo>
                        <a:cubicBezTo>
                          <a:pt x="752145" y="-28963"/>
                          <a:pt x="938995" y="16750"/>
                          <a:pt x="1167479" y="0"/>
                        </a:cubicBezTo>
                        <a:cubicBezTo>
                          <a:pt x="1395963" y="-16750"/>
                          <a:pt x="1559793" y="9626"/>
                          <a:pt x="1700212" y="0"/>
                        </a:cubicBezTo>
                        <a:cubicBezTo>
                          <a:pt x="1722720" y="116131"/>
                          <a:pt x="1679127" y="239632"/>
                          <a:pt x="1700212" y="369332"/>
                        </a:cubicBezTo>
                        <a:cubicBezTo>
                          <a:pt x="1545449" y="390326"/>
                          <a:pt x="1299754" y="339392"/>
                          <a:pt x="1133475" y="369332"/>
                        </a:cubicBezTo>
                        <a:cubicBezTo>
                          <a:pt x="967196" y="399272"/>
                          <a:pt x="759906" y="323709"/>
                          <a:pt x="600742" y="369332"/>
                        </a:cubicBezTo>
                        <a:cubicBezTo>
                          <a:pt x="441578" y="414955"/>
                          <a:pt x="232120" y="362189"/>
                          <a:pt x="0" y="369332"/>
                        </a:cubicBezTo>
                        <a:cubicBezTo>
                          <a:pt x="-269" y="205599"/>
                          <a:pt x="40317" y="163312"/>
                          <a:pt x="0" y="0"/>
                        </a:cubicBezTo>
                        <a:close/>
                      </a:path>
                    </a:pathLst>
                  </a:custGeom>
                  <ask:type>
                    <ask:lineSketchNon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a:t>
            </a:r>
          </a:p>
        </p:txBody>
      </p:sp>
      <p:cxnSp>
        <p:nvCxnSpPr>
          <p:cNvPr id="24" name="Straight Arrow Connector 23">
            <a:extLst>
              <a:ext uri="{FF2B5EF4-FFF2-40B4-BE49-F238E27FC236}">
                <a16:creationId xmlns:a16="http://schemas.microsoft.com/office/drawing/2014/main" id="{1BE05E63-69F1-898E-FF68-638F2414E33D}"/>
              </a:ext>
            </a:extLst>
          </p:cNvPr>
          <p:cNvCxnSpPr>
            <a:cxnSpLocks/>
          </p:cNvCxnSpPr>
          <p:nvPr/>
        </p:nvCxnSpPr>
        <p:spPr>
          <a:xfrm>
            <a:off x="722635" y="3169444"/>
            <a:ext cx="103513" cy="5201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D0E3E13B-89F7-66E1-2F1F-67B81760BB69}"/>
              </a:ext>
            </a:extLst>
          </p:cNvPr>
          <p:cNvCxnSpPr>
            <a:cxnSpLocks/>
          </p:cNvCxnSpPr>
          <p:nvPr/>
        </p:nvCxnSpPr>
        <p:spPr>
          <a:xfrm flipH="1">
            <a:off x="1896533" y="3185781"/>
            <a:ext cx="247703" cy="7266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8ADB4A0F-E1FE-1C99-1506-BF93A96F9881}"/>
              </a:ext>
            </a:extLst>
          </p:cNvPr>
          <p:cNvCxnSpPr>
            <a:cxnSpLocks/>
          </p:cNvCxnSpPr>
          <p:nvPr/>
        </p:nvCxnSpPr>
        <p:spPr>
          <a:xfrm flipH="1">
            <a:off x="3853301" y="2917125"/>
            <a:ext cx="665497" cy="8036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42F372C4-27D4-D1C9-DF71-92AE4F1E1656}"/>
              </a:ext>
            </a:extLst>
          </p:cNvPr>
          <p:cNvCxnSpPr>
            <a:cxnSpLocks/>
          </p:cNvCxnSpPr>
          <p:nvPr/>
        </p:nvCxnSpPr>
        <p:spPr>
          <a:xfrm>
            <a:off x="4785159" y="3047550"/>
            <a:ext cx="610356" cy="8648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C56972AA-ED16-C11A-AC40-2A56DDADAA80}"/>
              </a:ext>
            </a:extLst>
          </p:cNvPr>
          <p:cNvCxnSpPr>
            <a:cxnSpLocks/>
          </p:cNvCxnSpPr>
          <p:nvPr/>
        </p:nvCxnSpPr>
        <p:spPr>
          <a:xfrm flipH="1">
            <a:off x="6765796" y="3021454"/>
            <a:ext cx="481671" cy="7807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27CCB646-B4E9-04EC-CAE2-69DA7D324525}"/>
              </a:ext>
            </a:extLst>
          </p:cNvPr>
          <p:cNvCxnSpPr>
            <a:cxnSpLocks/>
          </p:cNvCxnSpPr>
          <p:nvPr/>
        </p:nvCxnSpPr>
        <p:spPr>
          <a:xfrm>
            <a:off x="8060267" y="3169444"/>
            <a:ext cx="211951" cy="7111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AD0388D2-4459-D8FB-4A55-59A2E068D97B}"/>
              </a:ext>
            </a:extLst>
          </p:cNvPr>
          <p:cNvSpPr txBox="1"/>
          <p:nvPr/>
        </p:nvSpPr>
        <p:spPr>
          <a:xfrm>
            <a:off x="359338" y="335815"/>
            <a:ext cx="557748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AMIGOS DEL PLANETA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ACTIVITY</a:t>
            </a:r>
          </a:p>
        </p:txBody>
      </p:sp>
      <p:sp>
        <p:nvSpPr>
          <p:cNvPr id="32" name="TextBox 31">
            <a:extLst>
              <a:ext uri="{FF2B5EF4-FFF2-40B4-BE49-F238E27FC236}">
                <a16:creationId xmlns:a16="http://schemas.microsoft.com/office/drawing/2014/main" id="{0C071804-93B3-0C71-F373-A18AF4D5BD30}"/>
              </a:ext>
            </a:extLst>
          </p:cNvPr>
          <p:cNvSpPr txBox="1"/>
          <p:nvPr/>
        </p:nvSpPr>
        <p:spPr>
          <a:xfrm>
            <a:off x="617251" y="5242716"/>
            <a:ext cx="7803093"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srgbClr val="018EBB"/>
                </a:solidFill>
                <a:effectLst/>
                <a:uLnTx/>
                <a:uFillTx/>
                <a:latin typeface="Rubik Black" pitchFamily="2" charset="-79"/>
                <a:ea typeface="+mn-ea"/>
                <a:cs typeface="Rubik Black" pitchFamily="2" charset="-79"/>
              </a:rPr>
              <a:t>WHY?-WHY?-WHY? CHAINS</a:t>
            </a:r>
            <a:endParaRPr kumimoji="0" lang="en-GB"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DC0A3A5-32CE-B48B-328E-438C744C04EC}"/>
              </a:ext>
            </a:extLst>
          </p:cNvPr>
          <p:cNvSpPr txBox="1"/>
          <p:nvPr/>
        </p:nvSpPr>
        <p:spPr>
          <a:xfrm>
            <a:off x="356839" y="1585615"/>
            <a:ext cx="8430321"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effectLst/>
                <a:uLnTx/>
                <a:uFillTx/>
                <a:latin typeface="Rubik Black" pitchFamily="2" charset="-79"/>
                <a:ea typeface="+mn-ea"/>
                <a:cs typeface="Rubik Black" pitchFamily="2" charset="-79"/>
              </a:rPr>
              <a:t>WHY IS THE RIVER ATRATO A DANGEROUS PLACE?</a:t>
            </a:r>
            <a:endParaRPr kumimoji="0" lang="en-GB" sz="2400"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4071440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715BC2-B7D9-C543-5A01-1C8E29D9B17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43" y="797481"/>
            <a:ext cx="9144000" cy="606052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700" b="1">
                <a:solidFill>
                  <a:prstClr val="white"/>
                </a:solidFill>
                <a:latin typeface="Rubik Black" pitchFamily="2" charset="-79"/>
                <a:ea typeface="Colby StBlk" pitchFamily="2" charset="77"/>
                <a:cs typeface="Rubik Black" pitchFamily="2" charset="-79"/>
              </a:rPr>
              <a:t>LAUDATO SI’ SCHOOLS</a:t>
            </a:r>
            <a:endPar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Rounded Rectangle 2">
            <a:extLst>
              <a:ext uri="{FF2B5EF4-FFF2-40B4-BE49-F238E27FC236}">
                <a16:creationId xmlns:a16="http://schemas.microsoft.com/office/drawing/2014/main" id="{3CD6B541-4932-076A-73A5-741245218457}"/>
              </a:ext>
            </a:extLst>
          </p:cNvPr>
          <p:cNvSpPr/>
          <p:nvPr/>
        </p:nvSpPr>
        <p:spPr>
          <a:xfrm>
            <a:off x="6007100" y="1784909"/>
            <a:ext cx="2717889" cy="2660091"/>
          </a:xfrm>
          <a:prstGeom prst="roundRect">
            <a:avLst>
              <a:gd name="adj" fmla="val 3955"/>
            </a:avLst>
          </a:prstGeom>
          <a:solidFill>
            <a:srgbClr val="FEC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AA5FD6A-A655-AACA-457C-8EE4820F349E}"/>
              </a:ext>
            </a:extLst>
          </p:cNvPr>
          <p:cNvSpPr/>
          <p:nvPr/>
        </p:nvSpPr>
        <p:spPr>
          <a:xfrm>
            <a:off x="6150901" y="1957278"/>
            <a:ext cx="2574088" cy="227754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ubik" pitchFamily="2" charset="-79"/>
                <a:ea typeface="Colby StBlk" panose="00000A00000000000000" charset="0"/>
                <a:cs typeface="Rubik" pitchFamily="2" charset="-79"/>
              </a:rPr>
              <a:t>“</a:t>
            </a:r>
            <a:r>
              <a:rPr kumimoji="0" lang="en-GB" sz="1800" b="1" i="0" u="none" strike="noStrike" kern="1200" cap="none" spc="0" normalizeH="0" baseline="0" noProof="0">
                <a:ln>
                  <a:noFill/>
                </a:ln>
                <a:solidFill>
                  <a:prstClr val="black"/>
                </a:solidFill>
                <a:effectLst/>
                <a:uLnTx/>
                <a:uFillTx/>
                <a:latin typeface="Rubik" pitchFamily="2" charset="-79"/>
                <a:ea typeface="Colby StBlk" panose="00000A00000000000000" charset="0"/>
                <a:cs typeface="Rubik" pitchFamily="2" charset="-79"/>
              </a:rPr>
              <a:t>A faith without ​works, a faith that ​doesn’t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Rubik" pitchFamily="2" charset="-79"/>
                <a:ea typeface="Colby StBlk" panose="00000A00000000000000" charset="0"/>
                <a:cs typeface="Rubik" pitchFamily="2" charset="-79"/>
              </a:rPr>
              <a:t>get you ​involved, isn’t faith. ​It is words and ​nothing more than ​words.”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Rubik" pitchFamily="2" charset="-79"/>
                <a:ea typeface="Colby StBlk" panose="00000A00000000000000" charset="0"/>
                <a:cs typeface="Rubik" pitchFamily="2" charset="-79"/>
              </a:rPr>
              <a:t>Pope Francis</a:t>
            </a:r>
          </a:p>
        </p:txBody>
      </p:sp>
      <p:sp>
        <p:nvSpPr>
          <p:cNvPr id="2" name="TextBox 1">
            <a:extLst>
              <a:ext uri="{FF2B5EF4-FFF2-40B4-BE49-F238E27FC236}">
                <a16:creationId xmlns:a16="http://schemas.microsoft.com/office/drawing/2014/main" id="{027C30E9-30F5-31A2-1DE0-92DF0D0AE304}"/>
              </a:ext>
            </a:extLst>
          </p:cNvPr>
          <p:cNvSpPr txBox="1"/>
          <p:nvPr/>
        </p:nvSpPr>
        <p:spPr>
          <a:xfrm>
            <a:off x="7695210" y="6393948"/>
            <a:ext cx="1268619"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Rubik" panose="020B0604020202020204" charset="-79"/>
                <a:ea typeface="+mn-ea"/>
                <a:cs typeface="Rubik" panose="020B0604020202020204" charset="-79"/>
              </a:rPr>
              <a:t>Fausto, River Guardian</a:t>
            </a:r>
          </a:p>
        </p:txBody>
      </p:sp>
    </p:spTree>
    <p:extLst>
      <p:ext uri="{BB962C8B-B14F-4D97-AF65-F5344CB8AC3E}">
        <p14:creationId xmlns:p14="http://schemas.microsoft.com/office/powerpoint/2010/main" val="3190147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CED98F-8657-2649-984A-E48E7A8683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Rectangle 3">
            <a:extLst>
              <a:ext uri="{FF2B5EF4-FFF2-40B4-BE49-F238E27FC236}">
                <a16:creationId xmlns:a16="http://schemas.microsoft.com/office/drawing/2014/main" id="{BF83C104-874B-70A2-A3B9-5FA355080619}"/>
              </a:ext>
            </a:extLst>
          </p:cNvPr>
          <p:cNvSpPr/>
          <p:nvPr/>
        </p:nvSpPr>
        <p:spPr>
          <a:xfrm>
            <a:off x="0" y="4151586"/>
            <a:ext cx="9144000" cy="2706414"/>
          </a:xfrm>
          <a:prstGeom prst="rect">
            <a:avLst/>
          </a:prstGeom>
          <a:gradFill>
            <a:gsLst>
              <a:gs pos="0">
                <a:srgbClr val="000000">
                  <a:alpha val="0"/>
                </a:srgbClr>
              </a:gs>
              <a:gs pos="100000">
                <a:srgbClr val="00000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11">
            <a:extLst>
              <a:ext uri="{FF2B5EF4-FFF2-40B4-BE49-F238E27FC236}">
                <a16:creationId xmlns:a16="http://schemas.microsoft.com/office/drawing/2014/main" id="{6B27C29A-8924-5A95-1DB3-25F531D4BC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75868" y="285427"/>
            <a:ext cx="1600203" cy="571501"/>
          </a:xfrm>
          <a:prstGeom prst="rect">
            <a:avLst/>
          </a:prstGeom>
        </p:spPr>
      </p:pic>
      <p:sp>
        <p:nvSpPr>
          <p:cNvPr id="5" name="TextBox 4">
            <a:extLst>
              <a:ext uri="{FF2B5EF4-FFF2-40B4-BE49-F238E27FC236}">
                <a16:creationId xmlns:a16="http://schemas.microsoft.com/office/drawing/2014/main" id="{C586C8CD-029F-AF06-549A-027F8B9C5405}"/>
              </a:ext>
            </a:extLst>
          </p:cNvPr>
          <p:cNvSpPr txBox="1"/>
          <p:nvPr/>
        </p:nvSpPr>
        <p:spPr>
          <a:xfrm>
            <a:off x="467929" y="571178"/>
            <a:ext cx="4299857" cy="1141916"/>
          </a:xfrm>
          <a:prstGeom prst="rect">
            <a:avLst/>
          </a:prstGeom>
          <a:noFill/>
        </p:spPr>
        <p:txBody>
          <a:bodyPr wrap="square" rtlCol="0">
            <a:spAutoFit/>
          </a:bodyPr>
          <a:lstStyle/>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PRAY</a:t>
            </a:r>
          </a:p>
          <a:p>
            <a:pPr marL="0" marR="0" lvl="0" indent="0" algn="l" defTabSz="457200" rtl="0" eaLnBrk="1" fontAlgn="auto" latinLnBrk="0" hangingPunct="1">
              <a:lnSpc>
                <a:spcPts val="2740"/>
              </a:lnSpc>
              <a:spcBef>
                <a:spcPts val="0"/>
              </a:spcBef>
              <a:spcAft>
                <a:spcPts val="0"/>
              </a:spcAft>
              <a:buClrTx/>
              <a:buSzTx/>
              <a:buFontTx/>
              <a:buNone/>
              <a:tabLst/>
              <a:defRPr/>
            </a:pPr>
            <a:r>
              <a:rPr lang="en-GB" sz="3000" b="1">
                <a:solidFill>
                  <a:prstClr val="white"/>
                </a:solidFill>
                <a:latin typeface="Rubik Black" pitchFamily="2" charset="-79"/>
                <a:ea typeface="Colby StBlk" pitchFamily="2" charset="77"/>
                <a:cs typeface="Rubik Black" pitchFamily="2" charset="-79"/>
              </a:rPr>
              <a:t>LEARN</a:t>
            </a:r>
          </a:p>
          <a:p>
            <a:pPr marL="0" marR="0" lvl="0" indent="0" algn="l" defTabSz="457200" rtl="0" eaLnBrk="1" fontAlgn="auto" latinLnBrk="0" hangingPunct="1">
              <a:lnSpc>
                <a:spcPts val="2740"/>
              </a:lnSpc>
              <a:spcBef>
                <a:spcPts val="0"/>
              </a:spcBef>
              <a:spcAft>
                <a:spcPts val="0"/>
              </a:spcAft>
              <a:buClrTx/>
              <a:buSzTx/>
              <a:buFontTx/>
              <a:buNone/>
              <a:tabLst/>
              <a:defRPr/>
            </a:pPr>
            <a:r>
              <a:rPr kumimoji="0" lang="en-GB" sz="30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ACT</a:t>
            </a:r>
          </a:p>
        </p:txBody>
      </p:sp>
    </p:spTree>
    <p:extLst>
      <p:ext uri="{BB962C8B-B14F-4D97-AF65-F5344CB8AC3E}">
        <p14:creationId xmlns:p14="http://schemas.microsoft.com/office/powerpoint/2010/main" val="481916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CA698E-ABAB-1839-B107-1CF1C8D89B0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16F932-C036-3FEF-ED79-C9545EE18086}"/>
              </a:ext>
            </a:extLst>
          </p:cNvPr>
          <p:cNvPicPr>
            <a:picLocks noChangeAspect="1"/>
          </p:cNvPicPr>
          <p:nvPr/>
        </p:nvPicPr>
        <p:blipFill rotWithShape="1">
          <a:blip r:embed="rId3" cstate="email">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28C3D7F6-4BD1-9CB3-0CCC-33F799AA1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screen with a black border&#10;&#10;Description automatically generated">
            <a:extLst>
              <a:ext uri="{FF2B5EF4-FFF2-40B4-BE49-F238E27FC236}">
                <a16:creationId xmlns:a16="http://schemas.microsoft.com/office/drawing/2014/main" id="{B8E67484-6E3C-33E0-498D-DB1A53F359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C54DD3D3-DF31-4E63-192E-CF05CD346D94}"/>
              </a:ext>
            </a:extLst>
          </p:cNvPr>
          <p:cNvSpPr txBox="1"/>
          <p:nvPr/>
        </p:nvSpPr>
        <p:spPr>
          <a:xfrm>
            <a:off x="293929" y="464052"/>
            <a:ext cx="5577482"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prstClr val="white"/>
                </a:solidFill>
                <a:effectLst/>
                <a:uLnTx/>
                <a:uFillTx/>
                <a:latin typeface="Rubik Black" pitchFamily="2" charset="-79"/>
                <a:ea typeface="Colby StBlk" pitchFamily="2" charset="77"/>
                <a:cs typeface="Rubik Black" pitchFamily="2" charset="-79"/>
              </a:rPr>
              <a:t>LET US PRAY</a:t>
            </a:r>
          </a:p>
        </p:txBody>
      </p:sp>
      <p:pic>
        <p:nvPicPr>
          <p:cNvPr id="8" name="Graphic 7">
            <a:extLst>
              <a:ext uri="{FF2B5EF4-FFF2-40B4-BE49-F238E27FC236}">
                <a16:creationId xmlns:a16="http://schemas.microsoft.com/office/drawing/2014/main" id="{928934E5-8F79-5F43-8D84-AE6B6B1346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9" name="TextBox 8">
            <a:extLst>
              <a:ext uri="{FF2B5EF4-FFF2-40B4-BE49-F238E27FC236}">
                <a16:creationId xmlns:a16="http://schemas.microsoft.com/office/drawing/2014/main" id="{1C5ED8F9-B53E-E09D-4AE0-00F9EECDA529}"/>
              </a:ext>
            </a:extLst>
          </p:cNvPr>
          <p:cNvSpPr txBox="1"/>
          <p:nvPr/>
        </p:nvSpPr>
        <p:spPr>
          <a:xfrm>
            <a:off x="356470" y="1507878"/>
            <a:ext cx="8431060" cy="1846659"/>
          </a:xfrm>
          <a:prstGeom prst="rect">
            <a:avLst/>
          </a:prstGeom>
          <a:noFill/>
        </p:spPr>
        <p:txBody>
          <a:bodyPr wrap="square">
            <a:spAutoFit/>
          </a:bodyPr>
          <a:lstStyle/>
          <a:p>
            <a:pPr algn="ctr"/>
            <a:r>
              <a:rPr lang="en-US" sz="3200" b="1">
                <a:solidFill>
                  <a:srgbClr val="ED9838"/>
                </a:solidFill>
                <a:latin typeface="Colby StBlk" panose="00000A00000000000000" charset="0"/>
                <a:ea typeface="Colby StBlk" panose="00000A00000000000000" charset="0"/>
                <a:cs typeface="Rubik" panose="020B0604020202020204" charset="-79"/>
              </a:rPr>
              <a:t>TO OUR LADY OF CHIQUINQUIRÁ, PATRON SAINT OF COLOMBIA</a:t>
            </a:r>
          </a:p>
          <a:p>
            <a:pPr algn="ctr"/>
            <a:endParaRPr lang="en-US" sz="3200" b="1">
              <a:solidFill>
                <a:srgbClr val="ED9838"/>
              </a:solidFill>
              <a:latin typeface="Colby StBlk" panose="00000A00000000000000" charset="0"/>
              <a:ea typeface="Colby StBlk" panose="00000A00000000000000" charset="0"/>
              <a:cs typeface="Rubik" panose="020B0604020202020204" charset="-79"/>
            </a:endParaRPr>
          </a:p>
          <a:p>
            <a:pPr>
              <a:buNone/>
            </a:pPr>
            <a:endParaRPr lang="en-US" b="1"/>
          </a:p>
        </p:txBody>
      </p:sp>
      <p:sp>
        <p:nvSpPr>
          <p:cNvPr id="13" name="TextBox 12">
            <a:extLst>
              <a:ext uri="{FF2B5EF4-FFF2-40B4-BE49-F238E27FC236}">
                <a16:creationId xmlns:a16="http://schemas.microsoft.com/office/drawing/2014/main" id="{F8BFD0E3-CC5A-4CB9-BB14-97EE581E2429}"/>
              </a:ext>
            </a:extLst>
          </p:cNvPr>
          <p:cNvSpPr txBox="1"/>
          <p:nvPr/>
        </p:nvSpPr>
        <p:spPr>
          <a:xfrm>
            <a:off x="287744" y="2772901"/>
            <a:ext cx="4336204" cy="3046988"/>
          </a:xfrm>
          <a:prstGeom prst="rect">
            <a:avLst/>
          </a:prstGeom>
          <a:noFill/>
        </p:spPr>
        <p:txBody>
          <a:bodyPr wrap="square">
            <a:spAutoFit/>
          </a:bodyPr>
          <a:lstStyle/>
          <a:p>
            <a:pPr>
              <a:buNone/>
            </a:pPr>
            <a:r>
              <a:rPr lang="en-US" sz="1600" b="1">
                <a:latin typeface="Rubik" panose="020B0604020202020204" charset="-79"/>
                <a:cs typeface="Rubik" panose="020B0604020202020204" charset="-79"/>
              </a:rPr>
              <a:t>Our Lady of </a:t>
            </a:r>
            <a:r>
              <a:rPr lang="en-US" sz="1600" b="1" err="1">
                <a:latin typeface="Rubik" panose="020B0604020202020204" charset="-79"/>
                <a:cs typeface="Rubik" panose="020B0604020202020204" charset="-79"/>
              </a:rPr>
              <a:t>Chiquinquirá</a:t>
            </a:r>
            <a:r>
              <a:rPr lang="en-US" sz="1600" b="1">
                <a:latin typeface="Rubik" panose="020B0604020202020204" charset="-79"/>
                <a:cs typeface="Rubik" panose="020B0604020202020204" charset="-79"/>
              </a:rPr>
              <a:t> </a:t>
            </a:r>
            <a:br>
              <a:rPr lang="en-US" sz="1600">
                <a:solidFill>
                  <a:srgbClr val="12375A"/>
                </a:solidFill>
                <a:latin typeface="Rubik" panose="020B0604020202020204" charset="-79"/>
                <a:cs typeface="Rubik" panose="020B0604020202020204" charset="-79"/>
              </a:rPr>
            </a:br>
            <a:r>
              <a:rPr lang="en-US" sz="1600">
                <a:solidFill>
                  <a:srgbClr val="12375A"/>
                </a:solidFill>
                <a:latin typeface="Rubik" panose="020B0604020202020204" charset="-79"/>
                <a:cs typeface="Rubik" panose="020B0604020202020204" charset="-79"/>
              </a:rPr>
              <a:t>we ask you to pray for the people of Chocó </a:t>
            </a:r>
            <a:br>
              <a:rPr lang="en-US" sz="1600">
                <a:solidFill>
                  <a:srgbClr val="12375A"/>
                </a:solidFill>
                <a:latin typeface="Rubik" panose="020B0604020202020204" charset="-79"/>
                <a:cs typeface="Rubik" panose="020B0604020202020204" charset="-79"/>
              </a:rPr>
            </a:br>
            <a:r>
              <a:rPr lang="en-US" sz="1600">
                <a:solidFill>
                  <a:srgbClr val="12375A"/>
                </a:solidFill>
                <a:latin typeface="Rubik" panose="020B0604020202020204" charset="-79"/>
                <a:cs typeface="Rubik" panose="020B0604020202020204" charset="-79"/>
              </a:rPr>
              <a:t>who suffer because of violence and the destruction of their land.</a:t>
            </a:r>
            <a:br>
              <a:rPr lang="en-US" sz="1600">
                <a:solidFill>
                  <a:srgbClr val="12375A"/>
                </a:solidFill>
                <a:latin typeface="Rubik" panose="020B0604020202020204" charset="-79"/>
                <a:cs typeface="Rubik" panose="020B0604020202020204" charset="-79"/>
              </a:rPr>
            </a:br>
            <a:r>
              <a:rPr lang="en-US" sz="1600" b="1">
                <a:latin typeface="Rubik" panose="020B0604020202020204" charset="-79"/>
                <a:cs typeface="Rubik" panose="020B0604020202020204" charset="-79"/>
              </a:rPr>
              <a:t>Lord, hear our prayer.</a:t>
            </a:r>
          </a:p>
          <a:p>
            <a:pPr>
              <a:buNone/>
            </a:pPr>
            <a:endParaRPr lang="en-US" sz="1600" b="1">
              <a:latin typeface="Rubik" panose="020B0604020202020204" charset="-79"/>
              <a:cs typeface="Rubik" panose="020B0604020202020204" charset="-79"/>
            </a:endParaRPr>
          </a:p>
          <a:p>
            <a:r>
              <a:rPr lang="en-US" sz="1600">
                <a:solidFill>
                  <a:srgbClr val="12375A"/>
                </a:solidFill>
                <a:latin typeface="Rubik" panose="020B0604020202020204" charset="-79"/>
                <a:cs typeface="Rubik" panose="020B0604020202020204" charset="-79"/>
              </a:rPr>
              <a:t>Protect those who are afraid,</a:t>
            </a:r>
            <a:br>
              <a:rPr lang="en-US" sz="1600">
                <a:solidFill>
                  <a:srgbClr val="12375A"/>
                </a:solidFill>
                <a:latin typeface="Rubik" panose="020B0604020202020204" charset="-79"/>
                <a:cs typeface="Rubik" panose="020B0604020202020204" charset="-79"/>
              </a:rPr>
            </a:br>
            <a:r>
              <a:rPr lang="en-US" sz="1600">
                <a:solidFill>
                  <a:srgbClr val="12375A"/>
                </a:solidFill>
                <a:latin typeface="Rubik" panose="020B0604020202020204" charset="-79"/>
                <a:cs typeface="Rubik" panose="020B0604020202020204" charset="-79"/>
              </a:rPr>
              <a:t>and give strength to the River Guardians,</a:t>
            </a:r>
            <a:br>
              <a:rPr lang="en-US" sz="1600">
                <a:solidFill>
                  <a:srgbClr val="12375A"/>
                </a:solidFill>
                <a:latin typeface="Rubik" panose="020B0604020202020204" charset="-79"/>
                <a:cs typeface="Rubik" panose="020B0604020202020204" charset="-79"/>
              </a:rPr>
            </a:br>
            <a:r>
              <a:rPr lang="en-US" sz="1600">
                <a:solidFill>
                  <a:srgbClr val="12375A"/>
                </a:solidFill>
                <a:latin typeface="Rubik" panose="020B0604020202020204" charset="-79"/>
                <a:cs typeface="Rubik" panose="020B0604020202020204" charset="-79"/>
              </a:rPr>
              <a:t>who speak up for the river and for their communities.</a:t>
            </a:r>
            <a:br>
              <a:rPr lang="en-US" sz="1600">
                <a:solidFill>
                  <a:srgbClr val="12375A"/>
                </a:solidFill>
                <a:latin typeface="Rubik" panose="020B0604020202020204" charset="-79"/>
                <a:cs typeface="Rubik" panose="020B0604020202020204" charset="-79"/>
              </a:rPr>
            </a:br>
            <a:r>
              <a:rPr lang="en-US" sz="1600" b="1">
                <a:latin typeface="Rubik" panose="020B0604020202020204" charset="-79"/>
                <a:cs typeface="Rubik" panose="020B0604020202020204" charset="-79"/>
              </a:rPr>
              <a:t>Lord, hear our prayer.</a:t>
            </a:r>
            <a:endParaRPr lang="en-US" sz="1600">
              <a:latin typeface="Rubik" panose="020B0604020202020204" charset="-79"/>
              <a:cs typeface="Rubik" panose="020B0604020202020204" charset="-79"/>
            </a:endParaRPr>
          </a:p>
          <a:p>
            <a:pPr>
              <a:buNone/>
            </a:pPr>
            <a:endParaRPr lang="en-US" sz="1600" b="1">
              <a:latin typeface="Rubik" panose="020B0604020202020204" charset="-79"/>
              <a:cs typeface="Rubik" panose="020B0604020202020204" charset="-79"/>
            </a:endParaRPr>
          </a:p>
        </p:txBody>
      </p:sp>
      <p:sp>
        <p:nvSpPr>
          <p:cNvPr id="19" name="TextBox 18">
            <a:extLst>
              <a:ext uri="{FF2B5EF4-FFF2-40B4-BE49-F238E27FC236}">
                <a16:creationId xmlns:a16="http://schemas.microsoft.com/office/drawing/2014/main" id="{50365D17-EEEF-D4E7-67E0-DE2FC0AD84A3}"/>
              </a:ext>
            </a:extLst>
          </p:cNvPr>
          <p:cNvSpPr txBox="1"/>
          <p:nvPr/>
        </p:nvSpPr>
        <p:spPr>
          <a:xfrm>
            <a:off x="4873751" y="3045333"/>
            <a:ext cx="4044686" cy="3108543"/>
          </a:xfrm>
          <a:prstGeom prst="rect">
            <a:avLst/>
          </a:prstGeom>
          <a:noFill/>
        </p:spPr>
        <p:txBody>
          <a:bodyPr wrap="square">
            <a:spAutoFit/>
          </a:bodyPr>
          <a:lstStyle/>
          <a:p>
            <a:pPr>
              <a:buNone/>
            </a:pPr>
            <a:r>
              <a:rPr lang="en-US" sz="1600">
                <a:solidFill>
                  <a:srgbClr val="12375A"/>
                </a:solidFill>
                <a:latin typeface="Rubik" panose="020B0604020202020204" charset="-79"/>
                <a:cs typeface="Rubik" panose="020B0604020202020204" charset="-79"/>
              </a:rPr>
              <a:t>Stand beside the families facing danger,</a:t>
            </a:r>
            <a:br>
              <a:rPr lang="en-US" sz="1600">
                <a:solidFill>
                  <a:srgbClr val="12375A"/>
                </a:solidFill>
                <a:latin typeface="Rubik" panose="020B0604020202020204" charset="-79"/>
                <a:cs typeface="Rubik" panose="020B0604020202020204" charset="-79"/>
              </a:rPr>
            </a:br>
            <a:r>
              <a:rPr lang="en-US" sz="1600">
                <a:solidFill>
                  <a:srgbClr val="12375A"/>
                </a:solidFill>
                <a:latin typeface="Rubik" panose="020B0604020202020204" charset="-79"/>
                <a:cs typeface="Rubik" panose="020B0604020202020204" charset="-79"/>
              </a:rPr>
              <a:t>and help us all choose peace, kindness, and justice.</a:t>
            </a:r>
            <a:br>
              <a:rPr lang="en-US" sz="1600">
                <a:solidFill>
                  <a:srgbClr val="12375A"/>
                </a:solidFill>
                <a:latin typeface="Rubik" panose="020B0604020202020204" charset="-79"/>
                <a:cs typeface="Rubik" panose="020B0604020202020204" charset="-79"/>
              </a:rPr>
            </a:br>
            <a:r>
              <a:rPr lang="en-US" sz="1600" b="1">
                <a:latin typeface="Rubik" panose="020B0604020202020204" charset="-79"/>
                <a:cs typeface="Rubik" panose="020B0604020202020204" charset="-79"/>
              </a:rPr>
              <a:t>Lord, hear our prayer.</a:t>
            </a:r>
          </a:p>
          <a:p>
            <a:pPr>
              <a:buNone/>
            </a:pPr>
            <a:endParaRPr lang="en-US" sz="1600" b="1">
              <a:latin typeface="Rubik" panose="020B0604020202020204" charset="-79"/>
              <a:cs typeface="Rubik" panose="020B0604020202020204" charset="-79"/>
            </a:endParaRPr>
          </a:p>
          <a:p>
            <a:pPr>
              <a:buNone/>
            </a:pPr>
            <a:r>
              <a:rPr lang="en-US" sz="1600">
                <a:solidFill>
                  <a:srgbClr val="12375A"/>
                </a:solidFill>
                <a:latin typeface="Rubik" panose="020B0604020202020204" charset="-79"/>
                <a:cs typeface="Rubik" panose="020B0604020202020204" charset="-79"/>
              </a:rPr>
              <a:t>We pray for healing, for courage,</a:t>
            </a:r>
            <a:br>
              <a:rPr lang="en-US" sz="1600">
                <a:solidFill>
                  <a:srgbClr val="12375A"/>
                </a:solidFill>
                <a:latin typeface="Rubik" panose="020B0604020202020204" charset="-79"/>
                <a:cs typeface="Rubik" panose="020B0604020202020204" charset="-79"/>
              </a:rPr>
            </a:br>
            <a:r>
              <a:rPr lang="en-US" sz="1600">
                <a:solidFill>
                  <a:srgbClr val="12375A"/>
                </a:solidFill>
                <a:latin typeface="Rubik" panose="020B0604020202020204" charset="-79"/>
                <a:cs typeface="Rubik" panose="020B0604020202020204" charset="-79"/>
              </a:rPr>
              <a:t>and for hope to grow in Chocó and around the world.</a:t>
            </a:r>
          </a:p>
          <a:p>
            <a:pPr>
              <a:buNone/>
            </a:pPr>
            <a:r>
              <a:rPr lang="en-US" sz="1600" b="1">
                <a:latin typeface="Rubik" panose="020B0604020202020204" charset="-79"/>
                <a:cs typeface="Rubik" panose="020B0604020202020204" charset="-79"/>
              </a:rPr>
              <a:t>Lord, hear our prayer.</a:t>
            </a:r>
            <a:endParaRPr lang="en-US" sz="1600">
              <a:latin typeface="Rubik" panose="020B0604020202020204" charset="-79"/>
              <a:cs typeface="Rubik" panose="020B0604020202020204" charset="-79"/>
            </a:endParaRPr>
          </a:p>
          <a:p>
            <a:br>
              <a:rPr lang="en-US" sz="1600"/>
            </a:br>
            <a:endParaRPr lang="en-US" sz="1600"/>
          </a:p>
          <a:p>
            <a:pPr>
              <a:buNone/>
            </a:pPr>
            <a:endParaRPr lang="en-US" sz="1600">
              <a:latin typeface="Rubik" panose="020B0604020202020204" charset="-79"/>
              <a:cs typeface="Rubik" panose="020B0604020202020204" charset="-79"/>
            </a:endParaRPr>
          </a:p>
        </p:txBody>
      </p:sp>
      <p:sp>
        <p:nvSpPr>
          <p:cNvPr id="21" name="TextBox 20">
            <a:extLst>
              <a:ext uri="{FF2B5EF4-FFF2-40B4-BE49-F238E27FC236}">
                <a16:creationId xmlns:a16="http://schemas.microsoft.com/office/drawing/2014/main" id="{8638B1AA-D376-43CD-440E-E2F96CC22570}"/>
              </a:ext>
            </a:extLst>
          </p:cNvPr>
          <p:cNvSpPr txBox="1"/>
          <p:nvPr/>
        </p:nvSpPr>
        <p:spPr>
          <a:xfrm>
            <a:off x="723855" y="5646045"/>
            <a:ext cx="8180895" cy="1015663"/>
          </a:xfrm>
          <a:prstGeom prst="rect">
            <a:avLst/>
          </a:prstGeom>
          <a:noFill/>
        </p:spPr>
        <p:txBody>
          <a:bodyPr wrap="square">
            <a:spAutoFit/>
          </a:bodyPr>
          <a:lstStyle/>
          <a:p>
            <a:pPr algn="ctr"/>
            <a:r>
              <a:rPr lang="en-US" sz="2000" b="1">
                <a:solidFill>
                  <a:srgbClr val="ED9838"/>
                </a:solidFill>
                <a:latin typeface="Colby StBlk" panose="00000A00000000000000" charset="0"/>
                <a:ea typeface="Colby StBlk" panose="00000A00000000000000" charset="0"/>
              </a:rPr>
              <a:t>Our Lady of </a:t>
            </a:r>
            <a:r>
              <a:rPr lang="en-US" sz="2000" b="1" err="1">
                <a:solidFill>
                  <a:srgbClr val="ED9838"/>
                </a:solidFill>
                <a:latin typeface="Colby StBlk" panose="00000A00000000000000" charset="0"/>
                <a:ea typeface="Colby StBlk" panose="00000A00000000000000" charset="0"/>
              </a:rPr>
              <a:t>Chiquinquirá</a:t>
            </a:r>
            <a:r>
              <a:rPr lang="en-US" sz="2000" b="1">
                <a:solidFill>
                  <a:srgbClr val="ED9838"/>
                </a:solidFill>
                <a:latin typeface="Colby StBlk" panose="00000A00000000000000" charset="0"/>
                <a:ea typeface="Colby StBlk" panose="00000A00000000000000" charset="0"/>
              </a:rPr>
              <a:t>,</a:t>
            </a:r>
          </a:p>
          <a:p>
            <a:pPr algn="ctr"/>
            <a:r>
              <a:rPr lang="en-US" sz="2000" b="1">
                <a:solidFill>
                  <a:srgbClr val="ED9838"/>
                </a:solidFill>
                <a:latin typeface="Colby StBlk" panose="00000A00000000000000" charset="0"/>
                <a:ea typeface="Colby StBlk" panose="00000A00000000000000" charset="0"/>
              </a:rPr>
              <a:t>pray for them and pray for us.</a:t>
            </a:r>
            <a:br>
              <a:rPr lang="en-US" sz="2000">
                <a:solidFill>
                  <a:srgbClr val="ED9838"/>
                </a:solidFill>
                <a:latin typeface="Colby StBlk" panose="00000A00000000000000" charset="0"/>
                <a:ea typeface="Colby StBlk" panose="00000A00000000000000" charset="0"/>
              </a:rPr>
            </a:br>
            <a:r>
              <a:rPr lang="en-US" sz="2000" b="1">
                <a:solidFill>
                  <a:srgbClr val="ED9838"/>
                </a:solidFill>
                <a:latin typeface="Colby StBlk" panose="00000A00000000000000" charset="0"/>
                <a:ea typeface="Colby StBlk" panose="00000A00000000000000" charset="0"/>
              </a:rPr>
              <a:t>Amen.</a:t>
            </a:r>
            <a:endParaRPr lang="en-GB" sz="2000">
              <a:solidFill>
                <a:srgbClr val="ED9838"/>
              </a:solidFill>
              <a:latin typeface="Colby StBlk" panose="00000A00000000000000" charset="0"/>
              <a:ea typeface="Colby StBlk" panose="00000A00000000000000" charset="0"/>
            </a:endParaRPr>
          </a:p>
        </p:txBody>
      </p:sp>
    </p:spTree>
    <p:extLst>
      <p:ext uri="{BB962C8B-B14F-4D97-AF65-F5344CB8AC3E}">
        <p14:creationId xmlns:p14="http://schemas.microsoft.com/office/powerpoint/2010/main" val="657759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83DC4E-8CB1-787E-C547-20017DF742A9}"/>
              </a:ext>
            </a:extLst>
          </p:cNvPr>
          <p:cNvPicPr>
            <a:picLocks noChangeAspect="1"/>
          </p:cNvPicPr>
          <p:nvPr/>
        </p:nvPicPr>
        <p:blipFill rotWithShape="1">
          <a:blip r:embed="rId3" cstate="email">
            <a:alphaModFix amt="66000"/>
            <a:extLst>
              <a:ext uri="{28A0092B-C50C-407E-A947-70E740481C1C}">
                <a14:useLocalDpi xmlns:a14="http://schemas.microsoft.com/office/drawing/2010/main"/>
              </a:ext>
            </a:extLst>
          </a:blip>
          <a:srcRect/>
          <a:stretch/>
        </p:blipFill>
        <p:spPr>
          <a:xfrm>
            <a:off x="0" y="-1"/>
            <a:ext cx="5004657" cy="659065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een screen with a black border&#10;&#10;Description automatically generated">
            <a:extLst>
              <a:ext uri="{FF2B5EF4-FFF2-40B4-BE49-F238E27FC236}">
                <a16:creationId xmlns:a16="http://schemas.microsoft.com/office/drawing/2014/main" id="{01F58799-662D-E7EB-7188-F68D9447A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2286" y="0"/>
            <a:ext cx="9141714" cy="1594961"/>
          </a:xfrm>
          <a:prstGeom prst="rect">
            <a:avLst/>
          </a:prstGeom>
        </p:spPr>
      </p:pic>
      <p:sp>
        <p:nvSpPr>
          <p:cNvPr id="7" name="TextBox 6">
            <a:extLst>
              <a:ext uri="{FF2B5EF4-FFF2-40B4-BE49-F238E27FC236}">
                <a16:creationId xmlns:a16="http://schemas.microsoft.com/office/drawing/2014/main" id="{A943A2E8-02E8-A046-81E2-E279D6501BDF}"/>
              </a:ext>
            </a:extLst>
          </p:cNvPr>
          <p:cNvSpPr txBox="1"/>
          <p:nvPr/>
        </p:nvSpPr>
        <p:spPr>
          <a:xfrm>
            <a:off x="293929" y="464052"/>
            <a:ext cx="5577482" cy="507831"/>
          </a:xfrm>
          <a:prstGeom prst="rect">
            <a:avLst/>
          </a:prstGeom>
          <a:noFill/>
        </p:spPr>
        <p:txBody>
          <a:bodyPr wrap="square" rtlCol="0">
            <a:spAutoFit/>
          </a:bodyPr>
          <a:lstStyle/>
          <a:p>
            <a:r>
              <a:rPr lang="en-GB" sz="2700" b="1">
                <a:solidFill>
                  <a:schemeClr val="bg1"/>
                </a:solidFill>
                <a:latin typeface="Rubik Black" pitchFamily="2" charset="-79"/>
                <a:ea typeface="Colby StBlk" pitchFamily="2" charset="77"/>
                <a:cs typeface="Rubik Black" pitchFamily="2" charset="-79"/>
              </a:rPr>
              <a:t>COLOMBIA</a:t>
            </a:r>
          </a:p>
        </p:txBody>
      </p:sp>
      <p:pic>
        <p:nvPicPr>
          <p:cNvPr id="8" name="Graphic 7">
            <a:extLst>
              <a:ext uri="{FF2B5EF4-FFF2-40B4-BE49-F238E27FC236}">
                <a16:creationId xmlns:a16="http://schemas.microsoft.com/office/drawing/2014/main" id="{681ECF89-59F1-70EF-278D-CDD36E6486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4786" y="464052"/>
            <a:ext cx="1600203" cy="571501"/>
          </a:xfrm>
          <a:prstGeom prst="rect">
            <a:avLst/>
          </a:prstGeom>
        </p:spPr>
      </p:pic>
      <p:sp>
        <p:nvSpPr>
          <p:cNvPr id="3" name="TextBox 2">
            <a:extLst>
              <a:ext uri="{FF2B5EF4-FFF2-40B4-BE49-F238E27FC236}">
                <a16:creationId xmlns:a16="http://schemas.microsoft.com/office/drawing/2014/main" id="{69DFD5E1-36AA-5406-975E-5C2D4A601132}"/>
              </a:ext>
            </a:extLst>
          </p:cNvPr>
          <p:cNvSpPr txBox="1"/>
          <p:nvPr/>
        </p:nvSpPr>
        <p:spPr>
          <a:xfrm>
            <a:off x="291511" y="1758720"/>
            <a:ext cx="6603833" cy="1754326"/>
          </a:xfrm>
          <a:prstGeom prst="rect">
            <a:avLst/>
          </a:prstGeom>
          <a:noFill/>
        </p:spPr>
        <p:txBody>
          <a:bodyPr wrap="square" rtlCol="0">
            <a:spAutoFit/>
          </a:bodyPr>
          <a:lstStyle/>
          <a:p>
            <a:pPr>
              <a:spcBef>
                <a:spcPct val="0"/>
              </a:spcBef>
              <a:buFontTx/>
              <a:buNone/>
            </a:pPr>
            <a:r>
              <a:rPr lang="en-GB" altLang="en-US" sz="2700">
                <a:solidFill>
                  <a:srgbClr val="018EBB"/>
                </a:solidFill>
                <a:latin typeface="Rubik Black" pitchFamily="2" charset="-79"/>
                <a:ea typeface="Colby StBlk" pitchFamily="2" charset="77"/>
                <a:cs typeface="Rubik Black" pitchFamily="2" charset="-79"/>
              </a:rPr>
              <a:t>A JUST WORLD, FREE OF POVERTY, WHERE WE FLOURISH AND LIVE </a:t>
            </a:r>
          </a:p>
          <a:p>
            <a:pPr>
              <a:spcBef>
                <a:spcPct val="0"/>
              </a:spcBef>
              <a:buFontTx/>
              <a:buNone/>
            </a:pPr>
            <a:r>
              <a:rPr lang="en-GB" altLang="en-US" sz="2700">
                <a:solidFill>
                  <a:srgbClr val="018EBB"/>
                </a:solidFill>
                <a:latin typeface="Rubik Black" pitchFamily="2" charset="-79"/>
                <a:ea typeface="Colby StBlk" pitchFamily="2" charset="77"/>
                <a:cs typeface="Rubik Black" pitchFamily="2" charset="-79"/>
              </a:rPr>
              <a:t>IN HARMONY WITH EACH OTHER AND ALL CREATION.</a:t>
            </a:r>
            <a:endParaRPr lang="en-GB" sz="2700">
              <a:solidFill>
                <a:srgbClr val="018EBB"/>
              </a:solidFill>
              <a:latin typeface="Rubik Black" pitchFamily="2" charset="-79"/>
              <a:ea typeface="Colby StBlk" pitchFamily="2" charset="77"/>
              <a:cs typeface="Rubik Black" pitchFamily="2" charset="-79"/>
            </a:endParaRPr>
          </a:p>
        </p:txBody>
      </p:sp>
      <p:sp>
        <p:nvSpPr>
          <p:cNvPr id="4" name="TextBox 3">
            <a:extLst>
              <a:ext uri="{FF2B5EF4-FFF2-40B4-BE49-F238E27FC236}">
                <a16:creationId xmlns:a16="http://schemas.microsoft.com/office/drawing/2014/main" id="{7C4CD576-1266-983F-8837-5F4DF75E460D}"/>
              </a:ext>
            </a:extLst>
          </p:cNvPr>
          <p:cNvSpPr txBox="1"/>
          <p:nvPr/>
        </p:nvSpPr>
        <p:spPr>
          <a:xfrm>
            <a:off x="270658" y="5413778"/>
            <a:ext cx="6624686" cy="1138773"/>
          </a:xfrm>
          <a:prstGeom prst="rect">
            <a:avLst/>
          </a:prstGeom>
          <a:noFill/>
        </p:spPr>
        <p:txBody>
          <a:bodyPr wrap="square" rtlCol="0">
            <a:spAutoFit/>
          </a:bodyPr>
          <a:lstStyle/>
          <a:p>
            <a:pPr>
              <a:spcBef>
                <a:spcPct val="0"/>
              </a:spcBef>
              <a:buFontTx/>
              <a:buNone/>
            </a:pPr>
            <a:r>
              <a:rPr lang="en-GB" altLang="en-US" sz="1000" b="1">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000">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000">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000">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a:latin typeface="Rubik" pitchFamily="2" charset="-79"/>
              <a:ea typeface="Colby StBlk" pitchFamily="2" charset="77"/>
              <a:cs typeface="Rubik" pitchFamily="2" charset="-79"/>
            </a:endParaRPr>
          </a:p>
          <a:p>
            <a:pPr>
              <a:spcBef>
                <a:spcPct val="0"/>
              </a:spcBef>
              <a:buFontTx/>
              <a:buNone/>
            </a:pPr>
            <a:r>
              <a:rPr lang="en-GB" sz="1400" b="1" err="1">
                <a:latin typeface="Rubik" pitchFamily="2" charset="-79"/>
                <a:ea typeface="Colby StBlk" pitchFamily="2" charset="77"/>
                <a:cs typeface="Rubik" pitchFamily="2" charset="-79"/>
              </a:rPr>
              <a:t>sciaf@sciaf.org.uk</a:t>
            </a:r>
            <a:endParaRPr lang="en-GB" sz="1400" b="1">
              <a:latin typeface="Rubik" pitchFamily="2" charset="-79"/>
              <a:ea typeface="Colby StBlk" pitchFamily="2" charset="77"/>
              <a:cs typeface="Rubik" pitchFamily="2" charset="-79"/>
            </a:endParaRPr>
          </a:p>
        </p:txBody>
      </p:sp>
      <p:pic>
        <p:nvPicPr>
          <p:cNvPr id="6" name="Picture 5">
            <a:extLst>
              <a:ext uri="{FF2B5EF4-FFF2-40B4-BE49-F238E27FC236}">
                <a16:creationId xmlns:a16="http://schemas.microsoft.com/office/drawing/2014/main" id="{0737F21D-12C8-B697-EF01-959645D0580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688959" y="4403376"/>
            <a:ext cx="2455041" cy="2454624"/>
          </a:xfrm>
          <a:prstGeom prst="rect">
            <a:avLst/>
          </a:prstGeom>
        </p:spPr>
      </p:pic>
    </p:spTree>
    <p:extLst>
      <p:ext uri="{BB962C8B-B14F-4D97-AF65-F5344CB8AC3E}">
        <p14:creationId xmlns:p14="http://schemas.microsoft.com/office/powerpoint/2010/main" val="18364258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E2A07E94AC05448C594CAA6E0A924B" ma:contentTypeVersion="14" ma:contentTypeDescription="Create a new document." ma:contentTypeScope="" ma:versionID="5ccad65f66f32f43248115940259969d">
  <xsd:schema xmlns:xsd="http://www.w3.org/2001/XMLSchema" xmlns:xs="http://www.w3.org/2001/XMLSchema" xmlns:p="http://schemas.microsoft.com/office/2006/metadata/properties" xmlns:ns2="b8272850-4b3f-444f-8ab6-9bc8b014a2aa" xmlns:ns3="33ff375b-edcb-4318-b297-03708cd48d6d" targetNamespace="http://schemas.microsoft.com/office/2006/metadata/properties" ma:root="true" ma:fieldsID="5b67653ede5d947c34f724eb93f1009d" ns2:_="" ns3:_="">
    <xsd:import namespace="b8272850-4b3f-444f-8ab6-9bc8b014a2aa"/>
    <xsd:import namespace="33ff375b-edcb-4318-b297-03708cd48d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72850-4b3f-444f-8ab6-9bc8b014a2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ff375b-edcb-4318-b297-03708cd48d6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cd0887e-a51a-4900-b42c-eb0d0f9b2423}" ma:internalName="TaxCatchAll" ma:showField="CatchAllData" ma:web="33ff375b-edcb-4318-b297-03708cd48d6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3ff375b-edcb-4318-b297-03708cd48d6d">
      <UserInfo>
        <DisplayName>Katie Ann McGeary</DisplayName>
        <AccountId>953</AccountId>
        <AccountType/>
      </UserInfo>
    </SharedWithUsers>
    <TaxCatchAll xmlns="33ff375b-edcb-4318-b297-03708cd48d6d" xsi:nil="true"/>
    <lcf76f155ced4ddcb4097134ff3c332f xmlns="b8272850-4b3f-444f-8ab6-9bc8b014a2a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E3ADBA-A924-410F-A048-98ED6E033B1D}">
  <ds:schemaRefs>
    <ds:schemaRef ds:uri="33ff375b-edcb-4318-b297-03708cd48d6d"/>
    <ds:schemaRef ds:uri="b8272850-4b3f-444f-8ab6-9bc8b014a2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523C4F-92D0-4C07-B8D5-72BA0200B906}">
  <ds:schemaRefs>
    <ds:schemaRef ds:uri="http://www.w3.org/XML/1998/namespace"/>
    <ds:schemaRef ds:uri="http://schemas.microsoft.com/office/2006/metadata/properties"/>
    <ds:schemaRef ds:uri="http://schemas.microsoft.com/office/2006/documentManagement/types"/>
    <ds:schemaRef ds:uri="http://purl.org/dc/terms/"/>
    <ds:schemaRef ds:uri="33ff375b-edcb-4318-b297-03708cd48d6d"/>
    <ds:schemaRef ds:uri="http://purl.org/dc/elements/1.1/"/>
    <ds:schemaRef ds:uri="http://schemas.microsoft.com/office/infopath/2007/PartnerControls"/>
    <ds:schemaRef ds:uri="http://schemas.openxmlformats.org/package/2006/metadata/core-properties"/>
    <ds:schemaRef ds:uri="b8272850-4b3f-444f-8ab6-9bc8b014a2aa"/>
    <ds:schemaRef ds:uri="http://purl.org/dc/dcmitype/"/>
  </ds:schemaRefs>
</ds:datastoreItem>
</file>

<file path=customXml/itemProps3.xml><?xml version="1.0" encoding="utf-8"?>
<ds:datastoreItem xmlns:ds="http://schemas.openxmlformats.org/officeDocument/2006/customXml" ds:itemID="{F95ED3C1-2848-4B52-B482-65682039D3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3462</Words>
  <Application>Microsoft Office PowerPoint</Application>
  <PresentationFormat>On-screen Show (4:3)</PresentationFormat>
  <Paragraphs>310</Paragraphs>
  <Slides>24</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Rubik</vt:lpstr>
      <vt:lpstr>Colby StBlk</vt:lpstr>
      <vt:lpstr>Arial</vt:lpstr>
      <vt:lpstr>Rubik Black</vt:lpstr>
      <vt:lpstr>Calibri</vt:lpstr>
      <vt:lpstr>GuardianTextEgyptian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Eleanor Porter</cp:lastModifiedBy>
  <cp:revision>1</cp:revision>
  <dcterms:created xsi:type="dcterms:W3CDTF">2021-07-26T14:29:33Z</dcterms:created>
  <dcterms:modified xsi:type="dcterms:W3CDTF">2025-06-02T12:01:34Z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0x01010086E2A07E94AC05448C594CAA6E0A924B</vt:lpwstr>
  </property>
  <property fmtid="{D5CDD505-2E9C-101B-9397-08002B2CF9AE}" pid="3" name="MediaServiceImageTags">
    <vt:lpwstr/>
  </property>
</Properties>
</file>