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sldIdLst>
    <p:sldId id="256" r:id="rId2"/>
    <p:sldId id="279" r:id="rId3"/>
    <p:sldId id="259" r:id="rId4"/>
    <p:sldId id="282" r:id="rId5"/>
    <p:sldId id="283" r:id="rId6"/>
    <p:sldId id="280" r:id="rId7"/>
    <p:sldId id="284" r:id="rId8"/>
  </p:sldIdLst>
  <p:sldSz cx="9144000" cy="6858000" type="screen4x3"/>
  <p:notesSz cx="6858000" cy="9144000"/>
  <p:embeddedFontLst>
    <p:embeddedFont>
      <p:font typeface="Colby StBlk" panose="00000A00000000000000" charset="0"/>
      <p:bold r:id="rId9"/>
    </p:embeddedFont>
    <p:embeddedFont>
      <p:font typeface="Rubik" panose="020B0604020202020204" charset="-79"/>
      <p:regular r:id="rId10"/>
      <p:bold r:id="rId11"/>
      <p:italic r:id="rId12"/>
      <p:boldItalic r:id="rId1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3C30"/>
    <a:srgbClr val="669051"/>
    <a:srgbClr val="ED9838"/>
    <a:srgbClr val="A1CA5E"/>
    <a:srgbClr val="12375A"/>
    <a:srgbClr val="E36729"/>
    <a:srgbClr val="D9443C"/>
    <a:srgbClr val="00B1C2"/>
    <a:srgbClr val="3A53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639" autoAdjust="0"/>
    <p:restoredTop sz="94647"/>
  </p:normalViewPr>
  <p:slideViewPr>
    <p:cSldViewPr snapToGrid="0" snapToObjects="1">
      <p:cViewPr varScale="1">
        <p:scale>
          <a:sx n="70" d="100"/>
          <a:sy n="70" d="100"/>
        </p:scale>
        <p:origin x="83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5.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85649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1900226"/>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DDD4640-FA24-9544-9AA0-3F16099B48A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1282"/>
            <a:ext cx="9143980" cy="6856718"/>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A black and white logo&#10;&#10;Description automatically generated with medium confidence">
            <a:extLst>
              <a:ext uri="{FF2B5EF4-FFF2-40B4-BE49-F238E27FC236}">
                <a16:creationId xmlns:a16="http://schemas.microsoft.com/office/drawing/2014/main" id="{DF5FC458-6504-D848-AB98-A219E9FA2E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93428" y="450374"/>
            <a:ext cx="1532682" cy="551111"/>
          </a:xfrm>
          <a:prstGeom prst="rect">
            <a:avLst/>
          </a:prstGeom>
        </p:spPr>
      </p:pic>
      <p:sp>
        <p:nvSpPr>
          <p:cNvPr id="6" name="TextBox 5">
            <a:extLst>
              <a:ext uri="{FF2B5EF4-FFF2-40B4-BE49-F238E27FC236}">
                <a16:creationId xmlns:a16="http://schemas.microsoft.com/office/drawing/2014/main" id="{CD3E5AD8-F013-AD4E-AC1D-E9A7B2A481A3}"/>
              </a:ext>
            </a:extLst>
          </p:cNvPr>
          <p:cNvSpPr txBox="1"/>
          <p:nvPr/>
        </p:nvSpPr>
        <p:spPr>
          <a:xfrm>
            <a:off x="391886" y="5312227"/>
            <a:ext cx="4299857" cy="754053"/>
          </a:xfrm>
          <a:prstGeom prst="rect">
            <a:avLst/>
          </a:prstGeom>
          <a:noFill/>
        </p:spPr>
        <p:txBody>
          <a:bodyPr wrap="square" rtlCol="0">
            <a:spAutoFit/>
          </a:bodyPr>
          <a:lstStyle/>
          <a:p>
            <a:r>
              <a:rPr lang="en-GB" sz="2700" b="1" dirty="0">
                <a:solidFill>
                  <a:schemeClr val="bg1"/>
                </a:solidFill>
                <a:latin typeface="Colby StBlk" pitchFamily="2" charset="77"/>
                <a:ea typeface="Colby StBlk" pitchFamily="2" charset="77"/>
              </a:rPr>
              <a:t>Mining in Colombia</a:t>
            </a:r>
          </a:p>
          <a:p>
            <a:r>
              <a:rPr lang="en-GB" sz="1600" b="1" dirty="0">
                <a:solidFill>
                  <a:schemeClr val="bg1"/>
                </a:solidFill>
                <a:latin typeface="Colby StBlk" pitchFamily="2" charset="77"/>
                <a:ea typeface="Colby StBlk" pitchFamily="2" charset="77"/>
              </a:rPr>
              <a:t>Issue exploration</a:t>
            </a:r>
          </a:p>
        </p:txBody>
      </p:sp>
    </p:spTree>
    <p:extLst>
      <p:ext uri="{BB962C8B-B14F-4D97-AF65-F5344CB8AC3E}">
        <p14:creationId xmlns:p14="http://schemas.microsoft.com/office/powerpoint/2010/main" val="1445156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E3AC51-4703-BB74-D9B2-70562F8714E6}"/>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FF221A3-C999-7702-B4F5-635E383F8D9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9144000" cy="1336432"/>
          </a:xfrm>
          <a:prstGeom prst="rect">
            <a:avLst/>
          </a:prstGeom>
        </p:spPr>
      </p:pic>
      <p:sp>
        <p:nvSpPr>
          <p:cNvPr id="10" name="Rectangle 9">
            <a:extLst>
              <a:ext uri="{FF2B5EF4-FFF2-40B4-BE49-F238E27FC236}">
                <a16:creationId xmlns:a16="http://schemas.microsoft.com/office/drawing/2014/main" id="{5BB2943D-08DF-C1E1-A949-A616E1749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TextBox 3">
            <a:extLst>
              <a:ext uri="{FF2B5EF4-FFF2-40B4-BE49-F238E27FC236}">
                <a16:creationId xmlns:a16="http://schemas.microsoft.com/office/drawing/2014/main" id="{EFF41C87-5782-476C-C8C7-DBF1CF83A81A}"/>
              </a:ext>
            </a:extLst>
          </p:cNvPr>
          <p:cNvSpPr txBox="1"/>
          <p:nvPr/>
        </p:nvSpPr>
        <p:spPr>
          <a:xfrm>
            <a:off x="228600" y="598713"/>
            <a:ext cx="4299857" cy="507831"/>
          </a:xfrm>
          <a:prstGeom prst="rect">
            <a:avLst/>
          </a:prstGeom>
          <a:noFill/>
        </p:spPr>
        <p:txBody>
          <a:bodyPr wrap="square" rtlCol="0">
            <a:spAutoFit/>
          </a:bodyPr>
          <a:lstStyle/>
          <a:p>
            <a:r>
              <a:rPr lang="en-GB" sz="2700" b="1" dirty="0">
                <a:solidFill>
                  <a:schemeClr val="bg1"/>
                </a:solidFill>
                <a:latin typeface="Colby StBlk" pitchFamily="2" charset="77"/>
                <a:ea typeface="Colby StBlk" pitchFamily="2" charset="77"/>
              </a:rPr>
              <a:t>Issues</a:t>
            </a:r>
          </a:p>
        </p:txBody>
      </p:sp>
      <p:sp>
        <p:nvSpPr>
          <p:cNvPr id="8" name="TextBox 7">
            <a:extLst>
              <a:ext uri="{FF2B5EF4-FFF2-40B4-BE49-F238E27FC236}">
                <a16:creationId xmlns:a16="http://schemas.microsoft.com/office/drawing/2014/main" id="{DE6CF3FF-F1CF-2E8A-BF65-5FB6C483DAB9}"/>
              </a:ext>
            </a:extLst>
          </p:cNvPr>
          <p:cNvSpPr txBox="1"/>
          <p:nvPr/>
        </p:nvSpPr>
        <p:spPr>
          <a:xfrm>
            <a:off x="228600" y="1513114"/>
            <a:ext cx="4818185" cy="1338828"/>
          </a:xfrm>
          <a:prstGeom prst="rect">
            <a:avLst/>
          </a:prstGeom>
          <a:noFill/>
        </p:spPr>
        <p:txBody>
          <a:bodyPr wrap="square" rtlCol="0">
            <a:spAutoFit/>
          </a:bodyPr>
          <a:lstStyle/>
          <a:p>
            <a:r>
              <a:rPr lang="en-GB" sz="2700" b="1" dirty="0">
                <a:latin typeface="Colby StBlk" pitchFamily="2" charset="77"/>
                <a:ea typeface="Colby StBlk" pitchFamily="2" charset="77"/>
              </a:rPr>
              <a:t>Let’s look at the issues and learn the key terms we’ll be using.</a:t>
            </a:r>
            <a:endParaRPr lang="en-GB" sz="1400" b="1" dirty="0">
              <a:latin typeface="Colby StBlk" pitchFamily="2" charset="77"/>
              <a:ea typeface="Colby StBlk" pitchFamily="2" charset="77"/>
            </a:endParaRPr>
          </a:p>
        </p:txBody>
      </p:sp>
      <p:pic>
        <p:nvPicPr>
          <p:cNvPr id="5" name="Picture 4" descr="A black and white logo&#10;&#10;Description automatically generated with medium confidence">
            <a:extLst>
              <a:ext uri="{FF2B5EF4-FFF2-40B4-BE49-F238E27FC236}">
                <a16:creationId xmlns:a16="http://schemas.microsoft.com/office/drawing/2014/main" id="{FD300460-97CF-E006-C138-E3014703CD6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93428" y="450374"/>
            <a:ext cx="1532682" cy="551111"/>
          </a:xfrm>
          <a:prstGeom prst="rect">
            <a:avLst/>
          </a:prstGeom>
        </p:spPr>
      </p:pic>
      <p:sp>
        <p:nvSpPr>
          <p:cNvPr id="2" name="TextBox 1">
            <a:extLst>
              <a:ext uri="{FF2B5EF4-FFF2-40B4-BE49-F238E27FC236}">
                <a16:creationId xmlns:a16="http://schemas.microsoft.com/office/drawing/2014/main" id="{3CED24E4-4980-51E6-6EDB-BAE6978E9E73}"/>
              </a:ext>
            </a:extLst>
          </p:cNvPr>
          <p:cNvSpPr txBox="1"/>
          <p:nvPr/>
        </p:nvSpPr>
        <p:spPr>
          <a:xfrm>
            <a:off x="228600" y="3344891"/>
            <a:ext cx="4818185" cy="923330"/>
          </a:xfrm>
          <a:prstGeom prst="rect">
            <a:avLst/>
          </a:prstGeom>
          <a:noFill/>
        </p:spPr>
        <p:txBody>
          <a:bodyPr wrap="square" rtlCol="0">
            <a:spAutoFit/>
          </a:bodyPr>
          <a:lstStyle/>
          <a:p>
            <a:r>
              <a:rPr lang="en-GB" altLang="en-US" dirty="0">
                <a:latin typeface="Rubik" pitchFamily="2" charset="-79"/>
                <a:ea typeface="Colby StBlk" pitchFamily="2" charset="77"/>
                <a:cs typeface="Rubik" pitchFamily="2" charset="-79"/>
              </a:rPr>
              <a:t>We are investigating the environmental and social impact of illegal and predatory mining in Colombia.</a:t>
            </a:r>
            <a:endParaRPr lang="en-GB" sz="1400" b="1" dirty="0">
              <a:latin typeface="Colby StBlk" pitchFamily="2" charset="77"/>
              <a:ea typeface="Colby StBlk" pitchFamily="2" charset="77"/>
            </a:endParaRPr>
          </a:p>
        </p:txBody>
      </p:sp>
      <p:pic>
        <p:nvPicPr>
          <p:cNvPr id="6" name="Picture 5" descr="A person in a uniform standing on a rock with a person in a hat&#10;&#10;AI-generated content may be incorrect.">
            <a:extLst>
              <a:ext uri="{FF2B5EF4-FFF2-40B4-BE49-F238E27FC236}">
                <a16:creationId xmlns:a16="http://schemas.microsoft.com/office/drawing/2014/main" id="{7DAFA231-47B2-6AE1-4A76-E789B65F217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525143" y="1786807"/>
            <a:ext cx="5618857" cy="5071194"/>
          </a:xfrm>
          <a:prstGeom prst="rect">
            <a:avLst/>
          </a:prstGeom>
        </p:spPr>
      </p:pic>
      <p:pic>
        <p:nvPicPr>
          <p:cNvPr id="3" name="Picture 2">
            <a:extLst>
              <a:ext uri="{FF2B5EF4-FFF2-40B4-BE49-F238E27FC236}">
                <a16:creationId xmlns:a16="http://schemas.microsoft.com/office/drawing/2014/main" id="{07B49B2B-65A9-B007-8B6C-0AFCCA7059CC}"/>
              </a:ext>
            </a:extLst>
          </p:cNvPr>
          <p:cNvPicPr>
            <a:picLocks noChangeAspect="1"/>
          </p:cNvPicPr>
          <p:nvPr/>
        </p:nvPicPr>
        <p:blipFill>
          <a:blip r:embed="rId5"/>
          <a:stretch>
            <a:fillRect/>
          </a:stretch>
        </p:blipFill>
        <p:spPr>
          <a:xfrm>
            <a:off x="228600" y="4761171"/>
            <a:ext cx="4489840" cy="1167429"/>
          </a:xfrm>
          <a:prstGeom prst="rect">
            <a:avLst/>
          </a:prstGeom>
        </p:spPr>
      </p:pic>
    </p:spTree>
    <p:extLst>
      <p:ext uri="{BB962C8B-B14F-4D97-AF65-F5344CB8AC3E}">
        <p14:creationId xmlns:p14="http://schemas.microsoft.com/office/powerpoint/2010/main" val="2008288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A green surface with a blurry background&#10;&#10;AI-generated content may be incorrect.">
            <a:extLst>
              <a:ext uri="{FF2B5EF4-FFF2-40B4-BE49-F238E27FC236}">
                <a16:creationId xmlns:a16="http://schemas.microsoft.com/office/drawing/2014/main" id="{84EE9071-1AD3-5CD6-C7D3-8793D9F461C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9144000" cy="1336432"/>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TextBox 3">
            <a:extLst>
              <a:ext uri="{FF2B5EF4-FFF2-40B4-BE49-F238E27FC236}">
                <a16:creationId xmlns:a16="http://schemas.microsoft.com/office/drawing/2014/main" id="{A943A2E8-02E8-A046-81E2-E279D6501BDF}"/>
              </a:ext>
            </a:extLst>
          </p:cNvPr>
          <p:cNvSpPr txBox="1"/>
          <p:nvPr/>
        </p:nvSpPr>
        <p:spPr>
          <a:xfrm>
            <a:off x="228600" y="598713"/>
            <a:ext cx="4299857" cy="507831"/>
          </a:xfrm>
          <a:prstGeom prst="rect">
            <a:avLst/>
          </a:prstGeom>
          <a:noFill/>
        </p:spPr>
        <p:txBody>
          <a:bodyPr wrap="square" rtlCol="0">
            <a:spAutoFit/>
          </a:bodyPr>
          <a:lstStyle/>
          <a:p>
            <a:r>
              <a:rPr lang="en-GB" sz="2700" b="1" dirty="0">
                <a:solidFill>
                  <a:schemeClr val="bg1"/>
                </a:solidFill>
                <a:latin typeface="Colby StBlk" pitchFamily="2" charset="77"/>
                <a:ea typeface="Colby StBlk" pitchFamily="2" charset="77"/>
              </a:rPr>
              <a:t>Mining</a:t>
            </a:r>
          </a:p>
        </p:txBody>
      </p:sp>
      <p:pic>
        <p:nvPicPr>
          <p:cNvPr id="5" name="Picture 4" descr="A black and white logo&#10;&#10;Description automatically generated with medium confidence">
            <a:extLst>
              <a:ext uri="{FF2B5EF4-FFF2-40B4-BE49-F238E27FC236}">
                <a16:creationId xmlns:a16="http://schemas.microsoft.com/office/drawing/2014/main" id="{89BE2626-0FF4-BBE2-E0AB-E908729B3F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93428" y="450374"/>
            <a:ext cx="1532682" cy="551111"/>
          </a:xfrm>
          <a:prstGeom prst="rect">
            <a:avLst/>
          </a:prstGeom>
        </p:spPr>
      </p:pic>
      <p:sp>
        <p:nvSpPr>
          <p:cNvPr id="2" name="TextBox 1">
            <a:extLst>
              <a:ext uri="{FF2B5EF4-FFF2-40B4-BE49-F238E27FC236}">
                <a16:creationId xmlns:a16="http://schemas.microsoft.com/office/drawing/2014/main" id="{760455A0-8EAD-B41A-27ED-0045AB38EAD4}"/>
              </a:ext>
            </a:extLst>
          </p:cNvPr>
          <p:cNvSpPr txBox="1"/>
          <p:nvPr/>
        </p:nvSpPr>
        <p:spPr>
          <a:xfrm>
            <a:off x="228600" y="1513114"/>
            <a:ext cx="8597510" cy="4801314"/>
          </a:xfrm>
          <a:prstGeom prst="rect">
            <a:avLst/>
          </a:prstGeom>
          <a:noFill/>
        </p:spPr>
        <p:txBody>
          <a:bodyPr wrap="square" rtlCol="0">
            <a:spAutoFit/>
          </a:bodyPr>
          <a:lstStyle/>
          <a:p>
            <a:pPr lvl="0" defTabSz="914400" eaLnBrk="0" fontAlgn="base" hangingPunct="0">
              <a:spcBef>
                <a:spcPct val="0"/>
              </a:spcBef>
              <a:spcAft>
                <a:spcPct val="0"/>
              </a:spcAft>
            </a:pPr>
            <a:r>
              <a:rPr lang="en-US" altLang="en-US" b="1" dirty="0">
                <a:latin typeface="Rubik" panose="020B0604020202020204" charset="-79"/>
                <a:cs typeface="Rubik" panose="020B0604020202020204" charset="-79"/>
              </a:rPr>
              <a:t>Legal mining</a:t>
            </a:r>
            <a:endParaRPr lang="en-US" altLang="en-US" dirty="0">
              <a:latin typeface="Rubik" panose="020B0604020202020204" charset="-79"/>
              <a:cs typeface="Rubik" panose="020B0604020202020204" charset="-79"/>
            </a:endParaRPr>
          </a:p>
          <a:p>
            <a:pPr lvl="1" defTabSz="914400" eaLnBrk="0" fontAlgn="base" hangingPunct="0">
              <a:spcBef>
                <a:spcPct val="0"/>
              </a:spcBef>
              <a:spcAft>
                <a:spcPct val="0"/>
              </a:spcAft>
              <a:buFontTx/>
              <a:buChar char="•"/>
            </a:pPr>
            <a:r>
              <a:rPr lang="en-US" altLang="en-US" dirty="0">
                <a:latin typeface="Rubik" panose="020B0604020202020204" charset="-79"/>
                <a:cs typeface="Rubik" panose="020B0604020202020204" charset="-79"/>
              </a:rPr>
              <a:t>Has all the proper government permits and licenses.</a:t>
            </a:r>
          </a:p>
          <a:p>
            <a:pPr lvl="1" defTabSz="914400" eaLnBrk="0" fontAlgn="base" hangingPunct="0">
              <a:spcBef>
                <a:spcPct val="0"/>
              </a:spcBef>
              <a:spcAft>
                <a:spcPct val="0"/>
              </a:spcAft>
              <a:buFontTx/>
              <a:buChar char="•"/>
            </a:pPr>
            <a:r>
              <a:rPr lang="en-US" altLang="en-US" dirty="0">
                <a:latin typeface="Rubik" panose="020B0604020202020204" charset="-79"/>
                <a:cs typeface="Rubik" panose="020B0604020202020204" charset="-79"/>
              </a:rPr>
              <a:t>Must follow environmental protection rules and </a:t>
            </a:r>
            <a:r>
              <a:rPr lang="en-US" altLang="en-US" dirty="0" err="1">
                <a:latin typeface="Rubik" panose="020B0604020202020204" charset="-79"/>
                <a:cs typeface="Rubik" panose="020B0604020202020204" charset="-79"/>
              </a:rPr>
              <a:t>labour</a:t>
            </a:r>
            <a:r>
              <a:rPr lang="en-US" altLang="en-US" dirty="0">
                <a:latin typeface="Rubik" panose="020B0604020202020204" charset="-79"/>
                <a:cs typeface="Rubik" panose="020B0604020202020204" charset="-79"/>
              </a:rPr>
              <a:t> laws.</a:t>
            </a:r>
          </a:p>
          <a:p>
            <a:pPr lvl="1" defTabSz="914400" eaLnBrk="0" fontAlgn="base" hangingPunct="0">
              <a:spcBef>
                <a:spcPct val="0"/>
              </a:spcBef>
              <a:spcAft>
                <a:spcPct val="0"/>
              </a:spcAft>
              <a:buFontTx/>
              <a:buChar char="•"/>
            </a:pPr>
            <a:r>
              <a:rPr lang="en-US" altLang="en-US" dirty="0">
                <a:latin typeface="Rubik" panose="020B0604020202020204" charset="-79"/>
                <a:cs typeface="Rubik" panose="020B0604020202020204" charset="-79"/>
              </a:rPr>
              <a:t>Is monitored by the government</a:t>
            </a:r>
          </a:p>
          <a:p>
            <a:pPr lvl="0" defTabSz="914400" eaLnBrk="0" fontAlgn="base" hangingPunct="0">
              <a:spcBef>
                <a:spcPct val="0"/>
              </a:spcBef>
              <a:spcAft>
                <a:spcPct val="0"/>
              </a:spcAft>
            </a:pPr>
            <a:endParaRPr lang="en-US" altLang="en-US" dirty="0">
              <a:latin typeface="Rubik" panose="020B0604020202020204" charset="-79"/>
              <a:cs typeface="Rubik" panose="020B0604020202020204" charset="-79"/>
            </a:endParaRPr>
          </a:p>
          <a:p>
            <a:pPr lvl="0" defTabSz="914400" eaLnBrk="0" fontAlgn="base" hangingPunct="0">
              <a:spcBef>
                <a:spcPct val="0"/>
              </a:spcBef>
              <a:spcAft>
                <a:spcPct val="0"/>
              </a:spcAft>
            </a:pPr>
            <a:r>
              <a:rPr lang="en-US" altLang="en-US" b="1" dirty="0">
                <a:latin typeface="Rubik" panose="020B0604020202020204" charset="-79"/>
                <a:cs typeface="Rubik" panose="020B0604020202020204" charset="-79"/>
              </a:rPr>
              <a:t>Illegal mining</a:t>
            </a:r>
            <a:endParaRPr lang="en-US" altLang="en-US" dirty="0">
              <a:latin typeface="Rubik" panose="020B0604020202020204" charset="-79"/>
              <a:cs typeface="Rubik" panose="020B0604020202020204" charset="-79"/>
            </a:endParaRPr>
          </a:p>
          <a:p>
            <a:pPr lvl="1" defTabSz="914400" eaLnBrk="0" fontAlgn="base" hangingPunct="0">
              <a:spcBef>
                <a:spcPct val="0"/>
              </a:spcBef>
              <a:spcAft>
                <a:spcPct val="0"/>
              </a:spcAft>
              <a:buFontTx/>
              <a:buChar char="•"/>
            </a:pPr>
            <a:r>
              <a:rPr lang="en-US" altLang="en-US" dirty="0">
                <a:latin typeface="Rubik" panose="020B0604020202020204" charset="-79"/>
                <a:cs typeface="Rubik" panose="020B0604020202020204" charset="-79"/>
              </a:rPr>
              <a:t>Has no official permits to operate.</a:t>
            </a:r>
          </a:p>
          <a:p>
            <a:pPr lvl="1" defTabSz="914400" eaLnBrk="0" fontAlgn="base" hangingPunct="0">
              <a:spcBef>
                <a:spcPct val="0"/>
              </a:spcBef>
              <a:spcAft>
                <a:spcPct val="0"/>
              </a:spcAft>
              <a:buFontTx/>
              <a:buChar char="•"/>
            </a:pPr>
            <a:r>
              <a:rPr lang="en-US" altLang="en-US" dirty="0">
                <a:latin typeface="Rubik" panose="020B0604020202020204" charset="-79"/>
                <a:cs typeface="Rubik" panose="020B0604020202020204" charset="-79"/>
              </a:rPr>
              <a:t>Can be linked to criminal gangs and armed groups.</a:t>
            </a:r>
          </a:p>
          <a:p>
            <a:pPr lvl="1" defTabSz="914400" eaLnBrk="0" fontAlgn="base" hangingPunct="0">
              <a:spcBef>
                <a:spcPct val="0"/>
              </a:spcBef>
              <a:spcAft>
                <a:spcPct val="0"/>
              </a:spcAft>
              <a:buFontTx/>
              <a:buChar char="•"/>
            </a:pPr>
            <a:r>
              <a:rPr lang="en-US" altLang="en-US" dirty="0">
                <a:latin typeface="Rubik" panose="020B0604020202020204" charset="-79"/>
                <a:cs typeface="Rubik" panose="020B0604020202020204" charset="-79"/>
              </a:rPr>
              <a:t>Frequently causes serious pollution (e.g., mercury in rivers), deforestation and displacement of communities.</a:t>
            </a:r>
          </a:p>
          <a:p>
            <a:pPr lvl="0" defTabSz="914400" eaLnBrk="0" fontAlgn="base" hangingPunct="0">
              <a:spcBef>
                <a:spcPct val="0"/>
              </a:spcBef>
              <a:spcAft>
                <a:spcPct val="0"/>
              </a:spcAft>
            </a:pPr>
            <a:endParaRPr lang="en-US" altLang="en-US" dirty="0">
              <a:latin typeface="Rubik" panose="020B0604020202020204" charset="-79"/>
              <a:cs typeface="Rubik" panose="020B0604020202020204" charset="-79"/>
            </a:endParaRPr>
          </a:p>
          <a:p>
            <a:pPr lvl="0" defTabSz="914400" eaLnBrk="0" fontAlgn="base" hangingPunct="0">
              <a:spcBef>
                <a:spcPct val="0"/>
              </a:spcBef>
              <a:spcAft>
                <a:spcPct val="0"/>
              </a:spcAft>
            </a:pPr>
            <a:r>
              <a:rPr lang="en-US" altLang="en-US" b="1" dirty="0">
                <a:latin typeface="Rubik" panose="020B0604020202020204" charset="-79"/>
                <a:cs typeface="Rubik" panose="020B0604020202020204" charset="-79"/>
              </a:rPr>
              <a:t>Predatory mining</a:t>
            </a:r>
            <a:r>
              <a:rPr lang="en-US" altLang="en-US" dirty="0">
                <a:latin typeface="Rubik" panose="020B0604020202020204" charset="-79"/>
                <a:cs typeface="Rubik" panose="020B0604020202020204" charset="-79"/>
              </a:rPr>
              <a:t> (</a:t>
            </a:r>
            <a:r>
              <a:rPr lang="en-US" altLang="en-US" i="1" dirty="0" err="1">
                <a:latin typeface="Rubik" panose="020B0604020202020204" charset="-79"/>
                <a:cs typeface="Rubik" panose="020B0604020202020204" charset="-79"/>
              </a:rPr>
              <a:t>minería</a:t>
            </a:r>
            <a:r>
              <a:rPr lang="en-US" altLang="en-US" i="1" dirty="0">
                <a:latin typeface="Rubik" panose="020B0604020202020204" charset="-79"/>
                <a:cs typeface="Rubik" panose="020B0604020202020204" charset="-79"/>
              </a:rPr>
              <a:t> </a:t>
            </a:r>
            <a:r>
              <a:rPr lang="en-US" altLang="en-US" i="1" dirty="0" err="1">
                <a:latin typeface="Rubik" panose="020B0604020202020204" charset="-79"/>
                <a:cs typeface="Rubik" panose="020B0604020202020204" charset="-79"/>
              </a:rPr>
              <a:t>depredadora</a:t>
            </a:r>
            <a:r>
              <a:rPr lang="en-US" altLang="en-US" dirty="0">
                <a:latin typeface="Rubik" panose="020B0604020202020204" charset="-79"/>
                <a:cs typeface="Rubik" panose="020B0604020202020204" charset="-79"/>
              </a:rPr>
              <a:t>)</a:t>
            </a:r>
          </a:p>
          <a:p>
            <a:pPr lvl="1" defTabSz="914400" eaLnBrk="0" fontAlgn="base" hangingPunct="0">
              <a:spcBef>
                <a:spcPct val="0"/>
              </a:spcBef>
              <a:spcAft>
                <a:spcPct val="0"/>
              </a:spcAft>
              <a:buFontTx/>
              <a:buChar char="•"/>
            </a:pPr>
            <a:r>
              <a:rPr lang="en-US" altLang="en-US" dirty="0">
                <a:latin typeface="Rubik" panose="020B0604020202020204" charset="-79"/>
                <a:cs typeface="Rubik" panose="020B0604020202020204" charset="-79"/>
              </a:rPr>
              <a:t>Can be legal or illegal — the key is the impact.</a:t>
            </a:r>
          </a:p>
          <a:p>
            <a:pPr lvl="1" defTabSz="914400" eaLnBrk="0" fontAlgn="base" hangingPunct="0">
              <a:spcBef>
                <a:spcPct val="0"/>
              </a:spcBef>
              <a:spcAft>
                <a:spcPct val="0"/>
              </a:spcAft>
              <a:buFontTx/>
              <a:buChar char="•"/>
            </a:pPr>
            <a:r>
              <a:rPr lang="en-US" altLang="en-US" dirty="0">
                <a:latin typeface="Rubik" panose="020B0604020202020204" charset="-79"/>
                <a:cs typeface="Rubik" panose="020B0604020202020204" charset="-79"/>
              </a:rPr>
              <a:t>Focuses on </a:t>
            </a:r>
            <a:r>
              <a:rPr lang="en-US" altLang="en-US" dirty="0" err="1">
                <a:latin typeface="Rubik" panose="020B0604020202020204" charset="-79"/>
                <a:cs typeface="Rubik" panose="020B0604020202020204" charset="-79"/>
              </a:rPr>
              <a:t>maximising</a:t>
            </a:r>
            <a:r>
              <a:rPr lang="en-US" altLang="en-US" dirty="0">
                <a:latin typeface="Rubik" panose="020B0604020202020204" charset="-79"/>
                <a:cs typeface="Rubik" panose="020B0604020202020204" charset="-79"/>
              </a:rPr>
              <a:t> mineral extraction quickly.</a:t>
            </a:r>
          </a:p>
          <a:p>
            <a:pPr lvl="1" defTabSz="914400" eaLnBrk="0" fontAlgn="base" hangingPunct="0">
              <a:spcBef>
                <a:spcPct val="0"/>
              </a:spcBef>
              <a:spcAft>
                <a:spcPct val="0"/>
              </a:spcAft>
              <a:buFontTx/>
              <a:buChar char="•"/>
            </a:pPr>
            <a:r>
              <a:rPr lang="en-US" altLang="en-US" dirty="0">
                <a:latin typeface="Rubik" panose="020B0604020202020204" charset="-79"/>
                <a:cs typeface="Rubik" panose="020B0604020202020204" charset="-79"/>
              </a:rPr>
              <a:t>Uses destructive methods, sometimes even if the mine has a permit.</a:t>
            </a:r>
          </a:p>
          <a:p>
            <a:pPr lvl="1" defTabSz="914400" eaLnBrk="0" fontAlgn="base" hangingPunct="0">
              <a:spcBef>
                <a:spcPct val="0"/>
              </a:spcBef>
              <a:spcAft>
                <a:spcPct val="0"/>
              </a:spcAft>
              <a:buFontTx/>
              <a:buChar char="•"/>
            </a:pPr>
            <a:r>
              <a:rPr lang="en-US" altLang="en-US" dirty="0">
                <a:latin typeface="Rubik" panose="020B0604020202020204" charset="-79"/>
                <a:cs typeface="Rubik" panose="020B0604020202020204" charset="-79"/>
              </a:rPr>
              <a:t>Leaves behind degraded land, polluted water, and problems in the communities.</a:t>
            </a:r>
          </a:p>
        </p:txBody>
      </p:sp>
    </p:spTree>
    <p:extLst>
      <p:ext uri="{BB962C8B-B14F-4D97-AF65-F5344CB8AC3E}">
        <p14:creationId xmlns:p14="http://schemas.microsoft.com/office/powerpoint/2010/main" val="33083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A4F9A0-B7C6-1590-21DC-E61839C0BCA7}"/>
            </a:ext>
          </a:extLst>
        </p:cNvPr>
        <p:cNvGrpSpPr/>
        <p:nvPr/>
      </p:nvGrpSpPr>
      <p:grpSpPr>
        <a:xfrm>
          <a:off x="0" y="0"/>
          <a:ext cx="0" cy="0"/>
          <a:chOff x="0" y="0"/>
          <a:chExt cx="0" cy="0"/>
        </a:xfrm>
      </p:grpSpPr>
      <p:pic>
        <p:nvPicPr>
          <p:cNvPr id="9" name="Picture 8" descr="A green surface with a blurry background&#10;&#10;AI-generated content may be incorrect.">
            <a:extLst>
              <a:ext uri="{FF2B5EF4-FFF2-40B4-BE49-F238E27FC236}">
                <a16:creationId xmlns:a16="http://schemas.microsoft.com/office/drawing/2014/main" id="{9CE148E1-9CD0-7DF3-D222-36056DC8BF3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9144000" cy="1336432"/>
          </a:xfrm>
          <a:prstGeom prst="rect">
            <a:avLst/>
          </a:prstGeom>
        </p:spPr>
      </p:pic>
      <p:sp>
        <p:nvSpPr>
          <p:cNvPr id="10" name="Rectangle 9">
            <a:extLst>
              <a:ext uri="{FF2B5EF4-FFF2-40B4-BE49-F238E27FC236}">
                <a16:creationId xmlns:a16="http://schemas.microsoft.com/office/drawing/2014/main" id="{CF0BC7CD-F110-44B7-7479-6CBFFE831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TextBox 3">
            <a:extLst>
              <a:ext uri="{FF2B5EF4-FFF2-40B4-BE49-F238E27FC236}">
                <a16:creationId xmlns:a16="http://schemas.microsoft.com/office/drawing/2014/main" id="{FC327963-E41B-068F-ED80-8B8EE757DDD8}"/>
              </a:ext>
            </a:extLst>
          </p:cNvPr>
          <p:cNvSpPr txBox="1"/>
          <p:nvPr/>
        </p:nvSpPr>
        <p:spPr>
          <a:xfrm>
            <a:off x="228600" y="598713"/>
            <a:ext cx="4299857" cy="507831"/>
          </a:xfrm>
          <a:prstGeom prst="rect">
            <a:avLst/>
          </a:prstGeom>
          <a:noFill/>
        </p:spPr>
        <p:txBody>
          <a:bodyPr wrap="square" rtlCol="0">
            <a:spAutoFit/>
          </a:bodyPr>
          <a:lstStyle/>
          <a:p>
            <a:r>
              <a:rPr lang="en-GB" sz="2700" b="1" dirty="0">
                <a:solidFill>
                  <a:schemeClr val="bg1"/>
                </a:solidFill>
                <a:latin typeface="Colby StBlk" pitchFamily="2" charset="77"/>
                <a:ea typeface="Colby StBlk" pitchFamily="2" charset="77"/>
              </a:rPr>
              <a:t>Mining</a:t>
            </a:r>
          </a:p>
        </p:txBody>
      </p:sp>
      <p:sp>
        <p:nvSpPr>
          <p:cNvPr id="8" name="TextBox 7">
            <a:extLst>
              <a:ext uri="{FF2B5EF4-FFF2-40B4-BE49-F238E27FC236}">
                <a16:creationId xmlns:a16="http://schemas.microsoft.com/office/drawing/2014/main" id="{832FC2D4-57F5-4A0C-27E1-E8D5233F7AC7}"/>
              </a:ext>
            </a:extLst>
          </p:cNvPr>
          <p:cNvSpPr txBox="1"/>
          <p:nvPr/>
        </p:nvSpPr>
        <p:spPr>
          <a:xfrm>
            <a:off x="228600" y="1513114"/>
            <a:ext cx="4818185" cy="3000821"/>
          </a:xfrm>
          <a:prstGeom prst="rect">
            <a:avLst/>
          </a:prstGeom>
          <a:noFill/>
        </p:spPr>
        <p:txBody>
          <a:bodyPr wrap="square" rtlCol="0">
            <a:spAutoFit/>
          </a:bodyPr>
          <a:lstStyle/>
          <a:p>
            <a:r>
              <a:rPr lang="en-GB" sz="2700" b="1" dirty="0">
                <a:latin typeface="Colby StBlk" pitchFamily="2" charset="77"/>
                <a:ea typeface="Colby StBlk" pitchFamily="2" charset="77"/>
              </a:rPr>
              <a:t>“In this area one of the most challenging things is the violence and intimidation from the armed groups behind the illegal gold business.”</a:t>
            </a:r>
            <a:endParaRPr lang="en-GB" sz="1400" b="1" dirty="0">
              <a:latin typeface="Colby StBlk" pitchFamily="2" charset="77"/>
              <a:ea typeface="Colby StBlk" pitchFamily="2" charset="77"/>
            </a:endParaRPr>
          </a:p>
        </p:txBody>
      </p:sp>
      <p:pic>
        <p:nvPicPr>
          <p:cNvPr id="5" name="Picture 4" descr="A black and white logo&#10;&#10;Description automatically generated with medium confidence">
            <a:extLst>
              <a:ext uri="{FF2B5EF4-FFF2-40B4-BE49-F238E27FC236}">
                <a16:creationId xmlns:a16="http://schemas.microsoft.com/office/drawing/2014/main" id="{AA484DBB-01F8-CE74-3F15-DAB1F627A4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93428" y="450374"/>
            <a:ext cx="1532682" cy="551111"/>
          </a:xfrm>
          <a:prstGeom prst="rect">
            <a:avLst/>
          </a:prstGeom>
        </p:spPr>
      </p:pic>
      <p:sp>
        <p:nvSpPr>
          <p:cNvPr id="11" name="TextBox 10">
            <a:extLst>
              <a:ext uri="{FF2B5EF4-FFF2-40B4-BE49-F238E27FC236}">
                <a16:creationId xmlns:a16="http://schemas.microsoft.com/office/drawing/2014/main" id="{2B17CDAC-4E02-6D01-6294-41FE84A25927}"/>
              </a:ext>
            </a:extLst>
          </p:cNvPr>
          <p:cNvSpPr txBox="1"/>
          <p:nvPr/>
        </p:nvSpPr>
        <p:spPr>
          <a:xfrm>
            <a:off x="227457" y="4503755"/>
            <a:ext cx="3055435" cy="369332"/>
          </a:xfrm>
          <a:prstGeom prst="rect">
            <a:avLst/>
          </a:prstGeom>
          <a:noFill/>
        </p:spPr>
        <p:txBody>
          <a:bodyPr wrap="square" rtlCol="0">
            <a:spAutoFit/>
          </a:bodyPr>
          <a:lstStyle/>
          <a:p>
            <a:pPr>
              <a:spcBef>
                <a:spcPct val="0"/>
              </a:spcBef>
              <a:buFontTx/>
              <a:buNone/>
            </a:pPr>
            <a:r>
              <a:rPr lang="en-GB" altLang="en-US" dirty="0">
                <a:latin typeface="Rubik" pitchFamily="2" charset="-79"/>
                <a:ea typeface="Colby StBlk" pitchFamily="2" charset="77"/>
                <a:cs typeface="Rubik" pitchFamily="2" charset="-79"/>
              </a:rPr>
              <a:t>Bernardino</a:t>
            </a:r>
            <a:endParaRPr lang="en-GB" dirty="0">
              <a:latin typeface="Rubik" pitchFamily="2" charset="-79"/>
              <a:ea typeface="Colby StBlk" pitchFamily="2" charset="77"/>
              <a:cs typeface="Rubik" pitchFamily="2" charset="-79"/>
            </a:endParaRPr>
          </a:p>
        </p:txBody>
      </p:sp>
      <p:pic>
        <p:nvPicPr>
          <p:cNvPr id="13" name="Picture 12" descr="A person in a white shirt&#10;&#10;AI-generated content may be incorrect.">
            <a:extLst>
              <a:ext uri="{FF2B5EF4-FFF2-40B4-BE49-F238E27FC236}">
                <a16:creationId xmlns:a16="http://schemas.microsoft.com/office/drawing/2014/main" id="{B41F6D37-1B03-4140-C2F7-EB18B89EF660}"/>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736546" y="598713"/>
            <a:ext cx="4969565" cy="6259287"/>
          </a:xfrm>
          <a:prstGeom prst="rect">
            <a:avLst/>
          </a:prstGeom>
        </p:spPr>
      </p:pic>
    </p:spTree>
    <p:extLst>
      <p:ext uri="{BB962C8B-B14F-4D97-AF65-F5344CB8AC3E}">
        <p14:creationId xmlns:p14="http://schemas.microsoft.com/office/powerpoint/2010/main" val="3615645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A2BFAFB-8B26-4CD8-E293-8B50F2B1551C}"/>
            </a:ext>
          </a:extLst>
        </p:cNvPr>
        <p:cNvGrpSpPr/>
        <p:nvPr/>
      </p:nvGrpSpPr>
      <p:grpSpPr>
        <a:xfrm>
          <a:off x="0" y="0"/>
          <a:ext cx="0" cy="0"/>
          <a:chOff x="0" y="0"/>
          <a:chExt cx="0" cy="0"/>
        </a:xfrm>
      </p:grpSpPr>
      <p:pic>
        <p:nvPicPr>
          <p:cNvPr id="7" name="Picture 6" descr="A muddy pond in a forest&#10;&#10;AI-generated content may be incorrect.">
            <a:extLst>
              <a:ext uri="{FF2B5EF4-FFF2-40B4-BE49-F238E27FC236}">
                <a16:creationId xmlns:a16="http://schemas.microsoft.com/office/drawing/2014/main" id="{CBE95FFF-4FDF-2DB0-5322-A68A9D3D86C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3799" y="1015023"/>
            <a:ext cx="9141714" cy="5842977"/>
          </a:xfrm>
          <a:prstGeom prst="rect">
            <a:avLst/>
          </a:prstGeom>
        </p:spPr>
      </p:pic>
      <p:pic>
        <p:nvPicPr>
          <p:cNvPr id="9" name="Picture 8">
            <a:extLst>
              <a:ext uri="{FF2B5EF4-FFF2-40B4-BE49-F238E27FC236}">
                <a16:creationId xmlns:a16="http://schemas.microsoft.com/office/drawing/2014/main" id="{AE04089D-EAFE-92B7-8608-8AABFD89D57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9144000" cy="1336432"/>
          </a:xfrm>
          <a:prstGeom prst="rect">
            <a:avLst/>
          </a:prstGeom>
        </p:spPr>
      </p:pic>
      <p:sp>
        <p:nvSpPr>
          <p:cNvPr id="10" name="Rectangle 9">
            <a:extLst>
              <a:ext uri="{FF2B5EF4-FFF2-40B4-BE49-F238E27FC236}">
                <a16:creationId xmlns:a16="http://schemas.microsoft.com/office/drawing/2014/main" id="{C37CD7B4-1D43-EF9F-1139-4EBF30FA3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TextBox 3">
            <a:extLst>
              <a:ext uri="{FF2B5EF4-FFF2-40B4-BE49-F238E27FC236}">
                <a16:creationId xmlns:a16="http://schemas.microsoft.com/office/drawing/2014/main" id="{DD0EB5C0-A0F7-117A-D21B-7BFED163AE59}"/>
              </a:ext>
            </a:extLst>
          </p:cNvPr>
          <p:cNvSpPr txBox="1"/>
          <p:nvPr/>
        </p:nvSpPr>
        <p:spPr>
          <a:xfrm>
            <a:off x="228600" y="598713"/>
            <a:ext cx="4299857" cy="507831"/>
          </a:xfrm>
          <a:prstGeom prst="rect">
            <a:avLst/>
          </a:prstGeom>
          <a:noFill/>
        </p:spPr>
        <p:txBody>
          <a:bodyPr wrap="square" rtlCol="0">
            <a:spAutoFit/>
          </a:bodyPr>
          <a:lstStyle/>
          <a:p>
            <a:r>
              <a:rPr lang="en-GB" sz="2700" b="1" dirty="0">
                <a:solidFill>
                  <a:schemeClr val="bg1"/>
                </a:solidFill>
                <a:latin typeface="Colby StBlk" pitchFamily="2" charset="77"/>
                <a:ea typeface="Colby StBlk" pitchFamily="2" charset="77"/>
              </a:rPr>
              <a:t>Predatory mining</a:t>
            </a:r>
          </a:p>
        </p:txBody>
      </p:sp>
      <p:pic>
        <p:nvPicPr>
          <p:cNvPr id="5" name="Picture 4" descr="A black and white logo&#10;&#10;Description automatically generated with medium confidence">
            <a:extLst>
              <a:ext uri="{FF2B5EF4-FFF2-40B4-BE49-F238E27FC236}">
                <a16:creationId xmlns:a16="http://schemas.microsoft.com/office/drawing/2014/main" id="{A233CBFA-EA00-E9FA-D1CB-E32B107B03D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93428" y="450374"/>
            <a:ext cx="1532682" cy="551111"/>
          </a:xfrm>
          <a:prstGeom prst="rect">
            <a:avLst/>
          </a:prstGeom>
        </p:spPr>
      </p:pic>
    </p:spTree>
    <p:extLst>
      <p:ext uri="{BB962C8B-B14F-4D97-AF65-F5344CB8AC3E}">
        <p14:creationId xmlns:p14="http://schemas.microsoft.com/office/powerpoint/2010/main" val="742241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7C5064-086B-31FF-99AE-FC7DB888627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BAD23C6-C4EF-D262-67D6-FB2660E57FD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9144000" cy="1336432"/>
          </a:xfrm>
          <a:prstGeom prst="rect">
            <a:avLst/>
          </a:prstGeom>
        </p:spPr>
      </p:pic>
      <p:sp>
        <p:nvSpPr>
          <p:cNvPr id="10" name="Rectangle 9">
            <a:extLst>
              <a:ext uri="{FF2B5EF4-FFF2-40B4-BE49-F238E27FC236}">
                <a16:creationId xmlns:a16="http://schemas.microsoft.com/office/drawing/2014/main" id="{F9EF42B5-8DF7-3405-4819-CE3B81D6C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TextBox 3">
            <a:extLst>
              <a:ext uri="{FF2B5EF4-FFF2-40B4-BE49-F238E27FC236}">
                <a16:creationId xmlns:a16="http://schemas.microsoft.com/office/drawing/2014/main" id="{57D67EC8-61EB-A26F-649E-E1856D0B31BB}"/>
              </a:ext>
            </a:extLst>
          </p:cNvPr>
          <p:cNvSpPr txBox="1"/>
          <p:nvPr/>
        </p:nvSpPr>
        <p:spPr>
          <a:xfrm>
            <a:off x="228600" y="598713"/>
            <a:ext cx="4299857" cy="507831"/>
          </a:xfrm>
          <a:prstGeom prst="rect">
            <a:avLst/>
          </a:prstGeom>
          <a:noFill/>
        </p:spPr>
        <p:txBody>
          <a:bodyPr wrap="square" rtlCol="0">
            <a:spAutoFit/>
          </a:bodyPr>
          <a:lstStyle/>
          <a:p>
            <a:r>
              <a:rPr lang="en-GB" sz="2700" b="1" dirty="0">
                <a:solidFill>
                  <a:schemeClr val="bg1"/>
                </a:solidFill>
                <a:latin typeface="Colby StBlk" pitchFamily="2" charset="77"/>
                <a:ea typeface="Colby StBlk" pitchFamily="2" charset="77"/>
              </a:rPr>
              <a:t>Communities</a:t>
            </a:r>
          </a:p>
        </p:txBody>
      </p:sp>
      <p:sp>
        <p:nvSpPr>
          <p:cNvPr id="8" name="TextBox 7">
            <a:extLst>
              <a:ext uri="{FF2B5EF4-FFF2-40B4-BE49-F238E27FC236}">
                <a16:creationId xmlns:a16="http://schemas.microsoft.com/office/drawing/2014/main" id="{DE71DAE1-06AD-14B0-296C-5815E883CC28}"/>
              </a:ext>
            </a:extLst>
          </p:cNvPr>
          <p:cNvSpPr txBox="1"/>
          <p:nvPr/>
        </p:nvSpPr>
        <p:spPr>
          <a:xfrm>
            <a:off x="228600" y="1513114"/>
            <a:ext cx="8597510" cy="3908762"/>
          </a:xfrm>
          <a:prstGeom prst="rect">
            <a:avLst/>
          </a:prstGeom>
          <a:noFill/>
        </p:spPr>
        <p:txBody>
          <a:bodyPr wrap="square" rtlCol="0">
            <a:spAutoFit/>
          </a:bodyPr>
          <a:lstStyle/>
          <a:p>
            <a:r>
              <a:rPr lang="en-GB" b="1" dirty="0">
                <a:latin typeface="Rubik" panose="020B0604020202020204" charset="-79"/>
                <a:cs typeface="Rubik" panose="020B0604020202020204" charset="-79"/>
              </a:rPr>
              <a:t>EMBERÁ DOBIDÁ</a:t>
            </a:r>
          </a:p>
          <a:p>
            <a:endParaRPr lang="en-GB" b="1" dirty="0">
              <a:latin typeface="Rubik" panose="020B0604020202020204" charset="-79"/>
              <a:cs typeface="Rubik" panose="020B0604020202020204" charset="-79"/>
            </a:endParaRPr>
          </a:p>
          <a:p>
            <a:r>
              <a:rPr lang="en-US" dirty="0">
                <a:latin typeface="Rubik" panose="020B0604020202020204" charset="-79"/>
                <a:cs typeface="Rubik" panose="020B0604020202020204" charset="-79"/>
              </a:rPr>
              <a:t>Emberá communities are one of Colombia’s largest indigenous populations, many of whom live in Chocó – a vast region perched between Colombia’s Pacific Coast and the mountains of the Andes. With a rich cultural heritage deeply rooted in their ancestral lands the Emberá people have a strong connection to the natural world.</a:t>
            </a:r>
          </a:p>
          <a:p>
            <a:endParaRPr lang="en-US" dirty="0">
              <a:latin typeface="Rubik" panose="020B0604020202020204" charset="-79"/>
              <a:cs typeface="Rubik" panose="020B0604020202020204" charset="-79"/>
            </a:endParaRPr>
          </a:p>
          <a:p>
            <a:r>
              <a:rPr lang="en-US" dirty="0">
                <a:latin typeface="Rubik" panose="020B0604020202020204" charset="-79"/>
                <a:cs typeface="Rubik" panose="020B0604020202020204" charset="-79"/>
              </a:rPr>
              <a:t>Despite the Constitution of 1991 (which outlined the legal duties to protect and uphold the human rights of Colombia’s ethnic minorities and indigenous peoples) Emberá communities are being forced from their ancestral lands for illegal and predatory mining, leading to mass displacements of Emberá people across the region. </a:t>
            </a:r>
          </a:p>
          <a:p>
            <a:endParaRPr lang="en-GB" sz="1400" b="1" dirty="0">
              <a:latin typeface="Colby StBlk" pitchFamily="2" charset="77"/>
              <a:ea typeface="Colby StBlk" pitchFamily="2" charset="77"/>
            </a:endParaRPr>
          </a:p>
        </p:txBody>
      </p:sp>
      <p:pic>
        <p:nvPicPr>
          <p:cNvPr id="5" name="Picture 4" descr="A black and white logo&#10;&#10;Description automatically generated with medium confidence">
            <a:extLst>
              <a:ext uri="{FF2B5EF4-FFF2-40B4-BE49-F238E27FC236}">
                <a16:creationId xmlns:a16="http://schemas.microsoft.com/office/drawing/2014/main" id="{EB311049-C9E7-A61B-E1ED-0631A31CC84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93428" y="450374"/>
            <a:ext cx="1532682" cy="551111"/>
          </a:xfrm>
          <a:prstGeom prst="rect">
            <a:avLst/>
          </a:prstGeom>
        </p:spPr>
      </p:pic>
    </p:spTree>
    <p:extLst>
      <p:ext uri="{BB962C8B-B14F-4D97-AF65-F5344CB8AC3E}">
        <p14:creationId xmlns:p14="http://schemas.microsoft.com/office/powerpoint/2010/main" val="333416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7EBE45-6A09-02BB-E4A1-056070865170}"/>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523BB6A1-A5D8-EA22-C940-D0D0EC86CAB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9144000" cy="1336432"/>
          </a:xfrm>
          <a:prstGeom prst="rect">
            <a:avLst/>
          </a:prstGeom>
        </p:spPr>
      </p:pic>
      <p:sp>
        <p:nvSpPr>
          <p:cNvPr id="10" name="Rectangle 9">
            <a:extLst>
              <a:ext uri="{FF2B5EF4-FFF2-40B4-BE49-F238E27FC236}">
                <a16:creationId xmlns:a16="http://schemas.microsoft.com/office/drawing/2014/main" id="{3F72C026-AE07-6C33-A0AC-F5E3CE8DD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TextBox 3">
            <a:extLst>
              <a:ext uri="{FF2B5EF4-FFF2-40B4-BE49-F238E27FC236}">
                <a16:creationId xmlns:a16="http://schemas.microsoft.com/office/drawing/2014/main" id="{B6B62467-E01E-B09F-234E-562983008E57}"/>
              </a:ext>
            </a:extLst>
          </p:cNvPr>
          <p:cNvSpPr txBox="1"/>
          <p:nvPr/>
        </p:nvSpPr>
        <p:spPr>
          <a:xfrm>
            <a:off x="228600" y="598713"/>
            <a:ext cx="4299857" cy="507831"/>
          </a:xfrm>
          <a:prstGeom prst="rect">
            <a:avLst/>
          </a:prstGeom>
          <a:noFill/>
        </p:spPr>
        <p:txBody>
          <a:bodyPr wrap="square" rtlCol="0">
            <a:spAutoFit/>
          </a:bodyPr>
          <a:lstStyle/>
          <a:p>
            <a:r>
              <a:rPr lang="en-GB" sz="2700" b="1" dirty="0">
                <a:solidFill>
                  <a:schemeClr val="bg1"/>
                </a:solidFill>
                <a:latin typeface="Colby StBlk" pitchFamily="2" charset="77"/>
                <a:ea typeface="Colby StBlk" pitchFamily="2" charset="77"/>
              </a:rPr>
              <a:t>Communities</a:t>
            </a:r>
          </a:p>
        </p:txBody>
      </p:sp>
      <p:sp>
        <p:nvSpPr>
          <p:cNvPr id="8" name="TextBox 7">
            <a:extLst>
              <a:ext uri="{FF2B5EF4-FFF2-40B4-BE49-F238E27FC236}">
                <a16:creationId xmlns:a16="http://schemas.microsoft.com/office/drawing/2014/main" id="{74AA349A-D733-2A82-197C-CCF5DE2491D5}"/>
              </a:ext>
            </a:extLst>
          </p:cNvPr>
          <p:cNvSpPr txBox="1"/>
          <p:nvPr/>
        </p:nvSpPr>
        <p:spPr>
          <a:xfrm>
            <a:off x="228600" y="1513114"/>
            <a:ext cx="8503920" cy="3693319"/>
          </a:xfrm>
          <a:prstGeom prst="rect">
            <a:avLst/>
          </a:prstGeom>
          <a:noFill/>
        </p:spPr>
        <p:txBody>
          <a:bodyPr wrap="square" rtlCol="0">
            <a:spAutoFit/>
          </a:bodyPr>
          <a:lstStyle/>
          <a:p>
            <a:r>
              <a:rPr lang="en-GB" b="1" dirty="0">
                <a:latin typeface="Rubik" panose="020B0604020202020204" charset="-79"/>
                <a:cs typeface="Rubik" panose="020B0604020202020204" charset="-79"/>
              </a:rPr>
              <a:t>AFRO-COLOMBIAN COMMUNITIES</a:t>
            </a:r>
          </a:p>
          <a:p>
            <a:endParaRPr lang="en-US" dirty="0">
              <a:latin typeface="Rubik" panose="020B0604020202020204" charset="-79"/>
              <a:cs typeface="Rubik" panose="020B0604020202020204" charset="-79"/>
            </a:endParaRPr>
          </a:p>
          <a:p>
            <a:r>
              <a:rPr lang="en-US" dirty="0">
                <a:latin typeface="Rubik" panose="020B0604020202020204" charset="-79"/>
                <a:cs typeface="Rubik" panose="020B0604020202020204" charset="-79"/>
              </a:rPr>
              <a:t>Chocó, on Colombia’s Pacific Coast, is home to around 550,000 people, 90% of whom are Afro-Colombian. Spanish colonists forcibly brought enslaved people</a:t>
            </a:r>
          </a:p>
          <a:p>
            <a:r>
              <a:rPr lang="en-US" dirty="0">
                <a:latin typeface="Rubik" panose="020B0604020202020204" charset="-79"/>
                <a:cs typeface="Rubik" panose="020B0604020202020204" charset="-79"/>
              </a:rPr>
              <a:t>from Africa, beginning in the 16th Century. In the 1800s, following abolition, Afro-Colombians faced continued </a:t>
            </a:r>
            <a:r>
              <a:rPr lang="en-US" dirty="0" err="1">
                <a:latin typeface="Rubik" panose="020B0604020202020204" charset="-79"/>
                <a:cs typeface="Rubik" panose="020B0604020202020204" charset="-79"/>
              </a:rPr>
              <a:t>marginalisation</a:t>
            </a:r>
            <a:r>
              <a:rPr lang="en-US" dirty="0">
                <a:latin typeface="Rubik" panose="020B0604020202020204" charset="-79"/>
                <a:cs typeface="Rubik" panose="020B0604020202020204" charset="-79"/>
              </a:rPr>
              <a:t> and discrimination leading  to socioeconomic </a:t>
            </a:r>
            <a:r>
              <a:rPr lang="en-GB" dirty="0">
                <a:latin typeface="Rubik" panose="020B0604020202020204" charset="-79"/>
                <a:cs typeface="Rubik" panose="020B0604020202020204" charset="-79"/>
              </a:rPr>
              <a:t>inequalities in the country.</a:t>
            </a:r>
          </a:p>
          <a:p>
            <a:endParaRPr lang="en-US" dirty="0">
              <a:latin typeface="Rubik" panose="020B0604020202020204" charset="-79"/>
              <a:cs typeface="Rubik" panose="020B0604020202020204" charset="-79"/>
            </a:endParaRPr>
          </a:p>
          <a:p>
            <a:r>
              <a:rPr lang="en-US" dirty="0">
                <a:latin typeface="Rubik" panose="020B0604020202020204" charset="-79"/>
                <a:cs typeface="Rubik" panose="020B0604020202020204" charset="-79"/>
              </a:rPr>
              <a:t>In the early 1990’s Afro-Colombian communities were </a:t>
            </a:r>
            <a:r>
              <a:rPr lang="en-GB" dirty="0">
                <a:latin typeface="Rubik" panose="020B0604020202020204" charset="-79"/>
                <a:cs typeface="Rubik" panose="020B0604020202020204" charset="-79"/>
              </a:rPr>
              <a:t>granted territorial rights in Colombia, giving a similar status </a:t>
            </a:r>
            <a:r>
              <a:rPr lang="en-US" dirty="0">
                <a:latin typeface="Rubik" panose="020B0604020202020204" charset="-79"/>
                <a:cs typeface="Rubik" panose="020B0604020202020204" charset="-79"/>
              </a:rPr>
              <a:t>to indigenous people. However, political violence and conflict between paramilitary groups, illegal </a:t>
            </a:r>
            <a:r>
              <a:rPr lang="en-US" dirty="0" err="1">
                <a:latin typeface="Rubik" panose="020B0604020202020204" charset="-79"/>
                <a:cs typeface="Rubik" panose="020B0604020202020204" charset="-79"/>
              </a:rPr>
              <a:t>miners,and</a:t>
            </a:r>
            <a:r>
              <a:rPr lang="en-US" dirty="0">
                <a:latin typeface="Rubik" panose="020B0604020202020204" charset="-79"/>
                <a:cs typeface="Rubik" panose="020B0604020202020204" charset="-79"/>
              </a:rPr>
              <a:t> government forces has forced them from their territories and displaced millions of Afro-Colombians around Colombia. </a:t>
            </a:r>
            <a:endParaRPr lang="en-GB" sz="1400" b="1" dirty="0">
              <a:latin typeface="Rubik" panose="020B0604020202020204" charset="-79"/>
              <a:ea typeface="Colby StBlk" pitchFamily="2" charset="77"/>
              <a:cs typeface="Rubik" panose="020B0604020202020204" charset="-79"/>
            </a:endParaRPr>
          </a:p>
        </p:txBody>
      </p:sp>
      <p:pic>
        <p:nvPicPr>
          <p:cNvPr id="5" name="Picture 4" descr="A black and white logo&#10;&#10;Description automatically generated with medium confidence">
            <a:extLst>
              <a:ext uri="{FF2B5EF4-FFF2-40B4-BE49-F238E27FC236}">
                <a16:creationId xmlns:a16="http://schemas.microsoft.com/office/drawing/2014/main" id="{B3F6A5EB-3F6A-F47B-2312-32B2F93A96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93428" y="450374"/>
            <a:ext cx="1532682" cy="551111"/>
          </a:xfrm>
          <a:prstGeom prst="rect">
            <a:avLst/>
          </a:prstGeom>
        </p:spPr>
      </p:pic>
    </p:spTree>
    <p:extLst>
      <p:ext uri="{BB962C8B-B14F-4D97-AF65-F5344CB8AC3E}">
        <p14:creationId xmlns:p14="http://schemas.microsoft.com/office/powerpoint/2010/main" val="388035015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449</TotalTime>
  <Words>402</Words>
  <Application>Microsoft Office PowerPoint</Application>
  <PresentationFormat>On-screen Show (4:3)</PresentationFormat>
  <Paragraphs>38</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Colby StBlk</vt:lpstr>
      <vt:lpstr>Rubik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Iain Lindsay</dc:creator>
  <cp:lastModifiedBy>Elaine McGinlay</cp:lastModifiedBy>
  <cp:revision>32</cp:revision>
  <dcterms:created xsi:type="dcterms:W3CDTF">2021-07-26T14:29:33Z</dcterms:created>
  <dcterms:modified xsi:type="dcterms:W3CDTF">2025-08-13T12:50:14Z</dcterms:modified>
</cp:coreProperties>
</file>