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4"/>
  </p:sldMasterIdLst>
  <p:notesMasterIdLst>
    <p:notesMasterId r:id="rId29"/>
  </p:notesMasterIdLst>
  <p:sldIdLst>
    <p:sldId id="256" r:id="rId5"/>
    <p:sldId id="258" r:id="rId6"/>
    <p:sldId id="260" r:id="rId7"/>
    <p:sldId id="263" r:id="rId8"/>
    <p:sldId id="262" r:id="rId9"/>
    <p:sldId id="267" r:id="rId10"/>
    <p:sldId id="268" r:id="rId11"/>
    <p:sldId id="266" r:id="rId12"/>
    <p:sldId id="270" r:id="rId13"/>
    <p:sldId id="269" r:id="rId14"/>
    <p:sldId id="265" r:id="rId15"/>
    <p:sldId id="264" r:id="rId16"/>
    <p:sldId id="273" r:id="rId17"/>
    <p:sldId id="272" r:id="rId18"/>
    <p:sldId id="336" r:id="rId19"/>
    <p:sldId id="282" r:id="rId20"/>
    <p:sldId id="283" r:id="rId21"/>
    <p:sldId id="330" r:id="rId22"/>
    <p:sldId id="331" r:id="rId23"/>
    <p:sldId id="332" r:id="rId24"/>
    <p:sldId id="333" r:id="rId25"/>
    <p:sldId id="334" r:id="rId26"/>
    <p:sldId id="335" r:id="rId27"/>
    <p:sldId id="329" r:id="rId28"/>
  </p:sldIdLst>
  <p:sldSz cx="11555413" cy="467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039" autoAdjust="0"/>
  </p:normalViewPr>
  <p:slideViewPr>
    <p:cSldViewPr snapToGrid="0">
      <p:cViewPr varScale="1">
        <p:scale>
          <a:sx n="86" d="100"/>
          <a:sy n="86" d="100"/>
        </p:scale>
        <p:origin x="9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2CDB4-B0F8-41A7-8842-19EECB333FAD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379413" y="1143000"/>
            <a:ext cx="761682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CC6DC-2A99-471C-BEB2-9C816E683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958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CC6DC-2A99-471C-BEB2-9C816E683F8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558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CC6DC-2A99-471C-BEB2-9C816E683F8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196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79413" y="1143000"/>
            <a:ext cx="7616826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Arcadio (Ahr-CAH-dee-oh). He grows cocoa in a very rural area in Colombia.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He takes his cocoa by boat to sell to communities along the </a:t>
            </a:r>
            <a:r>
              <a:rPr lang="en-US" dirty="0"/>
              <a:t>River </a:t>
            </a:r>
            <a:r>
              <a:rPr lang="en-US" dirty="0" err="1"/>
              <a:t>Atrato</a:t>
            </a:r>
            <a:r>
              <a:rPr lang="en-US" dirty="0"/>
              <a:t> </a:t>
            </a:r>
            <a:r>
              <a:rPr lang="en-US" i="1" dirty="0"/>
              <a:t>(</a:t>
            </a:r>
            <a:r>
              <a:rPr lang="en-GB" i="1" dirty="0"/>
              <a:t>Ah-TRAH-</a:t>
            </a:r>
            <a:r>
              <a:rPr lang="en-GB" i="1" dirty="0" err="1"/>
              <a:t>toh</a:t>
            </a:r>
            <a:r>
              <a:rPr lang="en-GB" i="1" dirty="0"/>
              <a:t>).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CC6DC-2A99-471C-BEB2-9C816E683F8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934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79413" y="1143000"/>
            <a:ext cx="7616826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María, one of the Guardians of the </a:t>
            </a:r>
            <a:r>
              <a:rPr lang="en-US" dirty="0" err="1"/>
              <a:t>Atrato</a:t>
            </a:r>
            <a:r>
              <a:rPr lang="en-US" dirty="0"/>
              <a:t> </a:t>
            </a:r>
            <a:r>
              <a:rPr lang="en-US" i="1" dirty="0"/>
              <a:t>(</a:t>
            </a:r>
            <a:r>
              <a:rPr lang="en-GB" i="1" dirty="0"/>
              <a:t>Ah-TRAH-</a:t>
            </a:r>
            <a:r>
              <a:rPr lang="en-GB" i="1" dirty="0" err="1"/>
              <a:t>toh</a:t>
            </a:r>
            <a:r>
              <a:rPr lang="en-GB" i="1" dirty="0"/>
              <a:t>) </a:t>
            </a:r>
            <a:r>
              <a:rPr lang="en-US" dirty="0"/>
              <a:t>River in Colombia.</a:t>
            </a:r>
          </a:p>
          <a:p>
            <a:r>
              <a:rPr lang="en-US" dirty="0"/>
              <a:t>She is a volunteer who makes sure the river is protected and looked after by everyone who lives there.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CC6DC-2A99-471C-BEB2-9C816E683F8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31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79413" y="1143000"/>
            <a:ext cx="7616826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Sonia, she lives in Rwanda.</a:t>
            </a:r>
          </a:p>
          <a:p>
            <a:r>
              <a:rPr lang="en-US" dirty="0"/>
              <a:t>SCIAF partners helped her with training in tailoring and sewing, and now makes clothes to sell. </a:t>
            </a:r>
          </a:p>
          <a:p>
            <a:r>
              <a:rPr lang="en-US" dirty="0"/>
              <a:t>She is a talented designer and dressmaker.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CC6DC-2A99-471C-BEB2-9C816E683F8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177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79413" y="1143000"/>
            <a:ext cx="7616826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Georgina, her husband Marco and their son Tafara. They live in Zambia..</a:t>
            </a:r>
          </a:p>
          <a:p>
            <a:r>
              <a:rPr lang="en-US" dirty="0"/>
              <a:t>SCIAF’s partners provided training for Marco to grow maize, nuts and sweet potatoes. </a:t>
            </a:r>
          </a:p>
          <a:p>
            <a:r>
              <a:rPr lang="en-US" dirty="0"/>
              <a:t>Baby Tafara was the first of their 4 children to be born in a local clinic, which was repaired by SCIAF’s partners, instead of a hospital far away from their home in the city.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CC6DC-2A99-471C-BEB2-9C816E683F8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190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79413" y="1143000"/>
            <a:ext cx="7616826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Julien, she lives in Rwanda.</a:t>
            </a:r>
          </a:p>
          <a:p>
            <a:r>
              <a:rPr lang="en-US" dirty="0"/>
              <a:t>She is collecting water from outside her house. This giant tub collects and stores rainwater safely so that it can be used for washing, drinking and watering plants and crops.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CC6DC-2A99-471C-BEB2-9C816E683F8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943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79413" y="1143000"/>
            <a:ext cx="7616826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This </a:t>
            </a:r>
            <a:r>
              <a:rPr lang="en-GB" sz="1200" b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is Father </a:t>
            </a:r>
            <a:r>
              <a:rPr lang="en-GB" sz="1200" b="0" dirty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Daniel (on the right), he is a parish priest in </a:t>
            </a:r>
            <a:r>
              <a:rPr lang="en-US" dirty="0"/>
              <a:t>Chocó </a:t>
            </a:r>
            <a:r>
              <a:rPr lang="en-US" i="1" dirty="0"/>
              <a:t>(</a:t>
            </a:r>
            <a:r>
              <a:rPr lang="en-GB" i="1" dirty="0"/>
              <a:t>Cho-KOH)</a:t>
            </a:r>
            <a:r>
              <a:rPr lang="en-US" dirty="0"/>
              <a:t>, one of the poorest parts of Colombia.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He travels by boat </a:t>
            </a:r>
            <a:r>
              <a:rPr lang="en-GB" dirty="0"/>
              <a:t>along the </a:t>
            </a:r>
            <a:r>
              <a:rPr lang="en-US" dirty="0"/>
              <a:t>River </a:t>
            </a:r>
            <a:r>
              <a:rPr lang="en-US" dirty="0" err="1"/>
              <a:t>Atrato</a:t>
            </a:r>
            <a:r>
              <a:rPr lang="en-US" dirty="0"/>
              <a:t> </a:t>
            </a:r>
            <a:r>
              <a:rPr lang="en-US" i="1" dirty="0"/>
              <a:t>(</a:t>
            </a:r>
            <a:r>
              <a:rPr lang="en-GB" i="1" dirty="0"/>
              <a:t>Ah-TRAH-</a:t>
            </a:r>
            <a:r>
              <a:rPr lang="en-GB" i="1" dirty="0" err="1"/>
              <a:t>toh</a:t>
            </a:r>
            <a:r>
              <a:rPr lang="en-GB" i="1" dirty="0"/>
              <a:t>) </a:t>
            </a:r>
            <a:r>
              <a:rPr lang="en-GB" i="0" dirty="0"/>
              <a:t>to meet parishioners and to serve the community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CC6DC-2A99-471C-BEB2-9C816E683F8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53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79413" y="1143000"/>
            <a:ext cx="7616826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Ester, she lives in Malawi.</a:t>
            </a:r>
          </a:p>
          <a:p>
            <a:r>
              <a:rPr lang="en-US" dirty="0"/>
              <a:t>She is holding tree saplings from the tree nursery.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CC6DC-2A99-471C-BEB2-9C816E683F8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650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79413" y="1143000"/>
            <a:ext cx="7616826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Lang family. They live in Cambodia.</a:t>
            </a:r>
          </a:p>
          <a:p>
            <a:r>
              <a:rPr lang="en-GB" dirty="0"/>
              <a:t>SCIAF partners have helped them to protect the river from illegal fishing, so there is enough fish for everyone.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CC6DC-2A99-471C-BEB2-9C816E683F8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478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4427" y="765909"/>
            <a:ext cx="8666560" cy="1629316"/>
          </a:xfrm>
        </p:spPr>
        <p:txBody>
          <a:bodyPr anchor="b"/>
          <a:lstStyle>
            <a:lvl1pPr algn="ctr">
              <a:defRPr sz="409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4427" y="2458058"/>
            <a:ext cx="8666560" cy="1129904"/>
          </a:xfrm>
        </p:spPr>
        <p:txBody>
          <a:bodyPr/>
          <a:lstStyle>
            <a:lvl1pPr marL="0" indent="0" algn="ctr">
              <a:buNone/>
              <a:defRPr sz="1638"/>
            </a:lvl1pPr>
            <a:lvl2pPr marL="311993" indent="0" algn="ctr">
              <a:buNone/>
              <a:defRPr sz="1365"/>
            </a:lvl2pPr>
            <a:lvl3pPr marL="623987" indent="0" algn="ctr">
              <a:buNone/>
              <a:defRPr sz="1228"/>
            </a:lvl3pPr>
            <a:lvl4pPr marL="935980" indent="0" algn="ctr">
              <a:buNone/>
              <a:defRPr sz="1092"/>
            </a:lvl4pPr>
            <a:lvl5pPr marL="1247973" indent="0" algn="ctr">
              <a:buNone/>
              <a:defRPr sz="1092"/>
            </a:lvl5pPr>
            <a:lvl6pPr marL="1559966" indent="0" algn="ctr">
              <a:buNone/>
              <a:defRPr sz="1092"/>
            </a:lvl6pPr>
            <a:lvl7pPr marL="1871960" indent="0" algn="ctr">
              <a:buNone/>
              <a:defRPr sz="1092"/>
            </a:lvl7pPr>
            <a:lvl8pPr marL="2183953" indent="0" algn="ctr">
              <a:buNone/>
              <a:defRPr sz="1092"/>
            </a:lvl8pPr>
            <a:lvl9pPr marL="2495946" indent="0" algn="ctr">
              <a:buNone/>
              <a:defRPr sz="10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631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13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416" y="1166738"/>
            <a:ext cx="9966544" cy="1946729"/>
          </a:xfrm>
        </p:spPr>
        <p:txBody>
          <a:bodyPr anchor="b"/>
          <a:lstStyle>
            <a:lvl1pPr>
              <a:defRPr sz="409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8416" y="3131884"/>
            <a:ext cx="9966544" cy="1023739"/>
          </a:xfrm>
        </p:spPr>
        <p:txBody>
          <a:bodyPr/>
          <a:lstStyle>
            <a:lvl1pPr marL="0" indent="0">
              <a:buNone/>
              <a:defRPr sz="1638">
                <a:solidFill>
                  <a:schemeClr val="tx1">
                    <a:tint val="82000"/>
                  </a:schemeClr>
                </a:solidFill>
              </a:defRPr>
            </a:lvl1pPr>
            <a:lvl2pPr marL="311993" indent="0">
              <a:buNone/>
              <a:defRPr sz="1365">
                <a:solidFill>
                  <a:schemeClr val="tx1">
                    <a:tint val="82000"/>
                  </a:schemeClr>
                </a:solidFill>
              </a:defRPr>
            </a:lvl2pPr>
            <a:lvl3pPr marL="623987" indent="0">
              <a:buNone/>
              <a:defRPr sz="1228">
                <a:solidFill>
                  <a:schemeClr val="tx1">
                    <a:tint val="82000"/>
                  </a:schemeClr>
                </a:solidFill>
              </a:defRPr>
            </a:lvl3pPr>
            <a:lvl4pPr marL="935980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4pPr>
            <a:lvl5pPr marL="1247973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5pPr>
            <a:lvl6pPr marL="1559966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6pPr>
            <a:lvl7pPr marL="1871960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7pPr>
            <a:lvl8pPr marL="2183953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8pPr>
            <a:lvl9pPr marL="2495946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96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4434" y="1245820"/>
            <a:ext cx="4911051" cy="29693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49928" y="1245820"/>
            <a:ext cx="4911051" cy="29693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897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940" y="249164"/>
            <a:ext cx="9966544" cy="9045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940" y="1147238"/>
            <a:ext cx="4888481" cy="562244"/>
          </a:xfrm>
        </p:spPr>
        <p:txBody>
          <a:bodyPr anchor="b"/>
          <a:lstStyle>
            <a:lvl1pPr marL="0" indent="0">
              <a:buNone/>
              <a:defRPr sz="1638" b="1"/>
            </a:lvl1pPr>
            <a:lvl2pPr marL="311993" indent="0">
              <a:buNone/>
              <a:defRPr sz="1365" b="1"/>
            </a:lvl2pPr>
            <a:lvl3pPr marL="623987" indent="0">
              <a:buNone/>
              <a:defRPr sz="1228" b="1"/>
            </a:lvl3pPr>
            <a:lvl4pPr marL="935980" indent="0">
              <a:buNone/>
              <a:defRPr sz="1092" b="1"/>
            </a:lvl4pPr>
            <a:lvl5pPr marL="1247973" indent="0">
              <a:buNone/>
              <a:defRPr sz="1092" b="1"/>
            </a:lvl5pPr>
            <a:lvl6pPr marL="1559966" indent="0">
              <a:buNone/>
              <a:defRPr sz="1092" b="1"/>
            </a:lvl6pPr>
            <a:lvl7pPr marL="1871960" indent="0">
              <a:buNone/>
              <a:defRPr sz="1092" b="1"/>
            </a:lvl7pPr>
            <a:lvl8pPr marL="2183953" indent="0">
              <a:buNone/>
              <a:defRPr sz="1092" b="1"/>
            </a:lvl8pPr>
            <a:lvl9pPr marL="2495946" indent="0">
              <a:buNone/>
              <a:defRPr sz="10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5940" y="1709482"/>
            <a:ext cx="4888481" cy="25143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49928" y="1147238"/>
            <a:ext cx="4912556" cy="562244"/>
          </a:xfrm>
        </p:spPr>
        <p:txBody>
          <a:bodyPr anchor="b"/>
          <a:lstStyle>
            <a:lvl1pPr marL="0" indent="0">
              <a:buNone/>
              <a:defRPr sz="1638" b="1"/>
            </a:lvl1pPr>
            <a:lvl2pPr marL="311993" indent="0">
              <a:buNone/>
              <a:defRPr sz="1365" b="1"/>
            </a:lvl2pPr>
            <a:lvl3pPr marL="623987" indent="0">
              <a:buNone/>
              <a:defRPr sz="1228" b="1"/>
            </a:lvl3pPr>
            <a:lvl4pPr marL="935980" indent="0">
              <a:buNone/>
              <a:defRPr sz="1092" b="1"/>
            </a:lvl4pPr>
            <a:lvl5pPr marL="1247973" indent="0">
              <a:buNone/>
              <a:defRPr sz="1092" b="1"/>
            </a:lvl5pPr>
            <a:lvl6pPr marL="1559966" indent="0">
              <a:buNone/>
              <a:defRPr sz="1092" b="1"/>
            </a:lvl6pPr>
            <a:lvl7pPr marL="1871960" indent="0">
              <a:buNone/>
              <a:defRPr sz="1092" b="1"/>
            </a:lvl7pPr>
            <a:lvl8pPr marL="2183953" indent="0">
              <a:buNone/>
              <a:defRPr sz="1092" b="1"/>
            </a:lvl8pPr>
            <a:lvl9pPr marL="2495946" indent="0">
              <a:buNone/>
              <a:defRPr sz="10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49928" y="1709482"/>
            <a:ext cx="4912556" cy="25143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601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316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78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940" y="311997"/>
            <a:ext cx="3726921" cy="1091988"/>
          </a:xfrm>
        </p:spPr>
        <p:txBody>
          <a:bodyPr anchor="b"/>
          <a:lstStyle>
            <a:lvl1pPr>
              <a:defRPr sz="21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2556" y="673826"/>
            <a:ext cx="5849928" cy="3325798"/>
          </a:xfrm>
        </p:spPr>
        <p:txBody>
          <a:bodyPr/>
          <a:lstStyle>
            <a:lvl1pPr>
              <a:defRPr sz="2184"/>
            </a:lvl1pPr>
            <a:lvl2pPr>
              <a:defRPr sz="1911"/>
            </a:lvl2pPr>
            <a:lvl3pPr>
              <a:defRPr sz="1638"/>
            </a:lvl3pPr>
            <a:lvl4pPr>
              <a:defRPr sz="1365"/>
            </a:lvl4pPr>
            <a:lvl5pPr>
              <a:defRPr sz="1365"/>
            </a:lvl5pPr>
            <a:lvl6pPr>
              <a:defRPr sz="1365"/>
            </a:lvl6pPr>
            <a:lvl7pPr>
              <a:defRPr sz="1365"/>
            </a:lvl7pPr>
            <a:lvl8pPr>
              <a:defRPr sz="1365"/>
            </a:lvl8pPr>
            <a:lvl9pPr>
              <a:defRPr sz="13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5940" y="1403985"/>
            <a:ext cx="3726921" cy="2601056"/>
          </a:xfrm>
        </p:spPr>
        <p:txBody>
          <a:bodyPr/>
          <a:lstStyle>
            <a:lvl1pPr marL="0" indent="0">
              <a:buNone/>
              <a:defRPr sz="1092"/>
            </a:lvl1pPr>
            <a:lvl2pPr marL="311993" indent="0">
              <a:buNone/>
              <a:defRPr sz="955"/>
            </a:lvl2pPr>
            <a:lvl3pPr marL="623987" indent="0">
              <a:buNone/>
              <a:defRPr sz="819"/>
            </a:lvl3pPr>
            <a:lvl4pPr marL="935980" indent="0">
              <a:buNone/>
              <a:defRPr sz="682"/>
            </a:lvl4pPr>
            <a:lvl5pPr marL="1247973" indent="0">
              <a:buNone/>
              <a:defRPr sz="682"/>
            </a:lvl5pPr>
            <a:lvl6pPr marL="1559966" indent="0">
              <a:buNone/>
              <a:defRPr sz="682"/>
            </a:lvl6pPr>
            <a:lvl7pPr marL="1871960" indent="0">
              <a:buNone/>
              <a:defRPr sz="682"/>
            </a:lvl7pPr>
            <a:lvl8pPr marL="2183953" indent="0">
              <a:buNone/>
              <a:defRPr sz="682"/>
            </a:lvl8pPr>
            <a:lvl9pPr marL="2495946" indent="0">
              <a:buNone/>
              <a:defRPr sz="68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36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940" y="311997"/>
            <a:ext cx="3726921" cy="1091988"/>
          </a:xfrm>
        </p:spPr>
        <p:txBody>
          <a:bodyPr anchor="b"/>
          <a:lstStyle>
            <a:lvl1pPr>
              <a:defRPr sz="21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2556" y="673826"/>
            <a:ext cx="5849928" cy="3325798"/>
          </a:xfrm>
        </p:spPr>
        <p:txBody>
          <a:bodyPr anchor="t"/>
          <a:lstStyle>
            <a:lvl1pPr marL="0" indent="0">
              <a:buNone/>
              <a:defRPr sz="2184"/>
            </a:lvl1pPr>
            <a:lvl2pPr marL="311993" indent="0">
              <a:buNone/>
              <a:defRPr sz="1911"/>
            </a:lvl2pPr>
            <a:lvl3pPr marL="623987" indent="0">
              <a:buNone/>
              <a:defRPr sz="1638"/>
            </a:lvl3pPr>
            <a:lvl4pPr marL="935980" indent="0">
              <a:buNone/>
              <a:defRPr sz="1365"/>
            </a:lvl4pPr>
            <a:lvl5pPr marL="1247973" indent="0">
              <a:buNone/>
              <a:defRPr sz="1365"/>
            </a:lvl5pPr>
            <a:lvl6pPr marL="1559966" indent="0">
              <a:buNone/>
              <a:defRPr sz="1365"/>
            </a:lvl6pPr>
            <a:lvl7pPr marL="1871960" indent="0">
              <a:buNone/>
              <a:defRPr sz="1365"/>
            </a:lvl7pPr>
            <a:lvl8pPr marL="2183953" indent="0">
              <a:buNone/>
              <a:defRPr sz="1365"/>
            </a:lvl8pPr>
            <a:lvl9pPr marL="2495946" indent="0">
              <a:buNone/>
              <a:defRPr sz="136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5940" y="1403985"/>
            <a:ext cx="3726921" cy="2601056"/>
          </a:xfrm>
        </p:spPr>
        <p:txBody>
          <a:bodyPr/>
          <a:lstStyle>
            <a:lvl1pPr marL="0" indent="0">
              <a:buNone/>
              <a:defRPr sz="1092"/>
            </a:lvl1pPr>
            <a:lvl2pPr marL="311993" indent="0">
              <a:buNone/>
              <a:defRPr sz="955"/>
            </a:lvl2pPr>
            <a:lvl3pPr marL="623987" indent="0">
              <a:buNone/>
              <a:defRPr sz="819"/>
            </a:lvl3pPr>
            <a:lvl4pPr marL="935980" indent="0">
              <a:buNone/>
              <a:defRPr sz="682"/>
            </a:lvl4pPr>
            <a:lvl5pPr marL="1247973" indent="0">
              <a:buNone/>
              <a:defRPr sz="682"/>
            </a:lvl5pPr>
            <a:lvl6pPr marL="1559966" indent="0">
              <a:buNone/>
              <a:defRPr sz="682"/>
            </a:lvl6pPr>
            <a:lvl7pPr marL="1871960" indent="0">
              <a:buNone/>
              <a:defRPr sz="682"/>
            </a:lvl7pPr>
            <a:lvl8pPr marL="2183953" indent="0">
              <a:buNone/>
              <a:defRPr sz="682"/>
            </a:lvl8pPr>
            <a:lvl9pPr marL="2495946" indent="0">
              <a:buNone/>
              <a:defRPr sz="68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36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521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69342" y="249164"/>
            <a:ext cx="2491636" cy="39660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4435" y="249164"/>
            <a:ext cx="7330465" cy="39660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3980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43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4435" y="249164"/>
            <a:ext cx="9966544" cy="904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435" y="1245820"/>
            <a:ext cx="9966544" cy="2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4435" y="4337621"/>
            <a:ext cx="2599968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1C1AD2-8729-4519-9E84-EDBA3122366C}" type="datetimeFigureOut">
              <a:rPr lang="en-GB" smtClean="0"/>
              <a:t>15/01/2026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27731" y="4337621"/>
            <a:ext cx="3899952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1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61010" y="4337621"/>
            <a:ext cx="2599968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1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0462D2-924C-4A6D-87A1-C8AE63A9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131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txStyles>
    <p:titleStyle>
      <a:lvl1pPr algn="l" defTabSz="623987" rtl="0" eaLnBrk="1" latinLnBrk="0" hangingPunct="1">
        <a:lnSpc>
          <a:spcPct val="90000"/>
        </a:lnSpc>
        <a:spcBef>
          <a:spcPct val="0"/>
        </a:spcBef>
        <a:buNone/>
        <a:defRPr sz="30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5997" indent="-155997" algn="l" defTabSz="623987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638" kern="1200">
          <a:solidFill>
            <a:schemeClr val="tx1"/>
          </a:solidFill>
          <a:latin typeface="+mn-lt"/>
          <a:ea typeface="+mn-ea"/>
          <a:cs typeface="+mn-cs"/>
        </a:defRPr>
      </a:lvl2pPr>
      <a:lvl3pPr marL="77998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365" kern="1200">
          <a:solidFill>
            <a:schemeClr val="tx1"/>
          </a:solidFill>
          <a:latin typeface="+mn-lt"/>
          <a:ea typeface="+mn-ea"/>
          <a:cs typeface="+mn-cs"/>
        </a:defRPr>
      </a:lvl3pPr>
      <a:lvl4pPr marL="1091976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40397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71596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2027956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33995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65194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1pPr>
      <a:lvl2pPr marL="31199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2pPr>
      <a:lvl3pPr marL="623987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3pPr>
      <a:lvl4pPr marL="93598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24797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559966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187196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18395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495946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5549A6-F52A-0092-8EE9-5F9789CB404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6839" y="51329"/>
            <a:ext cx="6405286" cy="457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1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6234D-F133-B69F-45CC-C32882DBD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46429E5-9D2D-BA51-94A1-8FD1767FC349}"/>
              </a:ext>
            </a:extLst>
          </p:cNvPr>
          <p:cNvGrpSpPr/>
          <p:nvPr/>
        </p:nvGrpSpPr>
        <p:grpSpPr>
          <a:xfrm>
            <a:off x="0" y="139467"/>
            <a:ext cx="11555413" cy="4401015"/>
            <a:chOff x="0" y="681746"/>
            <a:chExt cx="11544342" cy="40336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B675C73-D35D-AEA5-3AC7-E1F868D6D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681746"/>
              <a:ext cx="5857879" cy="403368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A13A6B6-393A-8609-05FC-951211829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77706" y="681746"/>
              <a:ext cx="5766636" cy="40336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3854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B3C29-6C56-5BBD-A01D-D397E52F5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024D05F-B0DC-9F07-22DA-01E09297D0AF}"/>
              </a:ext>
            </a:extLst>
          </p:cNvPr>
          <p:cNvGrpSpPr/>
          <p:nvPr/>
        </p:nvGrpSpPr>
        <p:grpSpPr>
          <a:xfrm>
            <a:off x="0" y="63345"/>
            <a:ext cx="11555413" cy="4616605"/>
            <a:chOff x="0" y="283957"/>
            <a:chExt cx="12299129" cy="438172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ED281D-74AC-AF37-4309-8352486B4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83957"/>
              <a:ext cx="6191568" cy="433092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B5AEDE3-E738-D2C9-6252-4811454C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69459" y="283957"/>
              <a:ext cx="6229670" cy="4381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0262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39D7B-AF7D-E61E-761D-C93AADD9E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85C2F9F-F42D-E376-0F0C-34A65B35B190}"/>
              </a:ext>
            </a:extLst>
          </p:cNvPr>
          <p:cNvGrpSpPr/>
          <p:nvPr/>
        </p:nvGrpSpPr>
        <p:grpSpPr>
          <a:xfrm>
            <a:off x="0" y="155462"/>
            <a:ext cx="11555413" cy="4193701"/>
            <a:chOff x="0" y="155462"/>
            <a:chExt cx="12393947" cy="44071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B7C8156-EEE7-070B-0A8F-3270AF5AF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55462"/>
              <a:ext cx="6229670" cy="436902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BADC01-081F-9C15-F3F4-4DD72AF58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19825" y="155462"/>
              <a:ext cx="6274122" cy="4407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6304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19BEB-9628-6CF8-8DEC-F90E4B033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B2875D6-4FBB-09A6-90B1-63360A6F4E04}"/>
              </a:ext>
            </a:extLst>
          </p:cNvPr>
          <p:cNvGrpSpPr/>
          <p:nvPr/>
        </p:nvGrpSpPr>
        <p:grpSpPr>
          <a:xfrm>
            <a:off x="0" y="209162"/>
            <a:ext cx="11555413" cy="4261625"/>
            <a:chOff x="0" y="56802"/>
            <a:chExt cx="12350503" cy="438807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7BDBA30-744E-F1D8-9B08-18CC93054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01255"/>
              <a:ext cx="6210619" cy="434362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A233D0C-5C4A-BE22-64CE-40BC9FB71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3533" y="56802"/>
              <a:ext cx="6216970" cy="4388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1458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61B46-525D-B1AF-1036-A53AE2B0F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CAA800E-479B-4BE8-D742-2C13C6E6DF22}"/>
              </a:ext>
            </a:extLst>
          </p:cNvPr>
          <p:cNvGrpSpPr/>
          <p:nvPr/>
        </p:nvGrpSpPr>
        <p:grpSpPr>
          <a:xfrm>
            <a:off x="0" y="133237"/>
            <a:ext cx="11555413" cy="4379290"/>
            <a:chOff x="0" y="133237"/>
            <a:chExt cx="12339894" cy="440077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6FBDF12-8BB4-930E-BD77-50783B23C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45937"/>
              <a:ext cx="6216970" cy="438807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CF6E464-66E5-1A6E-562B-C4CED3B10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29275" y="133237"/>
              <a:ext cx="6210619" cy="44007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557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B45EF-315C-B440-FD34-AD9F49C98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C0D0D1B-A338-BB4A-8AEF-A3B71C6312DB}"/>
              </a:ext>
            </a:extLst>
          </p:cNvPr>
          <p:cNvGrpSpPr/>
          <p:nvPr/>
        </p:nvGrpSpPr>
        <p:grpSpPr>
          <a:xfrm>
            <a:off x="-1" y="175903"/>
            <a:ext cx="11555413" cy="4210243"/>
            <a:chOff x="0" y="79259"/>
            <a:chExt cx="12335635" cy="44452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F76AA25-5778-D820-B784-952DD5344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55462"/>
              <a:ext cx="6216970" cy="436902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9C296CE-CD50-025F-39F9-3097830CE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18665" y="79259"/>
              <a:ext cx="6216970" cy="4445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4979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26D26-1503-8DCA-C292-73A6A0414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9826F44-0837-378D-F755-494B6835B017}"/>
              </a:ext>
            </a:extLst>
          </p:cNvPr>
          <p:cNvGrpSpPr/>
          <p:nvPr/>
        </p:nvGrpSpPr>
        <p:grpSpPr>
          <a:xfrm>
            <a:off x="0" y="193794"/>
            <a:ext cx="11555413" cy="4110576"/>
            <a:chOff x="0" y="126887"/>
            <a:chExt cx="12345160" cy="44071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F549689-D011-2656-F57E-0DB3AB344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45937"/>
              <a:ext cx="6172517" cy="438807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8988F64-C79A-6607-753D-05373B03D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9140" y="126887"/>
              <a:ext cx="6236020" cy="4407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9341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7F4BD-6448-9E92-4495-F077544D8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1768857-D94C-C652-3774-365EE0541FA2}"/>
              </a:ext>
            </a:extLst>
          </p:cNvPr>
          <p:cNvGrpSpPr/>
          <p:nvPr/>
        </p:nvGrpSpPr>
        <p:grpSpPr>
          <a:xfrm>
            <a:off x="0" y="269237"/>
            <a:ext cx="11555413" cy="4141475"/>
            <a:chOff x="0" y="155462"/>
            <a:chExt cx="12275077" cy="436902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D22CCF-662D-B44D-764E-06F32B0C5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55462"/>
              <a:ext cx="6210619" cy="436902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DCFC829-09FE-4E3D-02D1-C855B1E16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5407" y="155462"/>
              <a:ext cx="6229670" cy="4369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5156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3FDB-115C-0241-0EC3-EEA215010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20B556D-84E3-4427-A251-930C3D41873A}"/>
              </a:ext>
            </a:extLst>
          </p:cNvPr>
          <p:cNvGrpSpPr/>
          <p:nvPr/>
        </p:nvGrpSpPr>
        <p:grpSpPr>
          <a:xfrm>
            <a:off x="0" y="126887"/>
            <a:ext cx="11555413" cy="4118011"/>
            <a:chOff x="0" y="126887"/>
            <a:chExt cx="12382331" cy="44071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0861AD4-9106-8D53-7128-6D2F690F6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45937"/>
              <a:ext cx="6229670" cy="438807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25DB76A-C59F-3E23-6BE2-388F7036D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6311" y="126887"/>
              <a:ext cx="6236020" cy="4407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7069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6D73F-884F-A3D2-33A8-A2580CD40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FFD6F8B-76CC-2345-BCE0-942C4E596982}"/>
              </a:ext>
            </a:extLst>
          </p:cNvPr>
          <p:cNvGrpSpPr/>
          <p:nvPr/>
        </p:nvGrpSpPr>
        <p:grpSpPr>
          <a:xfrm>
            <a:off x="0" y="259674"/>
            <a:ext cx="11555413" cy="4160601"/>
            <a:chOff x="0" y="158638"/>
            <a:chExt cx="12335635" cy="436267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A5491FE-00B6-85E7-2098-B0CFD6205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58638"/>
              <a:ext cx="6236020" cy="436267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B572D9F-9AF3-CEDC-979A-8893E689E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18665" y="158638"/>
              <a:ext cx="6216970" cy="43499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1717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E8FDF-296A-0B7D-D555-9278885F2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6CBAECC-8A8A-A439-B4F8-5767F73B284F}"/>
              </a:ext>
            </a:extLst>
          </p:cNvPr>
          <p:cNvGrpSpPr/>
          <p:nvPr/>
        </p:nvGrpSpPr>
        <p:grpSpPr>
          <a:xfrm>
            <a:off x="0" y="209803"/>
            <a:ext cx="11555413" cy="4260343"/>
            <a:chOff x="0" y="81198"/>
            <a:chExt cx="12389765" cy="44071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E742E08-A987-02B7-D1BA-1728C539C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87548"/>
              <a:ext cx="6236020" cy="440077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CAC25F0-168F-1D4E-C528-C07E63FB2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3745" y="81198"/>
              <a:ext cx="6236020" cy="4407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127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0EBE6-62B7-FE9A-04FF-AEB6E380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D4D63A6-07C1-B483-FC0A-93797606D62C}"/>
              </a:ext>
            </a:extLst>
          </p:cNvPr>
          <p:cNvGrpSpPr/>
          <p:nvPr/>
        </p:nvGrpSpPr>
        <p:grpSpPr>
          <a:xfrm>
            <a:off x="0" y="182100"/>
            <a:ext cx="11555413" cy="4233783"/>
            <a:chOff x="0" y="182100"/>
            <a:chExt cx="12357937" cy="44198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D65985D-CB2B-5D10-5138-18F819656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97976"/>
              <a:ext cx="6216970" cy="438807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9F47CFE-0F04-DBB9-0420-BF41354EE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0967" y="182100"/>
              <a:ext cx="6216970" cy="44198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1015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5A178-DB00-10E0-65FE-ACCAC0030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9011305-801A-CB0B-5B0F-ED5CB3578163}"/>
              </a:ext>
            </a:extLst>
          </p:cNvPr>
          <p:cNvGrpSpPr/>
          <p:nvPr/>
        </p:nvGrpSpPr>
        <p:grpSpPr>
          <a:xfrm>
            <a:off x="0" y="136412"/>
            <a:ext cx="11555413" cy="4108486"/>
            <a:chOff x="0" y="136412"/>
            <a:chExt cx="12364288" cy="44071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F2B317E-71B5-8036-C3B8-323BBBDA2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36412"/>
              <a:ext cx="6216970" cy="440712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743301-0612-46CB-44B5-4C9AE9C1F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4618" y="174513"/>
              <a:ext cx="6229670" cy="4369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1626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0FDF0692-3E39-5975-4C4A-8A742BECAF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9620" y="7882"/>
            <a:ext cx="7296172" cy="10749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8520A6-B268-2EC1-E389-83A9D0ACDB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4402" y="275003"/>
            <a:ext cx="1164362" cy="4215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329E85-EB56-5C7F-AE72-859EC905F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2698" y="1093623"/>
            <a:ext cx="6014990" cy="31077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20FA67-6FF6-C7EF-A063-6F3D93412126}"/>
              </a:ext>
            </a:extLst>
          </p:cNvPr>
          <p:cNvSpPr txBox="1"/>
          <p:nvPr/>
        </p:nvSpPr>
        <p:spPr>
          <a:xfrm rot="20562913">
            <a:off x="451930" y="642941"/>
            <a:ext cx="4937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GB" altLang="en-US" sz="4800" b="1" dirty="0">
                <a:solidFill>
                  <a:srgbClr val="A1CA5E"/>
                </a:solidFill>
                <a:latin typeface="Colby StBlk" pitchFamily="2" charset="77"/>
                <a:ea typeface="Colby StBlk" pitchFamily="2" charset="77"/>
                <a:cs typeface="Rubik" pitchFamily="2" charset="-79"/>
              </a:rPr>
              <a:t>Meet the people…</a:t>
            </a:r>
          </a:p>
        </p:txBody>
      </p:sp>
    </p:spTree>
    <p:extLst>
      <p:ext uri="{BB962C8B-B14F-4D97-AF65-F5344CB8AC3E}">
        <p14:creationId xmlns:p14="http://schemas.microsoft.com/office/powerpoint/2010/main" val="2364149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bag of fruit&#10;&#10;Description automatically generated">
            <a:extLst>
              <a:ext uri="{FF2B5EF4-FFF2-40B4-BE49-F238E27FC236}">
                <a16:creationId xmlns:a16="http://schemas.microsoft.com/office/drawing/2014/main" id="{2F5A91EB-FB40-9FB5-ACDA-F337867B5B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825" y="252413"/>
            <a:ext cx="6256096" cy="41707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ECB689-728E-020F-7B3E-E6D0FAFA81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9003" y="207808"/>
            <a:ext cx="1164362" cy="421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9771B4-BA25-7470-3730-30B33BBCB80E}"/>
              </a:ext>
            </a:extLst>
          </p:cNvPr>
          <p:cNvSpPr txBox="1"/>
          <p:nvPr/>
        </p:nvSpPr>
        <p:spPr>
          <a:xfrm>
            <a:off x="196381" y="201671"/>
            <a:ext cx="4265966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65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Arcadio, Colombia</a:t>
            </a:r>
          </a:p>
        </p:txBody>
      </p:sp>
    </p:spTree>
    <p:extLst>
      <p:ext uri="{BB962C8B-B14F-4D97-AF65-F5344CB8AC3E}">
        <p14:creationId xmlns:p14="http://schemas.microsoft.com/office/powerpoint/2010/main" val="1523566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leaning against a brick wall&#10;&#10;Description automatically generated">
            <a:extLst>
              <a:ext uri="{FF2B5EF4-FFF2-40B4-BE49-F238E27FC236}">
                <a16:creationId xmlns:a16="http://schemas.microsoft.com/office/drawing/2014/main" id="{DA5BB449-1D85-7D41-577C-2E3818FD6BB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6824" y="252413"/>
            <a:ext cx="7006459" cy="42258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866D9D-35E6-5212-7767-03B7B2C12A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6077" y="252413"/>
            <a:ext cx="1164362" cy="421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E2500D-5FF4-8DE3-F971-9FDF495AAB36}"/>
              </a:ext>
            </a:extLst>
          </p:cNvPr>
          <p:cNvSpPr txBox="1"/>
          <p:nvPr/>
        </p:nvSpPr>
        <p:spPr>
          <a:xfrm>
            <a:off x="131623" y="201671"/>
            <a:ext cx="4265966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65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Maria, Colombia</a:t>
            </a:r>
          </a:p>
        </p:txBody>
      </p:sp>
    </p:spTree>
    <p:extLst>
      <p:ext uri="{BB962C8B-B14F-4D97-AF65-F5344CB8AC3E}">
        <p14:creationId xmlns:p14="http://schemas.microsoft.com/office/powerpoint/2010/main" val="1191615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9D7B70-615F-D75C-0D1B-6CEB6BD267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825" y="252412"/>
            <a:ext cx="6300962" cy="42006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3BABCE-2B02-42E1-2DF4-B52492D603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3869" y="252412"/>
            <a:ext cx="1164362" cy="421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38EC8D-D549-5407-BCE8-636CC1BF0BB3}"/>
              </a:ext>
            </a:extLst>
          </p:cNvPr>
          <p:cNvSpPr txBox="1"/>
          <p:nvPr/>
        </p:nvSpPr>
        <p:spPr>
          <a:xfrm>
            <a:off x="196381" y="143454"/>
            <a:ext cx="4265966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65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Sonia, Rwanda</a:t>
            </a:r>
          </a:p>
        </p:txBody>
      </p:sp>
    </p:spTree>
    <p:extLst>
      <p:ext uri="{BB962C8B-B14F-4D97-AF65-F5344CB8AC3E}">
        <p14:creationId xmlns:p14="http://schemas.microsoft.com/office/powerpoint/2010/main" val="3230226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EC72B3-6566-45B7-B5B9-DA969F7DB3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825" y="252413"/>
            <a:ext cx="6404779" cy="42613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21F97F-0C87-B3C1-2935-53DE120669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35092" y="201671"/>
            <a:ext cx="1164362" cy="421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906746-1725-DCF6-C80D-784B1B820BE4}"/>
              </a:ext>
            </a:extLst>
          </p:cNvPr>
          <p:cNvSpPr txBox="1"/>
          <p:nvPr/>
        </p:nvSpPr>
        <p:spPr>
          <a:xfrm>
            <a:off x="78139" y="201671"/>
            <a:ext cx="2132983" cy="72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65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Georgina &amp; Marco, Zambia</a:t>
            </a:r>
          </a:p>
        </p:txBody>
      </p:sp>
    </p:spTree>
    <p:extLst>
      <p:ext uri="{BB962C8B-B14F-4D97-AF65-F5344CB8AC3E}">
        <p14:creationId xmlns:p14="http://schemas.microsoft.com/office/powerpoint/2010/main" val="3083592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A12558-F98C-3289-CEEB-556FFEE85E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825" y="252413"/>
            <a:ext cx="6369282" cy="42482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E572F8-09A6-3772-39E5-01D6D70DC5F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24302" y="230111"/>
            <a:ext cx="1164362" cy="421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FB2590-6CA6-67C1-839F-F09C984C56DA}"/>
              </a:ext>
            </a:extLst>
          </p:cNvPr>
          <p:cNvSpPr txBox="1"/>
          <p:nvPr/>
        </p:nvSpPr>
        <p:spPr>
          <a:xfrm>
            <a:off x="196379" y="201671"/>
            <a:ext cx="4265966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65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Julien, Rwanda</a:t>
            </a:r>
          </a:p>
        </p:txBody>
      </p:sp>
    </p:spTree>
    <p:extLst>
      <p:ext uri="{BB962C8B-B14F-4D97-AF65-F5344CB8AC3E}">
        <p14:creationId xmlns:p14="http://schemas.microsoft.com/office/powerpoint/2010/main" val="2944180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17DDFA-24DF-363B-8DBE-86E9A8F842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825" y="252413"/>
            <a:ext cx="6097375" cy="40649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55021D-A052-8103-650B-BC757F5F92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98643" y="252413"/>
            <a:ext cx="1164362" cy="421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0C9091-4815-ECAD-54CF-3553E5DD3B68}"/>
              </a:ext>
            </a:extLst>
          </p:cNvPr>
          <p:cNvSpPr txBox="1"/>
          <p:nvPr/>
        </p:nvSpPr>
        <p:spPr>
          <a:xfrm>
            <a:off x="79584" y="157563"/>
            <a:ext cx="4265966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65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Fr Daniel, Colombia</a:t>
            </a:r>
          </a:p>
        </p:txBody>
      </p:sp>
    </p:spTree>
    <p:extLst>
      <p:ext uri="{BB962C8B-B14F-4D97-AF65-F5344CB8AC3E}">
        <p14:creationId xmlns:p14="http://schemas.microsoft.com/office/powerpoint/2010/main" val="2446262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E73FE9-B053-6FBF-1090-860FF2F1E7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825" y="252413"/>
            <a:ext cx="6339546" cy="42263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49BE67-567C-348F-7807-8034F3CB4F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2457" y="124726"/>
            <a:ext cx="1164362" cy="421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4BDD57-E5FF-BE9D-9999-168833B727CB}"/>
              </a:ext>
            </a:extLst>
          </p:cNvPr>
          <p:cNvSpPr txBox="1"/>
          <p:nvPr/>
        </p:nvSpPr>
        <p:spPr>
          <a:xfrm>
            <a:off x="158594" y="136134"/>
            <a:ext cx="4265966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65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Ester, Malawi</a:t>
            </a:r>
          </a:p>
        </p:txBody>
      </p:sp>
    </p:spTree>
    <p:extLst>
      <p:ext uri="{BB962C8B-B14F-4D97-AF65-F5344CB8AC3E}">
        <p14:creationId xmlns:p14="http://schemas.microsoft.com/office/powerpoint/2010/main" val="4080543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644680-239E-966D-56D2-4D92BC3B27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36825" y="243670"/>
            <a:ext cx="6956580" cy="4229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3D76FD-C195-653C-4A70-1BA2BE9680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9091" y="252413"/>
            <a:ext cx="1164362" cy="4215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E53AA2-9550-232C-6D85-A7A33F349205}"/>
              </a:ext>
            </a:extLst>
          </p:cNvPr>
          <p:cNvSpPr txBox="1"/>
          <p:nvPr/>
        </p:nvSpPr>
        <p:spPr>
          <a:xfrm>
            <a:off x="287358" y="221020"/>
            <a:ext cx="1966624" cy="72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65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</a:rPr>
              <a:t>Lang family, Cambodia</a:t>
            </a:r>
          </a:p>
        </p:txBody>
      </p:sp>
    </p:spTree>
    <p:extLst>
      <p:ext uri="{BB962C8B-B14F-4D97-AF65-F5344CB8AC3E}">
        <p14:creationId xmlns:p14="http://schemas.microsoft.com/office/powerpoint/2010/main" val="2514659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24FBD76-10B1-3247-AEAD-471277B1FA60}"/>
              </a:ext>
            </a:extLst>
          </p:cNvPr>
          <p:cNvSpPr txBox="1"/>
          <p:nvPr/>
        </p:nvSpPr>
        <p:spPr>
          <a:xfrm>
            <a:off x="2503754" y="1062454"/>
            <a:ext cx="4256632" cy="1363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GB" altLang="en-US" sz="2065" b="1" dirty="0">
                <a:solidFill>
                  <a:srgbClr val="A1CA5E"/>
                </a:solidFill>
                <a:latin typeface="Colby StBlk" pitchFamily="2" charset="77"/>
                <a:ea typeface="Colby StBlk" pitchFamily="2" charset="77"/>
                <a:cs typeface="Rubik" pitchFamily="2" charset="-79"/>
              </a:rPr>
              <a:t>A just world, free of poverty, where we flourish and live </a:t>
            </a:r>
          </a:p>
          <a:p>
            <a:pPr>
              <a:spcBef>
                <a:spcPct val="0"/>
              </a:spcBef>
              <a:defRPr/>
            </a:pPr>
            <a:r>
              <a:rPr lang="en-GB" altLang="en-US" sz="2065" b="1" dirty="0">
                <a:solidFill>
                  <a:srgbClr val="A1CA5E"/>
                </a:solidFill>
                <a:latin typeface="Colby StBlk" pitchFamily="2" charset="77"/>
                <a:ea typeface="Colby StBlk" pitchFamily="2" charset="77"/>
                <a:cs typeface="Rubik" pitchFamily="2" charset="-79"/>
              </a:rPr>
              <a:t>in harmony with each other and all creation.</a:t>
            </a:r>
            <a:endParaRPr lang="en-GB" sz="2065" b="1" dirty="0">
              <a:solidFill>
                <a:srgbClr val="A1CA5E"/>
              </a:solidFill>
              <a:latin typeface="Colby StBlk" pitchFamily="2" charset="77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02DF43-587F-7A4E-82B8-7242E85360F5}"/>
              </a:ext>
            </a:extLst>
          </p:cNvPr>
          <p:cNvSpPr txBox="1"/>
          <p:nvPr/>
        </p:nvSpPr>
        <p:spPr>
          <a:xfrm>
            <a:off x="2406028" y="3134851"/>
            <a:ext cx="5066924" cy="965289"/>
          </a:xfrm>
          <a:prstGeom prst="rect">
            <a:avLst/>
          </a:prstGeom>
          <a:noFill/>
        </p:spPr>
        <p:txBody>
          <a:bodyPr wrap="square" lIns="69939" tIns="34969" rIns="69939" bIns="34969" rtlCol="0" anchor="t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GB" altLang="en-US" sz="918" b="1">
                <a:solidFill>
                  <a:srgbClr val="12375A"/>
                </a:solidFill>
                <a:latin typeface="Rubik"/>
                <a:ea typeface="Colby StBlk"/>
                <a:cs typeface="Rubik"/>
              </a:rPr>
              <a:t>Scottish Catholic International Aid Fund</a:t>
            </a:r>
          </a:p>
          <a:p>
            <a:pPr>
              <a:spcBef>
                <a:spcPct val="0"/>
              </a:spcBef>
              <a:defRPr/>
            </a:pPr>
            <a:r>
              <a:rPr lang="en-GB" altLang="en-US" sz="918">
                <a:solidFill>
                  <a:srgbClr val="12375A"/>
                </a:solidFill>
                <a:latin typeface="Rubik"/>
                <a:ea typeface="Colby StBlk"/>
                <a:cs typeface="Rubik"/>
              </a:rPr>
              <a:t>SCIAF is the official relief and development agency of the Catholic Church in Scotland </a:t>
            </a:r>
            <a:endParaRPr lang="en-GB" altLang="en-US" sz="918">
              <a:solidFill>
                <a:srgbClr val="12375A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pPr>
              <a:spcBef>
                <a:spcPct val="0"/>
              </a:spcBef>
              <a:defRPr/>
            </a:pPr>
            <a:r>
              <a:rPr lang="en-GB" altLang="en-US" sz="918">
                <a:solidFill>
                  <a:srgbClr val="12375A"/>
                </a:solidFill>
                <a:latin typeface="Rubik"/>
                <a:ea typeface="Colby StBlk"/>
                <a:cs typeface="Rubik"/>
              </a:rPr>
              <a:t>and a proud member of the Caritas family. 196 Clyde Street, Glasgow, G1 4JY. </a:t>
            </a:r>
            <a:endParaRPr lang="en-GB" altLang="en-US" sz="918">
              <a:solidFill>
                <a:srgbClr val="12375A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pPr>
              <a:spcBef>
                <a:spcPct val="0"/>
              </a:spcBef>
              <a:defRPr/>
            </a:pPr>
            <a:r>
              <a:rPr lang="en-GB" altLang="en-US" sz="918">
                <a:solidFill>
                  <a:srgbClr val="12375A"/>
                </a:solidFill>
                <a:latin typeface="Rubik"/>
                <a:ea typeface="Colby StBlk"/>
                <a:cs typeface="Rubik"/>
              </a:rPr>
              <a:t>Tel: 0141 354 5555. Scottish Charity No: SC012302. Company No: SC197327.</a:t>
            </a:r>
          </a:p>
          <a:p>
            <a:pPr>
              <a:spcBef>
                <a:spcPct val="0"/>
              </a:spcBef>
              <a:defRPr/>
            </a:pPr>
            <a:endParaRPr lang="en-GB" sz="918">
              <a:solidFill>
                <a:srgbClr val="12375A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pPr>
              <a:spcBef>
                <a:spcPct val="0"/>
              </a:spcBef>
              <a:defRPr/>
            </a:pPr>
            <a:r>
              <a:rPr lang="en-GB" sz="1224">
                <a:solidFill>
                  <a:srgbClr val="12375A"/>
                </a:solidFill>
                <a:latin typeface="Rubik"/>
                <a:ea typeface="Colby StBlk"/>
                <a:cs typeface="Rubik"/>
              </a:rPr>
              <a:t>sciaf@sciaf.org.uk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AD421F-0F72-C14A-8EE7-B670183B83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2341" y="252065"/>
            <a:ext cx="1164362" cy="42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2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8BD81BD3B6A94D8A5D8CAEB1E327BA" ma:contentTypeVersion="10" ma:contentTypeDescription="Create a new document." ma:contentTypeScope="" ma:versionID="fc6da71aaab86a9e3721324137442c36">
  <xsd:schema xmlns:xsd="http://www.w3.org/2001/XMLSchema" xmlns:xs="http://www.w3.org/2001/XMLSchema" xmlns:p="http://schemas.microsoft.com/office/2006/metadata/properties" xmlns:ns2="7678f094-791a-4302-8269-3e33f3561a1f" xmlns:ns3="90d6f25b-e942-4447-80a7-3b59748dd8ff" targetNamespace="http://schemas.microsoft.com/office/2006/metadata/properties" ma:root="true" ma:fieldsID="b0fbb0830c4643ef3745619ba37b6dfb" ns2:_="" ns3:_="">
    <xsd:import namespace="7678f094-791a-4302-8269-3e33f3561a1f"/>
    <xsd:import namespace="90d6f25b-e942-4447-80a7-3b59748dd8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78f094-791a-4302-8269-3e33f3561a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d4a124e-ca87-4357-b891-080022d937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6f25b-e942-4447-80a7-3b59748dd8f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da6e36c-1027-4f6e-8ab9-bbe4838269ad}" ma:internalName="TaxCatchAll" ma:showField="CatchAllData" ma:web="90d6f25b-e942-4447-80a7-3b59748dd8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78f094-791a-4302-8269-3e33f3561a1f">
      <Terms xmlns="http://schemas.microsoft.com/office/infopath/2007/PartnerControls"/>
    </lcf76f155ced4ddcb4097134ff3c332f>
    <TaxCatchAll xmlns="90d6f25b-e942-4447-80a7-3b59748dd8ff" xsi:nil="true"/>
  </documentManagement>
</p:properties>
</file>

<file path=customXml/itemProps1.xml><?xml version="1.0" encoding="utf-8"?>
<ds:datastoreItem xmlns:ds="http://schemas.openxmlformats.org/officeDocument/2006/customXml" ds:itemID="{52A85536-651B-4A74-B8EA-E1301655A9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78f094-791a-4302-8269-3e33f3561a1f"/>
    <ds:schemaRef ds:uri="90d6f25b-e942-4447-80a7-3b59748dd8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E28248-4F7F-46E5-93DC-23AEEAAC26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BBD473-2089-415A-A7A9-50843728A946}">
  <ds:schemaRefs>
    <ds:schemaRef ds:uri="http://purl.org/dc/elements/1.1/"/>
    <ds:schemaRef ds:uri="90d6f25b-e942-4447-80a7-3b59748dd8ff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7678f094-791a-4302-8269-3e33f3561a1f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1565</TotalTime>
  <Words>440</Words>
  <Application>Microsoft Office PowerPoint</Application>
  <PresentationFormat>Custom</PresentationFormat>
  <Paragraphs>45</Paragraphs>
  <Slides>24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Aptos Display</vt:lpstr>
      <vt:lpstr>Arial</vt:lpstr>
      <vt:lpstr>Colby StBlk</vt:lpstr>
      <vt:lpstr>Rubik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Elaine McGinlay</dc:creator>
  <cp:lastModifiedBy>Elaine McGinlay</cp:lastModifiedBy>
  <cp:revision>10</cp:revision>
  <dcterms:created xsi:type="dcterms:W3CDTF">2025-12-19T15:42:56Z</dcterms:created>
  <dcterms:modified xsi:type="dcterms:W3CDTF">2026-01-15T13:10:38Z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0x010100138BD81BD3B6A94D8A5D8CAEB1E327BA</vt:lpwstr>
  </property>
  <property fmtid="{D5CDD505-2E9C-101B-9397-08002B2CF9AE}" pid="3" name="MediaServiceImageTags">
    <vt:lpwstr/>
  </property>
</Properties>
</file>