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26"/>
  </p:notesMasterIdLst>
  <p:sldIdLst>
    <p:sldId id="263" r:id="rId5"/>
    <p:sldId id="401" r:id="rId6"/>
    <p:sldId id="402" r:id="rId7"/>
    <p:sldId id="403" r:id="rId8"/>
    <p:sldId id="404" r:id="rId9"/>
    <p:sldId id="405" r:id="rId10"/>
    <p:sldId id="384" r:id="rId11"/>
    <p:sldId id="387" r:id="rId12"/>
    <p:sldId id="408" r:id="rId13"/>
    <p:sldId id="382" r:id="rId14"/>
    <p:sldId id="383" r:id="rId15"/>
    <p:sldId id="414" r:id="rId16"/>
    <p:sldId id="415" r:id="rId17"/>
    <p:sldId id="390" r:id="rId18"/>
    <p:sldId id="392" r:id="rId19"/>
    <p:sldId id="391" r:id="rId20"/>
    <p:sldId id="389" r:id="rId21"/>
    <p:sldId id="394" r:id="rId22"/>
    <p:sldId id="395" r:id="rId23"/>
    <p:sldId id="425" r:id="rId24"/>
    <p:sldId id="396" r:id="rId25"/>
  </p:sldIdLst>
  <p:sldSz cx="9144000" cy="6858000" type="screen4x3"/>
  <p:notesSz cx="6858000" cy="9144000"/>
  <p:embeddedFontLst>
    <p:embeddedFont>
      <p:font typeface="Colby StBlk" panose="00000A00000000000000" pitchFamily="50" charset="0"/>
      <p:bold r:id="rId27"/>
    </p:embeddedFont>
    <p:embeddedFont>
      <p:font typeface="Rubik" panose="00000500000000000000" pitchFamily="2" charset="-79"/>
      <p:regular r:id="rId28"/>
      <p:bold r:id="rId29"/>
      <p:italic r:id="rId30"/>
      <p:boldItalic r:id="rId31"/>
    </p:embeddedFont>
    <p:embeddedFont>
      <p:font typeface="Rubik Black" pitchFamily="2" charset="-79"/>
      <p:bold r:id="rId32"/>
      <p:italic r:id="rId33"/>
      <p:boldItalic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38092B-C68E-233F-5FA3-640900EE51CD}" name="Sarah Swaroop" initials="SS" userId="S::sswaroop@sciaf.org.uk::40f56f85-3516-4ffe-ae26-b830dc872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8EBB"/>
    <a:srgbClr val="12375A"/>
    <a:srgbClr val="FECC0C"/>
    <a:srgbClr val="F5EB63"/>
    <a:srgbClr val="EA7125"/>
    <a:srgbClr val="ED9838"/>
    <a:srgbClr val="000000"/>
    <a:srgbClr val="EAE8DD"/>
    <a:srgbClr val="709749"/>
    <a:srgbClr val="A1CA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61A7F1-3688-D04F-8F65-9E6F63A5F489}" v="1" dt="2026-01-14T15:36:28.2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182" autoAdjust="0"/>
    <p:restoredTop sz="84966" autoAdjust="0"/>
  </p:normalViewPr>
  <p:slideViewPr>
    <p:cSldViewPr snapToGrid="0">
      <p:cViewPr varScale="1">
        <p:scale>
          <a:sx n="70" d="100"/>
          <a:sy n="70" d="100"/>
        </p:scale>
        <p:origin x="123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8BA74-0CB4-CE4C-ADFF-A60480D93DF4}" type="datetimeFigureOut">
              <a:rPr lang="en-US" smtClean="0"/>
              <a:t>1/21/2026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DBF2C-C93A-FD4E-BA14-EA660F09FC35}" type="slidenum">
              <a:rPr lang="en-US" smtClean="0"/>
              <a:t>‹#›</a:t>
            </a:fld>
            <a:endParaRPr lang="en-US"/>
          </a:p>
        </p:txBody>
      </p:sp>
    </p:spTree>
    <p:extLst>
      <p:ext uri="{BB962C8B-B14F-4D97-AF65-F5344CB8AC3E}">
        <p14:creationId xmlns:p14="http://schemas.microsoft.com/office/powerpoint/2010/main" val="17656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ciaf.org.uk/our-work/countrie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ciaf.org.uk/our-work"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afro.who.int/countries/ethiopi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2DBF2C-C93A-FD4E-BA14-EA660F09FC35}" type="slidenum">
              <a:rPr lang="en-US" smtClean="0"/>
              <a:t>1</a:t>
            </a:fld>
            <a:endParaRPr lang="en-US"/>
          </a:p>
        </p:txBody>
      </p:sp>
    </p:spTree>
    <p:extLst>
      <p:ext uri="{BB962C8B-B14F-4D97-AF65-F5344CB8AC3E}">
        <p14:creationId xmlns:p14="http://schemas.microsoft.com/office/powerpoint/2010/main" val="323585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C5B9A-33B8-46C0-43AD-C4FB72A3D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1B767-71A1-AE24-2EE7-8487B106D6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3E84F-04AA-2D46-9ABA-0207BF489411}"/>
              </a:ext>
            </a:extLst>
          </p:cNvPr>
          <p:cNvSpPr>
            <a:spLocks noGrp="1"/>
          </p:cNvSpPr>
          <p:nvPr>
            <p:ph type="body" idx="1"/>
          </p:nvPr>
        </p:nvSpPr>
        <p:spPr/>
        <p:txBody>
          <a:bodyPr/>
          <a:lstStyle/>
          <a:p>
            <a:r>
              <a:rPr lang="en-GB" b="1" dirty="0"/>
              <a:t>Reader notes:</a:t>
            </a:r>
            <a:endParaRPr lang="en-US" dirty="0"/>
          </a:p>
          <a:p>
            <a:r>
              <a:rPr lang="en-GB" b="1" dirty="0">
                <a:ea typeface="Calibri"/>
                <a:cs typeface="Calibri"/>
              </a:rPr>
              <a:t>SCIAF is the official agency of the Bishops' Conference in Scotland. For over 60 years we have partnered with Church organisations across the world, not only to help respond in times of disaster but to work with our partners to help communities to thrive sustainably. We are not interested in a quick fix that keeps people poor but we believe in the inherent dignity of the human person and the gifts they have been given by God to help people to help themselves. </a:t>
            </a:r>
            <a:endParaRPr lang="en-GB" b="1" dirty="0"/>
          </a:p>
          <a:p>
            <a:r>
              <a:rPr lang="en-GB" dirty="0"/>
              <a:t>Currently providing support in 13 countries (6 in Africa, 5 in Middle East &amp; Europe, 1 in Asia and 1 in South America) for both long-term development and emergency aid. For more info on each country see </a:t>
            </a:r>
            <a:r>
              <a:rPr lang="en-GB" dirty="0">
                <a:hlinkClick r:id="rId3"/>
              </a:rPr>
              <a:t>www.sciaf.org.uk/our-work/countries</a:t>
            </a:r>
            <a:endParaRPr lang="en-GB"/>
          </a:p>
          <a:p>
            <a:r>
              <a:rPr lang="en-GB" b="1" dirty="0"/>
              <a:t>SCRIPT:</a:t>
            </a:r>
            <a:endParaRPr lang="en-GB" dirty="0"/>
          </a:p>
          <a:p>
            <a:r>
              <a:rPr lang="en-GB" dirty="0"/>
              <a:t>Evey year, through long-term development work and emergency response we help over 1 million people to recover from disaster and to have a brighter future. </a:t>
            </a:r>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86E334AF-B958-6EDD-B18D-E74CD937B4B7}"/>
              </a:ext>
            </a:extLst>
          </p:cNvPr>
          <p:cNvSpPr>
            <a:spLocks noGrp="1"/>
          </p:cNvSpPr>
          <p:nvPr>
            <p:ph type="sldNum" sz="quarter" idx="10"/>
          </p:nvPr>
        </p:nvSpPr>
        <p:spPr/>
        <p:txBody>
          <a:bodyPr/>
          <a:lstStyle/>
          <a:p>
            <a:fld id="{E12DBF2C-C93A-FD4E-BA14-EA660F09FC35}" type="slidenum">
              <a:rPr lang="en-US" smtClean="0"/>
              <a:t>2</a:t>
            </a:fld>
            <a:endParaRPr lang="en-US"/>
          </a:p>
        </p:txBody>
      </p:sp>
    </p:spTree>
    <p:extLst>
      <p:ext uri="{BB962C8B-B14F-4D97-AF65-F5344CB8AC3E}">
        <p14:creationId xmlns:p14="http://schemas.microsoft.com/office/powerpoint/2010/main" val="140677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6BBDE-C944-DBFE-AE03-8114B1C01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9012C-3AC6-E297-FE64-5F30C64D0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C5145-0FD2-CBF8-0F19-B8296BE712FF}"/>
              </a:ext>
            </a:extLst>
          </p:cNvPr>
          <p:cNvSpPr>
            <a:spLocks noGrp="1"/>
          </p:cNvSpPr>
          <p:nvPr>
            <p:ph type="body" idx="1"/>
          </p:nvPr>
        </p:nvSpPr>
        <p:spPr/>
        <p:txBody>
          <a:bodyPr/>
          <a:lstStyle/>
          <a:p>
            <a:r>
              <a:rPr lang="en-US" b="1"/>
              <a:t>Reader notes:</a:t>
            </a:r>
            <a:endParaRPr lang="en-US"/>
          </a:p>
          <a:p>
            <a:r>
              <a:rPr lang="en-US"/>
              <a:t>More information on our work here: </a:t>
            </a:r>
            <a:r>
              <a:rPr lang="en-US" dirty="0">
                <a:hlinkClick r:id="rId3"/>
              </a:rPr>
              <a:t>www.sciaf.org.uk/our-work</a:t>
            </a:r>
            <a:endParaRPr lang="en-US"/>
          </a:p>
          <a:p>
            <a:r>
              <a:rPr lang="en-US" b="1"/>
              <a:t>SCRIPT:</a:t>
            </a:r>
            <a:endParaRPr lang="en-US"/>
          </a:p>
          <a:p>
            <a:r>
              <a:rPr lang="en-US"/>
              <a:t>SCIAF work here in Scotland educating people in schools and parishes about global issues. </a:t>
            </a:r>
          </a:p>
          <a:p>
            <a:r>
              <a:rPr lang="en-US"/>
              <a:t>We tackles the root causes of these issues through advocacy and campaigning for a more just world. </a:t>
            </a:r>
          </a:p>
          <a:p>
            <a:r>
              <a:rPr lang="en-US"/>
              <a:t>Our work around the world focuses on helping people </a:t>
            </a:r>
          </a:p>
          <a:p>
            <a:r>
              <a:rPr lang="en-US"/>
              <a:t>•grow enough food to eat, </a:t>
            </a:r>
          </a:p>
          <a:p>
            <a:r>
              <a:rPr lang="en-US"/>
              <a:t>•providing safe clean water to communities </a:t>
            </a:r>
          </a:p>
          <a:p>
            <a:r>
              <a:rPr lang="en-US"/>
              <a:t>•helping people to live in safe and peaceful communities</a:t>
            </a:r>
          </a:p>
          <a:p>
            <a:r>
              <a:rPr lang="en-US"/>
              <a:t>•responding to global emergencies like floods and droughts.</a:t>
            </a:r>
          </a:p>
          <a:p>
            <a:r>
              <a:rPr lang="en-US"/>
              <a:t>•Plus, support for refugees and displaced people during conflict.</a:t>
            </a:r>
          </a:p>
          <a:p>
            <a:endParaRPr lang="en-US" dirty="0">
              <a:ea typeface="Calibri"/>
              <a:cs typeface="Calibri"/>
            </a:endParaRPr>
          </a:p>
        </p:txBody>
      </p:sp>
      <p:sp>
        <p:nvSpPr>
          <p:cNvPr id="4" name="Slide Number Placeholder 3">
            <a:extLst>
              <a:ext uri="{FF2B5EF4-FFF2-40B4-BE49-F238E27FC236}">
                <a16:creationId xmlns:a16="http://schemas.microsoft.com/office/drawing/2014/main" id="{A4BF62E9-9097-3882-D246-AB95504CAAAD}"/>
              </a:ext>
            </a:extLst>
          </p:cNvPr>
          <p:cNvSpPr>
            <a:spLocks noGrp="1"/>
          </p:cNvSpPr>
          <p:nvPr>
            <p:ph type="sldNum" sz="quarter" idx="5"/>
          </p:nvPr>
        </p:nvSpPr>
        <p:spPr/>
        <p:txBody>
          <a:bodyPr/>
          <a:lstStyle/>
          <a:p>
            <a:fld id="{E12DBF2C-C93A-FD4E-BA14-EA660F09FC35}" type="slidenum">
              <a:rPr lang="en-US" smtClean="0"/>
              <a:t>3</a:t>
            </a:fld>
            <a:endParaRPr lang="en-US"/>
          </a:p>
        </p:txBody>
      </p:sp>
    </p:spTree>
    <p:extLst>
      <p:ext uri="{BB962C8B-B14F-4D97-AF65-F5344CB8AC3E}">
        <p14:creationId xmlns:p14="http://schemas.microsoft.com/office/powerpoint/2010/main" val="218986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[Script]: This years focus country is Ethiopia </a:t>
            </a:r>
          </a:p>
          <a:p>
            <a:endParaRPr lang="en-US" dirty="0">
              <a:ea typeface="Calibri"/>
              <a:cs typeface="Calibri"/>
            </a:endParaRPr>
          </a:p>
          <a:p>
            <a:r>
              <a:rPr lang="en-US" dirty="0">
                <a:ea typeface="Calibri"/>
                <a:cs typeface="Calibri"/>
              </a:rPr>
              <a:t>Ethiopia is a beautiful, vibrant country with stunning highlands as well as desserts and lowlands. Known as the birthplace of coffee it boasts some of world's best quality coffee. Most of the population are employed in agriculture. </a:t>
            </a:r>
          </a:p>
          <a:p>
            <a:endParaRPr lang="en-GB" dirty="0">
              <a:highlight>
                <a:srgbClr val="FFFFFF"/>
              </a:highlight>
            </a:endParaRPr>
          </a:p>
          <a:p>
            <a:r>
              <a:rPr lang="en-GB" dirty="0">
                <a:highlight>
                  <a:srgbClr val="FFFFFF"/>
                </a:highlight>
              </a:rPr>
              <a:t>In Ethiopia today, millions of people are facing a return to devastating poverty. Despite decades of progress, recent war has torn families apart, extreme weather has devastated the landscapes and livelihoods, and now international aid cuts risk decimating vital services. </a:t>
            </a:r>
            <a:endParaRPr lang="en-US"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E12DBF2C-C93A-FD4E-BA14-EA660F09FC35}" type="slidenum">
              <a:rPr lang="en-US" smtClean="0"/>
              <a:t>4</a:t>
            </a:fld>
            <a:endParaRPr lang="en-US"/>
          </a:p>
        </p:txBody>
      </p:sp>
    </p:spTree>
    <p:extLst>
      <p:ext uri="{BB962C8B-B14F-4D97-AF65-F5344CB8AC3E}">
        <p14:creationId xmlns:p14="http://schemas.microsoft.com/office/powerpoint/2010/main" val="4122124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D7CE0-FC3D-D94A-DE6F-0E44A459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FCC01-A8DB-5BA0-4AF2-8B3A45052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3162B-C966-63E5-2D0C-7DEF81BFA6D5}"/>
              </a:ext>
            </a:extLst>
          </p:cNvPr>
          <p:cNvSpPr>
            <a:spLocks noGrp="1"/>
          </p:cNvSpPr>
          <p:nvPr>
            <p:ph type="body" idx="1"/>
          </p:nvPr>
        </p:nvSpPr>
        <p:spPr/>
        <p:txBody>
          <a:bodyPr/>
          <a:lstStyle/>
          <a:p>
            <a:r>
              <a:rPr lang="en-US" dirty="0">
                <a:ea typeface="Calibri"/>
                <a:cs typeface="Calibri"/>
              </a:rPr>
              <a:t>Country Facts: </a:t>
            </a:r>
            <a:endParaRPr lang="en-US" dirty="0"/>
          </a:p>
          <a:p>
            <a:pPr marL="171450" indent="-171450">
              <a:buFont typeface="Arial"/>
              <a:buChar char="•"/>
            </a:pPr>
            <a:r>
              <a:rPr lang="en-US" dirty="0">
                <a:ea typeface="Calibri"/>
                <a:cs typeface="Calibri"/>
              </a:rPr>
              <a:t>Ethiopia is almost 6,000km/3700 miles from Scotland </a:t>
            </a:r>
          </a:p>
          <a:p>
            <a:pPr marL="171450" indent="-171450">
              <a:buFont typeface="Arial"/>
              <a:buChar char="•"/>
            </a:pPr>
            <a:r>
              <a:rPr lang="en-US" dirty="0">
                <a:ea typeface="Calibri"/>
                <a:cs typeface="Calibri"/>
              </a:rPr>
              <a:t>It is an 8 hour flight from London </a:t>
            </a:r>
          </a:p>
          <a:p>
            <a:pPr marL="171450" indent="-171450">
              <a:buFont typeface="Arial"/>
              <a:buChar char="•"/>
            </a:pPr>
            <a:r>
              <a:rPr lang="en-US" dirty="0">
                <a:ea typeface="Calibri"/>
                <a:cs typeface="Calibri"/>
              </a:rPr>
              <a:t>Ethiopia is 14 x bigger than Scotland </a:t>
            </a:r>
          </a:p>
          <a:p>
            <a:pPr marL="171450" indent="-171450">
              <a:buFont typeface="Arial"/>
              <a:buChar char="•"/>
            </a:pPr>
            <a:r>
              <a:rPr lang="en-US" dirty="0">
                <a:ea typeface="Calibri"/>
                <a:cs typeface="Calibri"/>
              </a:rPr>
              <a:t>Their population is 24 times larger than Scotland's population  (130 million)</a:t>
            </a:r>
          </a:p>
          <a:p>
            <a:pPr marL="171450" indent="-171450">
              <a:buFont typeface="Arial"/>
              <a:buChar char="•"/>
            </a:pPr>
            <a:r>
              <a:rPr lang="en-US" dirty="0">
                <a:ea typeface="Calibri"/>
                <a:cs typeface="Calibri"/>
              </a:rPr>
              <a:t>The capital city of Ethiopia, Addis Abada has as many people as all of the people in Scotland!! </a:t>
            </a:r>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EC318AEC-B99C-C291-FCCC-29D82A5083A0}"/>
              </a:ext>
            </a:extLst>
          </p:cNvPr>
          <p:cNvSpPr>
            <a:spLocks noGrp="1"/>
          </p:cNvSpPr>
          <p:nvPr>
            <p:ph type="sldNum" sz="quarter" idx="5"/>
          </p:nvPr>
        </p:nvSpPr>
        <p:spPr/>
        <p:txBody>
          <a:bodyPr/>
          <a:lstStyle/>
          <a:p>
            <a:fld id="{E12DBF2C-C93A-FD4E-BA14-EA660F09FC35}" type="slidenum">
              <a:rPr lang="en-US" smtClean="0"/>
              <a:t>5</a:t>
            </a:fld>
            <a:endParaRPr lang="en-US"/>
          </a:p>
        </p:txBody>
      </p:sp>
    </p:spTree>
    <p:extLst>
      <p:ext uri="{BB962C8B-B14F-4D97-AF65-F5344CB8AC3E}">
        <p14:creationId xmlns:p14="http://schemas.microsoft.com/office/powerpoint/2010/main" val="4286863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CAD83-B090-A9DE-825E-FD64AE80B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2BC22-3B09-8C9C-3BB9-BECA33C6C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C2BEA-B9F9-567A-DE9A-507C58BA2F40}"/>
              </a:ext>
            </a:extLst>
          </p:cNvPr>
          <p:cNvSpPr>
            <a:spLocks noGrp="1"/>
          </p:cNvSpPr>
          <p:nvPr>
            <p:ph type="body" idx="1"/>
          </p:nvPr>
        </p:nvSpPr>
        <p:spPr/>
        <p:txBody>
          <a:bodyPr/>
          <a:lstStyle/>
          <a:p>
            <a:r>
              <a:rPr lang="en-US" dirty="0">
                <a:ea typeface="Calibri"/>
                <a:cs typeface="Calibri"/>
              </a:rPr>
              <a:t>[Script]: Many people in Ethiopia live in rural,</a:t>
            </a:r>
            <a:r>
              <a:rPr lang="en-US" dirty="0"/>
              <a:t> remote areas. </a:t>
            </a:r>
          </a:p>
          <a:p>
            <a:endParaRPr lang="en-US" b="1" dirty="0"/>
          </a:p>
          <a:p>
            <a:r>
              <a:rPr lang="en-US" dirty="0"/>
              <a:t>They keep animals such as chickens, goats, and sometimes cows and they also grow crops to feed their families. One of the biggest problems for farmers is the unpredictable weather. There can be many months with little or no rain, then downpours can cause severe flooding.</a:t>
            </a:r>
            <a:endParaRPr lang="en-US" dirty="0">
              <a:ea typeface="Calibri"/>
              <a:cs typeface="Calibri"/>
            </a:endParaRPr>
          </a:p>
        </p:txBody>
      </p:sp>
      <p:sp>
        <p:nvSpPr>
          <p:cNvPr id="4" name="Slide Number Placeholder 3">
            <a:extLst>
              <a:ext uri="{FF2B5EF4-FFF2-40B4-BE49-F238E27FC236}">
                <a16:creationId xmlns:a16="http://schemas.microsoft.com/office/drawing/2014/main" id="{B0DB4D9E-47B2-0F5E-0264-D3E5FBFC04FC}"/>
              </a:ext>
            </a:extLst>
          </p:cNvPr>
          <p:cNvSpPr>
            <a:spLocks noGrp="1"/>
          </p:cNvSpPr>
          <p:nvPr>
            <p:ph type="sldNum" sz="quarter" idx="5"/>
          </p:nvPr>
        </p:nvSpPr>
        <p:spPr/>
        <p:txBody>
          <a:bodyPr/>
          <a:lstStyle/>
          <a:p>
            <a:fld id="{E12DBF2C-C93A-FD4E-BA14-EA660F09FC35}" type="slidenum">
              <a:rPr lang="en-US" smtClean="0"/>
              <a:t>6</a:t>
            </a:fld>
            <a:endParaRPr lang="en-US"/>
          </a:p>
        </p:txBody>
      </p:sp>
    </p:spTree>
    <p:extLst>
      <p:ext uri="{BB962C8B-B14F-4D97-AF65-F5344CB8AC3E}">
        <p14:creationId xmlns:p14="http://schemas.microsoft.com/office/powerpoint/2010/main" val="3715378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67617-5356-E3A6-A5A8-B0AAD06F6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96550-AE89-9884-3409-EF8B7FD65C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06203-9DDE-B6CB-8177-C20628520F76}"/>
              </a:ext>
            </a:extLst>
          </p:cNvPr>
          <p:cNvSpPr>
            <a:spLocks noGrp="1"/>
          </p:cNvSpPr>
          <p:nvPr>
            <p:ph type="body" idx="1"/>
          </p:nvPr>
        </p:nvSpPr>
        <p:spPr/>
        <p:txBody>
          <a:bodyPr/>
          <a:lstStyle/>
          <a:p>
            <a:r>
              <a:rPr lang="en-GB" dirty="0">
                <a:ea typeface="Calibri"/>
                <a:cs typeface="Calibri"/>
              </a:rPr>
              <a:t>[Script]: In Scotland, we are incredibly blessed to be able to turn on the tap and have fresh drinking water every day. However, in some countries, like Ethiopia, some people have to walk for up to 4 hours to reach clean water. In Ethiopia usually woman and children walk for water while the men try to make money for the family. The long walk can be very dangerous for women and children and for many, because the walk is so long it means that they cannot go to school. </a:t>
            </a:r>
          </a:p>
          <a:p>
            <a:endParaRPr lang="en-GB" dirty="0">
              <a:ea typeface="Calibri"/>
              <a:cs typeface="Calibri"/>
            </a:endParaRPr>
          </a:p>
          <a:p>
            <a:r>
              <a:rPr lang="en-GB" dirty="0">
                <a:ea typeface="Calibri"/>
                <a:cs typeface="Calibri"/>
              </a:rPr>
              <a:t>Clean water isn't only important for drinking, it's also important to stay clean and healthy too. </a:t>
            </a:r>
          </a:p>
          <a:p>
            <a:r>
              <a:rPr lang="en-GB" dirty="0">
                <a:ea typeface="Calibri"/>
                <a:cs typeface="Calibri"/>
              </a:rPr>
              <a:t>Most of us will remember how often during covid times we were told to Wash our hands, to reduce the risk of spreading disease. For countries like Ethiopia, sickness and infection spread so quickly because drinking water takes priority over using it to wash. At a sometimes 8 hour trip, it can be seen as a luxury. </a:t>
            </a:r>
          </a:p>
          <a:p>
            <a:endParaRPr lang="en-GB" dirty="0">
              <a:ea typeface="Calibri"/>
              <a:cs typeface="Calibri"/>
            </a:endParaRPr>
          </a:p>
          <a:p>
            <a:pPr marL="171450" indent="-171450">
              <a:buFont typeface="Symbol"/>
              <a:buChar char="•"/>
            </a:pPr>
            <a:r>
              <a:rPr lang="en-US" dirty="0">
                <a:highlight>
                  <a:srgbClr val="FFFFFF"/>
                </a:highlight>
              </a:rPr>
              <a:t>43% of the population does not have access to an improved water source and 28% practice open defecation. (</a:t>
            </a:r>
            <a:r>
              <a:rPr lang="en-US" u="sng" dirty="0">
                <a:highlight>
                  <a:srgbClr val="FFFFFF"/>
                </a:highlight>
                <a:hlinkClick r:id="rId3"/>
              </a:rPr>
              <a:t>WHO</a:t>
            </a:r>
            <a:r>
              <a:rPr lang="en-US" dirty="0">
                <a:highlight>
                  <a:srgbClr val="FFFFFF"/>
                </a:highlight>
              </a:rPr>
              <a:t>)</a:t>
            </a:r>
            <a:endParaRPr lang="en-GB" dirty="0">
              <a:highlight>
                <a:srgbClr val="FFFFFF"/>
              </a:highlight>
            </a:endParaRPr>
          </a:p>
          <a:p>
            <a:pPr marL="171450" indent="-171450">
              <a:buFont typeface="Symbol"/>
              <a:buChar char="•"/>
            </a:pPr>
            <a:r>
              <a:rPr lang="en-GB" dirty="0">
                <a:highlight>
                  <a:srgbClr val="FFFFFF"/>
                </a:highlight>
              </a:rPr>
              <a:t>The majority of health facilities in Ethiopia lack access to clean water and only about 32% have access to safe water. (</a:t>
            </a:r>
            <a:r>
              <a:rPr lang="en-GB" u="sng" dirty="0">
                <a:highlight>
                  <a:srgbClr val="FFFFFF"/>
                </a:highlight>
                <a:hlinkClick r:id="rId3"/>
              </a:rPr>
              <a:t>WHO</a:t>
            </a:r>
            <a:r>
              <a:rPr lang="en-GB" dirty="0">
                <a:highlight>
                  <a:srgbClr val="FFFFFF"/>
                </a:highlight>
              </a:rPr>
              <a:t>)</a:t>
            </a:r>
            <a:endParaRPr lang="en-GB" dirty="0">
              <a:highlight>
                <a:srgbClr val="FFFFFF"/>
              </a:highlight>
              <a:ea typeface="Calibri"/>
              <a:cs typeface="Calibri"/>
            </a:endParaRPr>
          </a:p>
          <a:p>
            <a:pPr marL="171450" indent="-171450">
              <a:buFont typeface="Symbol"/>
              <a:buChar char="•"/>
            </a:pPr>
            <a:r>
              <a:rPr lang="en-GB" dirty="0">
                <a:highlight>
                  <a:srgbClr val="FFFFFF"/>
                </a:highlight>
              </a:rPr>
              <a:t>17% of childhood deaths are associated with </a:t>
            </a:r>
            <a:r>
              <a:rPr lang="en-GB" dirty="0" err="1">
                <a:highlight>
                  <a:srgbClr val="FFFFFF"/>
                </a:highlight>
              </a:rPr>
              <a:t>diarrhea</a:t>
            </a:r>
            <a:r>
              <a:rPr lang="en-GB" dirty="0">
                <a:highlight>
                  <a:srgbClr val="FFFFFF"/>
                </a:highlight>
              </a:rPr>
              <a:t> (EDHS 2011) which remains the third leading cause of under-five mortality attributed to poor water, sanitation and hygiene.</a:t>
            </a:r>
            <a:endParaRPr lang="en-GB" dirty="0"/>
          </a:p>
          <a:p>
            <a:endParaRPr lang="en-GB" dirty="0">
              <a:ea typeface="Calibri"/>
              <a:cs typeface="Calibri"/>
            </a:endParaRPr>
          </a:p>
        </p:txBody>
      </p:sp>
      <p:sp>
        <p:nvSpPr>
          <p:cNvPr id="4" name="Slide Number Placeholder 3">
            <a:extLst>
              <a:ext uri="{FF2B5EF4-FFF2-40B4-BE49-F238E27FC236}">
                <a16:creationId xmlns:a16="http://schemas.microsoft.com/office/drawing/2014/main" id="{E3861B86-88D2-B25C-9D27-F47A3A5261C3}"/>
              </a:ext>
            </a:extLst>
          </p:cNvPr>
          <p:cNvSpPr>
            <a:spLocks noGrp="1"/>
          </p:cNvSpPr>
          <p:nvPr>
            <p:ph type="sldNum" sz="quarter" idx="10"/>
          </p:nvPr>
        </p:nvSpPr>
        <p:spPr/>
        <p:txBody>
          <a:bodyPr/>
          <a:lstStyle/>
          <a:p>
            <a:fld id="{E12DBF2C-C93A-FD4E-BA14-EA660F09FC35}" type="slidenum">
              <a:rPr lang="en-US" smtClean="0"/>
              <a:t>7</a:t>
            </a:fld>
            <a:endParaRPr lang="en-US"/>
          </a:p>
        </p:txBody>
      </p:sp>
    </p:spTree>
    <p:extLst>
      <p:ext uri="{BB962C8B-B14F-4D97-AF65-F5344CB8AC3E}">
        <p14:creationId xmlns:p14="http://schemas.microsoft.com/office/powerpoint/2010/main" val="2179177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17DA6-0F6C-CFDE-0B70-3047FA36C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F60E3-EFA5-A1F8-5B5F-10966BF938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C2661-3658-FF07-6135-588F4A1B143B}"/>
              </a:ext>
            </a:extLst>
          </p:cNvPr>
          <p:cNvSpPr>
            <a:spLocks noGrp="1"/>
          </p:cNvSpPr>
          <p:nvPr>
            <p:ph type="body" idx="1"/>
          </p:nvPr>
        </p:nvSpPr>
        <p:spPr/>
        <p:txBody>
          <a:bodyPr/>
          <a:lstStyle/>
          <a:p>
            <a:r>
              <a:rPr lang="en-GB" dirty="0"/>
              <a:t>[Script]:SCIAF’s local partners in Ethiopia, and around the world, are bringing water to the women, girls, and communities who need it most. Together, we dig wells near homes, repair pumps, and ensure that water keeps flowing, whatever the weather. </a:t>
            </a:r>
          </a:p>
          <a:p>
            <a:endParaRPr lang="en-GB" dirty="0">
              <a:ea typeface="Calibri"/>
              <a:cs typeface="Calibri"/>
            </a:endParaRPr>
          </a:p>
          <a:p>
            <a:r>
              <a:rPr lang="en-GB">
                <a:highlight>
                  <a:srgbClr val="FFFFFF"/>
                </a:highlight>
              </a:rPr>
              <a:t>Your generosity gives people access to the most essential human need: access to clean, safe water. This simple gift helps people endure even the toughest times. </a:t>
            </a:r>
          </a:p>
        </p:txBody>
      </p:sp>
      <p:sp>
        <p:nvSpPr>
          <p:cNvPr id="4" name="Slide Number Placeholder 3">
            <a:extLst>
              <a:ext uri="{FF2B5EF4-FFF2-40B4-BE49-F238E27FC236}">
                <a16:creationId xmlns:a16="http://schemas.microsoft.com/office/drawing/2014/main" id="{9D26BCB2-C1AB-2FFE-9828-D3C8C2F305A5}"/>
              </a:ext>
            </a:extLst>
          </p:cNvPr>
          <p:cNvSpPr>
            <a:spLocks noGrp="1"/>
          </p:cNvSpPr>
          <p:nvPr>
            <p:ph type="sldNum" sz="quarter" idx="5"/>
          </p:nvPr>
        </p:nvSpPr>
        <p:spPr/>
        <p:txBody>
          <a:bodyPr/>
          <a:lstStyle/>
          <a:p>
            <a:fld id="{E12DBF2C-C93A-FD4E-BA14-EA660F09FC35}" type="slidenum">
              <a:rPr lang="en-US" smtClean="0"/>
              <a:t>8</a:t>
            </a:fld>
            <a:endParaRPr lang="en-US"/>
          </a:p>
        </p:txBody>
      </p:sp>
    </p:spTree>
    <p:extLst>
      <p:ext uri="{BB962C8B-B14F-4D97-AF65-F5344CB8AC3E}">
        <p14:creationId xmlns:p14="http://schemas.microsoft.com/office/powerpoint/2010/main" val="579187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ABC1F-571C-C034-A1DC-704A862AF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DB021-646B-EF3B-05C7-2B551F21F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D307B-CF01-DEEB-D715-564D4C1D3897}"/>
              </a:ext>
            </a:extLst>
          </p:cNvPr>
          <p:cNvSpPr>
            <a:spLocks noGrp="1"/>
          </p:cNvSpPr>
          <p:nvPr>
            <p:ph type="body" idx="1"/>
          </p:nvPr>
        </p:nvSpPr>
        <p:spPr/>
        <p:txBody>
          <a:bodyPr/>
          <a:lstStyle/>
          <a:p>
            <a:r>
              <a:rPr lang="en-GB" dirty="0">
                <a:solidFill>
                  <a:srgbClr val="333333"/>
                </a:solidFill>
              </a:rPr>
              <a:t>Hirit lives in a rural village in Ethiopia, she is 24 years old. </a:t>
            </a:r>
          </a:p>
          <a:p>
            <a:endParaRPr lang="en-GB" dirty="0">
              <a:solidFill>
                <a:srgbClr val="333333"/>
              </a:solidFill>
              <a:ea typeface="Calibri"/>
              <a:cs typeface="Calibri"/>
            </a:endParaRPr>
          </a:p>
          <a:p>
            <a:r>
              <a:rPr lang="en-GB" dirty="0">
                <a:solidFill>
                  <a:srgbClr val="333333"/>
                </a:solidFill>
                <a:ea typeface="Calibri"/>
                <a:cs typeface="Calibri"/>
              </a:rPr>
              <a:t>Hirit said:</a:t>
            </a:r>
            <a:endParaRPr lang="en-GB" dirty="0">
              <a:solidFill>
                <a:srgbClr val="333333"/>
              </a:solidFill>
            </a:endParaRPr>
          </a:p>
          <a:p>
            <a:r>
              <a:rPr lang="en-GB" dirty="0">
                <a:solidFill>
                  <a:srgbClr val="333333"/>
                </a:solidFill>
                <a:highlight>
                  <a:srgbClr val="FFFFFF"/>
                </a:highlight>
              </a:rPr>
              <a:t>“A good day is a day when I’m not anxious. A day without any problems is what I call a good day. If you're out of trouble, free from stress, and everything is peaceful, then that’s a good day.</a:t>
            </a:r>
            <a:endParaRPr lang="en-GB" dirty="0">
              <a:solidFill>
                <a:srgbClr val="333333"/>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A2C80773-2C81-5F83-A567-E06065AB6C12}"/>
              </a:ext>
            </a:extLst>
          </p:cNvPr>
          <p:cNvSpPr>
            <a:spLocks noGrp="1"/>
          </p:cNvSpPr>
          <p:nvPr>
            <p:ph type="sldNum" sz="quarter" idx="10"/>
          </p:nvPr>
        </p:nvSpPr>
        <p:spPr/>
        <p:txBody>
          <a:bodyPr/>
          <a:lstStyle/>
          <a:p>
            <a:fld id="{E12DBF2C-C93A-FD4E-BA14-EA660F09FC35}" type="slidenum">
              <a:rPr lang="en-US" smtClean="0"/>
              <a:t>9</a:t>
            </a:fld>
            <a:endParaRPr lang="en-US"/>
          </a:p>
        </p:txBody>
      </p:sp>
    </p:spTree>
    <p:extLst>
      <p:ext uri="{BB962C8B-B14F-4D97-AF65-F5344CB8AC3E}">
        <p14:creationId xmlns:p14="http://schemas.microsoft.com/office/powerpoint/2010/main" val="857712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8A844-2B96-4385-92B3-1D095298F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1903D-1EFC-60EA-F201-272FF413A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45332-7D0D-41C2-1F47-84265785D6FD}"/>
              </a:ext>
            </a:extLst>
          </p:cNvPr>
          <p:cNvSpPr>
            <a:spLocks noGrp="1"/>
          </p:cNvSpPr>
          <p:nvPr>
            <p:ph type="body" idx="1"/>
          </p:nvPr>
        </p:nvSpPr>
        <p:spPr/>
        <p:txBody>
          <a:bodyPr/>
          <a:lstStyle/>
          <a:p>
            <a:r>
              <a:rPr lang="en-GB" dirty="0">
                <a:solidFill>
                  <a:srgbClr val="333333"/>
                </a:solidFill>
              </a:rPr>
              <a:t>SCRIPT: </a:t>
            </a:r>
            <a:endParaRPr lang="en-US" dirty="0">
              <a:solidFill>
                <a:srgbClr val="000000"/>
              </a:solidFill>
            </a:endParaRPr>
          </a:p>
          <a:p>
            <a:r>
              <a:rPr lang="en-GB" dirty="0">
                <a:solidFill>
                  <a:srgbClr val="333333"/>
                </a:solidFill>
                <a:ea typeface="Calibri"/>
                <a:cs typeface="Calibri"/>
              </a:rPr>
              <a:t>When a couple of members of staff from SCIAF visited Ethiopia they had the opportunity to speak to speak to Hirit and learn more about her story and the daily struggles she endured without regular access to clean safe water. </a:t>
            </a:r>
          </a:p>
          <a:p>
            <a:endParaRPr lang="en-GB" dirty="0">
              <a:solidFill>
                <a:srgbClr val="333333"/>
              </a:solidFill>
            </a:endParaRPr>
          </a:p>
          <a:p>
            <a:r>
              <a:rPr lang="en-GB" dirty="0">
                <a:solidFill>
                  <a:srgbClr val="333333"/>
                </a:solidFill>
              </a:rPr>
              <a:t>Hirit told us, that Life before this was very difficult. They used to walk five hours just to get water. The place they fetched water from was unsafe – the cows and other animals drank from it. Even dead animals were sometimes fou</a:t>
            </a:r>
            <a:r>
              <a:rPr lang="en-GB" dirty="0">
                <a:solidFill>
                  <a:srgbClr val="333333"/>
                </a:solidFill>
                <a:ea typeface="Calibri"/>
                <a:cs typeface="Calibri"/>
              </a:rPr>
              <a:t>nd</a:t>
            </a:r>
            <a:r>
              <a:rPr lang="en-GB" dirty="0">
                <a:solidFill>
                  <a:srgbClr val="333333"/>
                </a:solidFill>
              </a:rPr>
              <a:t> in the water but with this being their only option for many miles, they were forced to drink the water. </a:t>
            </a:r>
            <a:endParaRPr lang="en-US" dirty="0">
              <a:ea typeface="Calibri"/>
              <a:cs typeface="Calibri"/>
            </a:endParaRPr>
          </a:p>
        </p:txBody>
      </p:sp>
      <p:sp>
        <p:nvSpPr>
          <p:cNvPr id="4" name="Slide Number Placeholder 3">
            <a:extLst>
              <a:ext uri="{FF2B5EF4-FFF2-40B4-BE49-F238E27FC236}">
                <a16:creationId xmlns:a16="http://schemas.microsoft.com/office/drawing/2014/main" id="{9EA6BF93-1E67-4C01-3B09-F5CBFD6E5A54}"/>
              </a:ext>
            </a:extLst>
          </p:cNvPr>
          <p:cNvSpPr>
            <a:spLocks noGrp="1"/>
          </p:cNvSpPr>
          <p:nvPr>
            <p:ph type="sldNum" sz="quarter" idx="10"/>
          </p:nvPr>
        </p:nvSpPr>
        <p:spPr/>
        <p:txBody>
          <a:bodyPr/>
          <a:lstStyle/>
          <a:p>
            <a:fld id="{E12DBF2C-C93A-FD4E-BA14-EA660F09FC35}" type="slidenum">
              <a:rPr lang="en-US" smtClean="0"/>
              <a:t>10</a:t>
            </a:fld>
            <a:endParaRPr lang="en-US"/>
          </a:p>
        </p:txBody>
      </p:sp>
    </p:spTree>
    <p:extLst>
      <p:ext uri="{BB962C8B-B14F-4D97-AF65-F5344CB8AC3E}">
        <p14:creationId xmlns:p14="http://schemas.microsoft.com/office/powerpoint/2010/main" val="2633015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48780-4249-8296-C478-3F95D9E7D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E915AF-EDAE-3BAF-359A-16AF7A40B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82925-7FD6-ED32-DA0A-C84193B33FEE}"/>
              </a:ext>
            </a:extLst>
          </p:cNvPr>
          <p:cNvSpPr>
            <a:spLocks noGrp="1"/>
          </p:cNvSpPr>
          <p:nvPr>
            <p:ph type="body" idx="1"/>
          </p:nvPr>
        </p:nvSpPr>
        <p:spPr/>
        <p:txBody>
          <a:bodyPr/>
          <a:lstStyle/>
          <a:p>
            <a:r>
              <a:rPr lang="en-GB" dirty="0">
                <a:ea typeface="Calibri"/>
                <a:cs typeface="Calibri"/>
              </a:rPr>
              <a:t>Hirit told us</a:t>
            </a:r>
            <a:r>
              <a:rPr lang="en-GB" dirty="0">
                <a:solidFill>
                  <a:srgbClr val="000000"/>
                </a:solidFill>
                <a:ea typeface="Calibri"/>
                <a:cs typeface="Calibri"/>
              </a:rPr>
              <a:t> that often woman and girls would try to avoid going to fetch water as it was so dangerous. </a:t>
            </a:r>
            <a:r>
              <a:rPr lang="en-GB" dirty="0">
                <a:solidFill>
                  <a:srgbClr val="000000"/>
                </a:solidFill>
              </a:rPr>
              <a:t>People were often attacked or threatened. Additionally knowing the water was unclean and causing diseases was always on their mind- but they didn’t have another option. </a:t>
            </a:r>
          </a:p>
          <a:p>
            <a:r>
              <a:rPr lang="en-GB" dirty="0">
                <a:solidFill>
                  <a:srgbClr val="000000"/>
                </a:solidFill>
                <a:ea typeface="Calibri"/>
                <a:cs typeface="Calibri"/>
              </a:rPr>
              <a:t>Hirit said</a:t>
            </a:r>
            <a:endParaRPr lang="en-GB" dirty="0">
              <a:solidFill>
                <a:srgbClr val="000000"/>
              </a:solidFill>
            </a:endParaRPr>
          </a:p>
          <a:p>
            <a:r>
              <a:rPr lang="en-GB" dirty="0">
                <a:solidFill>
                  <a:srgbClr val="333333"/>
                </a:solidFill>
                <a:highlight>
                  <a:srgbClr val="FFFFFF"/>
                </a:highlight>
              </a:rPr>
              <a:t>“We had no other choice. We had to drink it. Sometimes it felt like drinking that water was worse than dying.</a:t>
            </a:r>
          </a:p>
        </p:txBody>
      </p:sp>
      <p:sp>
        <p:nvSpPr>
          <p:cNvPr id="4" name="Slide Number Placeholder 3">
            <a:extLst>
              <a:ext uri="{FF2B5EF4-FFF2-40B4-BE49-F238E27FC236}">
                <a16:creationId xmlns:a16="http://schemas.microsoft.com/office/drawing/2014/main" id="{03F25C93-DD2B-8A15-BFBB-32CE33F21397}"/>
              </a:ext>
            </a:extLst>
          </p:cNvPr>
          <p:cNvSpPr>
            <a:spLocks noGrp="1"/>
          </p:cNvSpPr>
          <p:nvPr>
            <p:ph type="sldNum" sz="quarter" idx="10"/>
          </p:nvPr>
        </p:nvSpPr>
        <p:spPr/>
        <p:txBody>
          <a:bodyPr/>
          <a:lstStyle/>
          <a:p>
            <a:fld id="{E12DBF2C-C93A-FD4E-BA14-EA660F09FC35}" type="slidenum">
              <a:rPr lang="en-US" smtClean="0"/>
              <a:t>11</a:t>
            </a:fld>
            <a:endParaRPr lang="en-US"/>
          </a:p>
        </p:txBody>
      </p:sp>
    </p:spTree>
    <p:extLst>
      <p:ext uri="{BB962C8B-B14F-4D97-AF65-F5344CB8AC3E}">
        <p14:creationId xmlns:p14="http://schemas.microsoft.com/office/powerpoint/2010/main" val="179720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9244-527D-C790-69CE-BEA6D7A45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91AF8-2BC1-BFBF-7DD4-B8BA51F3F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24C15-CA5C-4D29-06E5-FC099C52228A}"/>
              </a:ext>
            </a:extLst>
          </p:cNvPr>
          <p:cNvSpPr>
            <a:spLocks noGrp="1"/>
          </p:cNvSpPr>
          <p:nvPr>
            <p:ph type="body" idx="1"/>
          </p:nvPr>
        </p:nvSpPr>
        <p:spPr/>
        <p:txBody>
          <a:bodyPr/>
          <a:lstStyle/>
          <a:p>
            <a:r>
              <a:rPr lang="en-GB" dirty="0"/>
              <a:t>“</a:t>
            </a:r>
            <a:r>
              <a:rPr lang="en-GB" b="1" dirty="0"/>
              <a:t>The water point has solved many of the problems for us women. It has especially helped young girls like me.</a:t>
            </a:r>
            <a:endParaRPr lang="en-GB" dirty="0">
              <a:ea typeface="Calibri"/>
              <a:cs typeface="Calibri"/>
            </a:endParaRPr>
          </a:p>
          <a:p>
            <a:endParaRPr lang="en-GB" dirty="0">
              <a:ea typeface="Calibri"/>
              <a:cs typeface="Calibri"/>
            </a:endParaRPr>
          </a:p>
          <a:p>
            <a:r>
              <a:rPr lang="en-GB" b="1" dirty="0"/>
              <a:t>“Before, we used to go to school with dirty clothes, dirty bags, and unwashed hair. But now, we can stay clean. Overall, it’s much better for girls now.</a:t>
            </a:r>
            <a:endParaRPr lang="en-GB" dirty="0">
              <a:ea typeface="Calibri"/>
              <a:cs typeface="Calibri"/>
            </a:endParaRPr>
          </a:p>
        </p:txBody>
      </p:sp>
      <p:sp>
        <p:nvSpPr>
          <p:cNvPr id="4" name="Slide Number Placeholder 3">
            <a:extLst>
              <a:ext uri="{FF2B5EF4-FFF2-40B4-BE49-F238E27FC236}">
                <a16:creationId xmlns:a16="http://schemas.microsoft.com/office/drawing/2014/main" id="{29143A08-49D5-F7BE-1FF9-5F9C189934C8}"/>
              </a:ext>
            </a:extLst>
          </p:cNvPr>
          <p:cNvSpPr>
            <a:spLocks noGrp="1"/>
          </p:cNvSpPr>
          <p:nvPr>
            <p:ph type="sldNum" sz="quarter" idx="10"/>
          </p:nvPr>
        </p:nvSpPr>
        <p:spPr/>
        <p:txBody>
          <a:bodyPr/>
          <a:lstStyle/>
          <a:p>
            <a:fld id="{E12DBF2C-C93A-FD4E-BA14-EA660F09FC35}" type="slidenum">
              <a:rPr lang="en-US" smtClean="0"/>
              <a:t>12</a:t>
            </a:fld>
            <a:endParaRPr lang="en-US"/>
          </a:p>
        </p:txBody>
      </p:sp>
    </p:spTree>
    <p:extLst>
      <p:ext uri="{BB962C8B-B14F-4D97-AF65-F5344CB8AC3E}">
        <p14:creationId xmlns:p14="http://schemas.microsoft.com/office/powerpoint/2010/main" val="172567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5C34B-C5A6-A711-448C-ADD0D5A00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4321D-A9DD-A67F-0047-9655B9007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8445E-A428-E0BD-702C-A7C21896AAAA}"/>
              </a:ext>
            </a:extLst>
          </p:cNvPr>
          <p:cNvSpPr>
            <a:spLocks noGrp="1"/>
          </p:cNvSpPr>
          <p:nvPr>
            <p:ph type="body" idx="1"/>
          </p:nvPr>
        </p:nvSpPr>
        <p:spPr/>
        <p:txBody>
          <a:bodyPr/>
          <a:lstStyle/>
          <a:p>
            <a:endParaRPr lang="en-GB" dirty="0">
              <a:ea typeface="Calibri"/>
              <a:cs typeface="Calibri"/>
            </a:endParaRPr>
          </a:p>
          <a:p>
            <a:r>
              <a:rPr lang="en-GB" b="1" dirty="0">
                <a:ea typeface="Calibri"/>
                <a:cs typeface="Calibri"/>
              </a:rPr>
              <a:t>Hirit said:</a:t>
            </a:r>
            <a:endParaRPr lang="en-GB" b="1" dirty="0"/>
          </a:p>
          <a:p>
            <a:endParaRPr lang="en-GB" b="1" dirty="0"/>
          </a:p>
          <a:p>
            <a:r>
              <a:rPr lang="en-GB" b="1" dirty="0"/>
              <a:t>“I hope to continue doing well in school and reach the highest level so I can serve my family and my community.  I want to pursue a career in business. But I really want to finish my education."</a:t>
            </a:r>
            <a:endParaRPr lang="en-GB" dirty="0">
              <a:ea typeface="Calibri"/>
              <a:cs typeface="Calibri"/>
            </a:endParaRPr>
          </a:p>
        </p:txBody>
      </p:sp>
      <p:sp>
        <p:nvSpPr>
          <p:cNvPr id="4" name="Slide Number Placeholder 3">
            <a:extLst>
              <a:ext uri="{FF2B5EF4-FFF2-40B4-BE49-F238E27FC236}">
                <a16:creationId xmlns:a16="http://schemas.microsoft.com/office/drawing/2014/main" id="{BB437325-BB5B-C58C-64A8-E5C485B5D3C4}"/>
              </a:ext>
            </a:extLst>
          </p:cNvPr>
          <p:cNvSpPr>
            <a:spLocks noGrp="1"/>
          </p:cNvSpPr>
          <p:nvPr>
            <p:ph type="sldNum" sz="quarter" idx="10"/>
          </p:nvPr>
        </p:nvSpPr>
        <p:spPr/>
        <p:txBody>
          <a:bodyPr/>
          <a:lstStyle/>
          <a:p>
            <a:fld id="{E12DBF2C-C93A-FD4E-BA14-EA660F09FC35}" type="slidenum">
              <a:rPr lang="en-US" smtClean="0"/>
              <a:t>13</a:t>
            </a:fld>
            <a:endParaRPr lang="en-US"/>
          </a:p>
        </p:txBody>
      </p:sp>
    </p:spTree>
    <p:extLst>
      <p:ext uri="{BB962C8B-B14F-4D97-AF65-F5344CB8AC3E}">
        <p14:creationId xmlns:p14="http://schemas.microsoft.com/office/powerpoint/2010/main" val="1531555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AC03E-2881-54D6-5855-D7C0A53A6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7279D-A974-AC87-2C52-A5D941C31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39460D-0AED-C726-9589-BD0F0290F97E}"/>
              </a:ext>
            </a:extLst>
          </p:cNvPr>
          <p:cNvSpPr>
            <a:spLocks noGrp="1"/>
          </p:cNvSpPr>
          <p:nvPr>
            <p:ph type="body" idx="1"/>
          </p:nvPr>
        </p:nvSpPr>
        <p:spPr/>
        <p:txBody>
          <a:bodyPr/>
          <a:lstStyle/>
          <a:p>
            <a:r>
              <a:rPr lang="en-GB" dirty="0">
                <a:ea typeface="Calibri"/>
                <a:cs typeface="Calibri"/>
              </a:rPr>
              <a:t>You can use your WEE BOX to make a BIG CHANGE this Lent, for people in Ethiopia and all around the world! </a:t>
            </a:r>
          </a:p>
          <a:p>
            <a:endParaRPr lang="en-GB" dirty="0">
              <a:ea typeface="Calibri"/>
              <a:cs typeface="Calibri"/>
            </a:endParaRPr>
          </a:p>
          <a:p>
            <a:r>
              <a:rPr lang="en-GB" dirty="0">
                <a:ea typeface="Calibri"/>
                <a:cs typeface="Calibri"/>
              </a:rPr>
              <a:t>Every year the people of Scotland come together and use their WEE BOX to be part of something bigger. Sometimes it can feel like what we donate alone can't do much so that's why it's important that we do our bit to contribute to the bigger picture! We cant help over a million people year without the help of our SCIAF family here in Scotland.</a:t>
            </a:r>
          </a:p>
        </p:txBody>
      </p:sp>
      <p:sp>
        <p:nvSpPr>
          <p:cNvPr id="4" name="Slide Number Placeholder 3">
            <a:extLst>
              <a:ext uri="{FF2B5EF4-FFF2-40B4-BE49-F238E27FC236}">
                <a16:creationId xmlns:a16="http://schemas.microsoft.com/office/drawing/2014/main" id="{BE3ADA14-244A-D149-A5BA-670D355ED193}"/>
              </a:ext>
            </a:extLst>
          </p:cNvPr>
          <p:cNvSpPr>
            <a:spLocks noGrp="1"/>
          </p:cNvSpPr>
          <p:nvPr>
            <p:ph type="sldNum" sz="quarter" idx="10"/>
          </p:nvPr>
        </p:nvSpPr>
        <p:spPr/>
        <p:txBody>
          <a:bodyPr/>
          <a:lstStyle/>
          <a:p>
            <a:fld id="{E12DBF2C-C93A-FD4E-BA14-EA660F09FC35}" type="slidenum">
              <a:rPr lang="en-US" smtClean="0"/>
              <a:t>14</a:t>
            </a:fld>
            <a:endParaRPr lang="en-US"/>
          </a:p>
        </p:txBody>
      </p:sp>
    </p:spTree>
    <p:extLst>
      <p:ext uri="{BB962C8B-B14F-4D97-AF65-F5344CB8AC3E}">
        <p14:creationId xmlns:p14="http://schemas.microsoft.com/office/powerpoint/2010/main" val="3754082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D4D6E-4D46-F3A4-2E66-44B80DB5F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E0056-8B86-A948-E8EE-96F30713A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C3B5C-D0FB-8EB5-309A-23597733B9FC}"/>
              </a:ext>
            </a:extLst>
          </p:cNvPr>
          <p:cNvSpPr>
            <a:spLocks noGrp="1"/>
          </p:cNvSpPr>
          <p:nvPr>
            <p:ph type="body" idx="1"/>
          </p:nvPr>
        </p:nvSpPr>
        <p:spPr/>
        <p:txBody>
          <a:bodyPr/>
          <a:lstStyle/>
          <a:p>
            <a:r>
              <a:rPr lang="en-GB" dirty="0">
                <a:ea typeface="Calibri"/>
                <a:cs typeface="Calibri"/>
              </a:rPr>
              <a:t>It sometimes helps to know what your kind donations are doing so here's an idea of what money can provide. Please note that £1,200 is not simply one water point. It's often equipping a village with multiple water points and irrigation systems to crops. It's installing rainwater harvesters and storage tanks.   </a:t>
            </a:r>
            <a:endParaRPr lang="en-GB" dirty="0"/>
          </a:p>
        </p:txBody>
      </p:sp>
      <p:sp>
        <p:nvSpPr>
          <p:cNvPr id="4" name="Slide Number Placeholder 3">
            <a:extLst>
              <a:ext uri="{FF2B5EF4-FFF2-40B4-BE49-F238E27FC236}">
                <a16:creationId xmlns:a16="http://schemas.microsoft.com/office/drawing/2014/main" id="{DA56D1CD-1701-EE3D-87E2-C35D288EB015}"/>
              </a:ext>
            </a:extLst>
          </p:cNvPr>
          <p:cNvSpPr>
            <a:spLocks noGrp="1"/>
          </p:cNvSpPr>
          <p:nvPr>
            <p:ph type="sldNum" sz="quarter" idx="10"/>
          </p:nvPr>
        </p:nvSpPr>
        <p:spPr/>
        <p:txBody>
          <a:bodyPr/>
          <a:lstStyle/>
          <a:p>
            <a:fld id="{E12DBF2C-C93A-FD4E-BA14-EA660F09FC35}" type="slidenum">
              <a:rPr lang="en-US" smtClean="0"/>
              <a:t>15</a:t>
            </a:fld>
            <a:endParaRPr lang="en-US"/>
          </a:p>
        </p:txBody>
      </p:sp>
    </p:spTree>
    <p:extLst>
      <p:ext uri="{BB962C8B-B14F-4D97-AF65-F5344CB8AC3E}">
        <p14:creationId xmlns:p14="http://schemas.microsoft.com/office/powerpoint/2010/main" val="856843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9B95-761A-FD6C-102E-8817F5901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DFC8F-A020-3BD7-B20C-8366FEAF55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D25D7A-B91B-7872-9675-DC4001B4CA8F}"/>
              </a:ext>
            </a:extLst>
          </p:cNvPr>
          <p:cNvSpPr>
            <a:spLocks noGrp="1"/>
          </p:cNvSpPr>
          <p:nvPr>
            <p:ph type="body" idx="1"/>
          </p:nvPr>
        </p:nvSpPr>
        <p:spPr/>
        <p:txBody>
          <a:bodyPr/>
          <a:lstStyle/>
          <a:p>
            <a:r>
              <a:rPr lang="en-GB" dirty="0">
                <a:ea typeface="Calibri"/>
                <a:cs typeface="Calibri"/>
              </a:rPr>
              <a:t>Scripture often uses water in simile's and metaphors. </a:t>
            </a:r>
            <a:r>
              <a:rPr lang="en-GB" dirty="0">
                <a:solidFill>
                  <a:srgbClr val="0A0A0A"/>
                </a:solidFill>
                <a:highlight>
                  <a:srgbClr val="FFFFFF"/>
                </a:highlight>
              </a:rPr>
              <a:t>Jesus tells the Samaritan woman that the water He gives "will become in them a spring of water welling up to eternal life," meaning a continuous, internal source of spiritual sustenance, not just physical relief. Scripture is full of references to water.</a:t>
            </a:r>
          </a:p>
          <a:p>
            <a:endParaRPr lang="en-GB" dirty="0">
              <a:solidFill>
                <a:srgbClr val="0A0A0A"/>
              </a:solidFill>
              <a:highlight>
                <a:srgbClr val="FFFFFF"/>
              </a:highlight>
              <a:ea typeface="Calibri"/>
              <a:cs typeface="Calibri"/>
            </a:endParaRPr>
          </a:p>
          <a:p>
            <a:endParaRPr lang="en-GB" dirty="0">
              <a:solidFill>
                <a:srgbClr val="0A0A0A"/>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722E8222-70B0-9E3F-90C9-D867483C8196}"/>
              </a:ext>
            </a:extLst>
          </p:cNvPr>
          <p:cNvSpPr>
            <a:spLocks noGrp="1"/>
          </p:cNvSpPr>
          <p:nvPr>
            <p:ph type="sldNum" sz="quarter" idx="10"/>
          </p:nvPr>
        </p:nvSpPr>
        <p:spPr/>
        <p:txBody>
          <a:bodyPr/>
          <a:lstStyle/>
          <a:p>
            <a:fld id="{E12DBF2C-C93A-FD4E-BA14-EA660F09FC35}" type="slidenum">
              <a:rPr lang="en-US" smtClean="0"/>
              <a:t>16</a:t>
            </a:fld>
            <a:endParaRPr lang="en-US"/>
          </a:p>
        </p:txBody>
      </p:sp>
    </p:spTree>
    <p:extLst>
      <p:ext uri="{BB962C8B-B14F-4D97-AF65-F5344CB8AC3E}">
        <p14:creationId xmlns:p14="http://schemas.microsoft.com/office/powerpoint/2010/main" val="816682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36AE-F7E8-5B26-ECBC-E561AB741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B66D2-9799-BC41-268A-7F707C4B9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E7F92-7185-B1AE-07F5-0D4903EC301A}"/>
              </a:ext>
            </a:extLst>
          </p:cNvPr>
          <p:cNvSpPr>
            <a:spLocks noGrp="1"/>
          </p:cNvSpPr>
          <p:nvPr>
            <p:ph type="body" idx="1"/>
          </p:nvPr>
        </p:nvSpPr>
        <p:spPr/>
        <p:txBody>
          <a:bodyPr/>
          <a:lstStyle/>
          <a:p>
            <a:r>
              <a:rPr lang="en-GB" dirty="0">
                <a:solidFill>
                  <a:srgbClr val="0A0A0A"/>
                </a:solidFill>
              </a:rPr>
              <a:t> Pope Leo states an obvious point here but it simply shows how precious water is and how everyone needs it!</a:t>
            </a:r>
            <a:endParaRPr lang="en-US" dirty="0"/>
          </a:p>
        </p:txBody>
      </p:sp>
      <p:sp>
        <p:nvSpPr>
          <p:cNvPr id="4" name="Slide Number Placeholder 3">
            <a:extLst>
              <a:ext uri="{FF2B5EF4-FFF2-40B4-BE49-F238E27FC236}">
                <a16:creationId xmlns:a16="http://schemas.microsoft.com/office/drawing/2014/main" id="{1211C138-9D2D-C303-CB2D-F76990E70320}"/>
              </a:ext>
            </a:extLst>
          </p:cNvPr>
          <p:cNvSpPr>
            <a:spLocks noGrp="1"/>
          </p:cNvSpPr>
          <p:nvPr>
            <p:ph type="sldNum" sz="quarter" idx="10"/>
          </p:nvPr>
        </p:nvSpPr>
        <p:spPr/>
        <p:txBody>
          <a:bodyPr/>
          <a:lstStyle/>
          <a:p>
            <a:fld id="{E12DBF2C-C93A-FD4E-BA14-EA660F09FC35}" type="slidenum">
              <a:rPr lang="en-US" smtClean="0"/>
              <a:t>17</a:t>
            </a:fld>
            <a:endParaRPr lang="en-US"/>
          </a:p>
        </p:txBody>
      </p:sp>
    </p:spTree>
    <p:extLst>
      <p:ext uri="{BB962C8B-B14F-4D97-AF65-F5344CB8AC3E}">
        <p14:creationId xmlns:p14="http://schemas.microsoft.com/office/powerpoint/2010/main" val="1357320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340B8-BF27-DDC7-BE34-BE31593251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B3546-DFF1-951D-58B7-9AF6B4C54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1DCF8-40EA-9D3B-D709-B554FF0D125F}"/>
              </a:ext>
            </a:extLst>
          </p:cNvPr>
          <p:cNvSpPr>
            <a:spLocks noGrp="1"/>
          </p:cNvSpPr>
          <p:nvPr>
            <p:ph type="body" idx="1"/>
          </p:nvPr>
        </p:nvSpPr>
        <p:spPr/>
        <p:txBody>
          <a:bodyPr/>
          <a:lstStyle/>
          <a:p>
            <a:r>
              <a:rPr lang="en-GB" dirty="0">
                <a:ea typeface="Calibri"/>
                <a:cs typeface="Calibri"/>
              </a:rPr>
              <a:t>The Big Lent Walk is a really easy way to walk in solidarity with your sisters and brothers who are often walking hours and hours for water each day. Get yourself sponsored, join as a parish and walk together, it's up to you. </a:t>
            </a:r>
            <a:endParaRPr lang="en-GB" dirty="0"/>
          </a:p>
        </p:txBody>
      </p:sp>
      <p:sp>
        <p:nvSpPr>
          <p:cNvPr id="4" name="Slide Number Placeholder 3">
            <a:extLst>
              <a:ext uri="{FF2B5EF4-FFF2-40B4-BE49-F238E27FC236}">
                <a16:creationId xmlns:a16="http://schemas.microsoft.com/office/drawing/2014/main" id="{9B09E86D-1A87-DA6D-FA20-D94C9217FC9A}"/>
              </a:ext>
            </a:extLst>
          </p:cNvPr>
          <p:cNvSpPr>
            <a:spLocks noGrp="1"/>
          </p:cNvSpPr>
          <p:nvPr>
            <p:ph type="sldNum" sz="quarter" idx="10"/>
          </p:nvPr>
        </p:nvSpPr>
        <p:spPr/>
        <p:txBody>
          <a:bodyPr/>
          <a:lstStyle/>
          <a:p>
            <a:fld id="{E12DBF2C-C93A-FD4E-BA14-EA660F09FC35}" type="slidenum">
              <a:rPr lang="en-US" smtClean="0"/>
              <a:t>18</a:t>
            </a:fld>
            <a:endParaRPr lang="en-US"/>
          </a:p>
        </p:txBody>
      </p:sp>
    </p:spTree>
    <p:extLst>
      <p:ext uri="{BB962C8B-B14F-4D97-AF65-F5344CB8AC3E}">
        <p14:creationId xmlns:p14="http://schemas.microsoft.com/office/powerpoint/2010/main" val="842429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F3E36-2921-DF8F-BF5C-E497CB06B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9CA4B-8095-12F1-553D-6C007AEB7D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41159-9E0B-7C1A-05EF-445C87745514}"/>
              </a:ext>
            </a:extLst>
          </p:cNvPr>
          <p:cNvSpPr>
            <a:spLocks noGrp="1"/>
          </p:cNvSpPr>
          <p:nvPr>
            <p:ph type="body" idx="1"/>
          </p:nvPr>
        </p:nvSpPr>
        <p:spPr/>
        <p:txBody>
          <a:bodyPr/>
          <a:lstStyle/>
          <a:p>
            <a:r>
              <a:rPr lang="en-GB">
                <a:highlight>
                  <a:srgbClr val="FFFFFF"/>
                </a:highlight>
              </a:rPr>
              <a:t>When Sir Keir Starmer won the UK General Election, he promised to return the aid budget to 0.7%. It could have been a lifeline for the world’s poorest people </a:t>
            </a:r>
            <a:r>
              <a:rPr lang="en-GB">
                <a:solidFill>
                  <a:srgbClr val="1F1F1F"/>
                </a:solidFill>
                <a:highlight>
                  <a:srgbClr val="FFFFFF"/>
                </a:highlight>
              </a:rPr>
              <a:t>–</a:t>
            </a:r>
            <a:r>
              <a:rPr lang="en-GB">
                <a:highlight>
                  <a:srgbClr val="FFFFFF"/>
                </a:highlight>
              </a:rPr>
              <a:t> while making the world a safer place for all. </a:t>
            </a:r>
          </a:p>
          <a:p>
            <a:r>
              <a:rPr lang="en-GB">
                <a:highlight>
                  <a:srgbClr val="FFFFFF"/>
                </a:highlight>
              </a:rPr>
              <a:t>But the Prime Minister didn’t keep his promise. </a:t>
            </a:r>
          </a:p>
          <a:p>
            <a:r>
              <a:rPr lang="en-GB" dirty="0">
                <a:highlight>
                  <a:srgbClr val="FFFFFF"/>
                </a:highlight>
              </a:rPr>
              <a:t>Instead, aid spending is now set to be slashed again. And it’s the world’s poorest people that will lose out: those in need of water, sanitation and hygiene in places like Ethiopia; those struggling to rebuild after war or natural disasters around the world. </a:t>
            </a:r>
            <a:endParaRPr lang="en-GB" dirty="0">
              <a:highlight>
                <a:srgbClr val="FFFFFF"/>
              </a:highlight>
              <a:ea typeface="Calibri"/>
              <a:cs typeface="Calibri"/>
            </a:endParaRPr>
          </a:p>
          <a:p>
            <a:r>
              <a:rPr lang="en-GB" dirty="0">
                <a:highlight>
                  <a:srgbClr val="FFFFFF"/>
                </a:highlight>
              </a:rPr>
              <a:t>The UK Government should not balance the books on the backs of the poorest. Restoring the 0.7% aid commitment is an act of solidarity from one of the richest nations in history </a:t>
            </a:r>
            <a:r>
              <a:rPr lang="en-GB" dirty="0">
                <a:solidFill>
                  <a:srgbClr val="1F1F1F"/>
                </a:solidFill>
                <a:highlight>
                  <a:srgbClr val="FFFFFF"/>
                </a:highlight>
              </a:rPr>
              <a:t>–</a:t>
            </a:r>
            <a:r>
              <a:rPr lang="en-GB" dirty="0">
                <a:highlight>
                  <a:srgbClr val="FFFFFF"/>
                </a:highlight>
              </a:rPr>
              <a:t> and an investment in a fairer, better world for all.</a:t>
            </a:r>
            <a:endParaRPr lang="en-GB" dirty="0">
              <a:highlight>
                <a:srgbClr val="FFFFFF"/>
              </a:highlight>
              <a:ea typeface="Calibri"/>
              <a:cs typeface="Calibri"/>
            </a:endParaRPr>
          </a:p>
          <a:p>
            <a:r>
              <a:rPr lang="en-GB" dirty="0">
                <a:highlight>
                  <a:srgbClr val="FFFFFF"/>
                </a:highlight>
              </a:rPr>
              <a:t>Don’t cut aid. Save lives! </a:t>
            </a:r>
            <a:endParaRPr lang="en-GB" dirty="0">
              <a:highlight>
                <a:srgbClr val="FFFFFF"/>
              </a:highlight>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72085169-9472-4F6B-9C7A-76C9AD5F614A}"/>
              </a:ext>
            </a:extLst>
          </p:cNvPr>
          <p:cNvSpPr>
            <a:spLocks noGrp="1"/>
          </p:cNvSpPr>
          <p:nvPr>
            <p:ph type="sldNum" sz="quarter" idx="10"/>
          </p:nvPr>
        </p:nvSpPr>
        <p:spPr/>
        <p:txBody>
          <a:bodyPr/>
          <a:lstStyle/>
          <a:p>
            <a:fld id="{E12DBF2C-C93A-FD4E-BA14-EA660F09FC35}" type="slidenum">
              <a:rPr lang="en-US" smtClean="0"/>
              <a:t>19</a:t>
            </a:fld>
            <a:endParaRPr lang="en-US"/>
          </a:p>
        </p:txBody>
      </p:sp>
    </p:spTree>
    <p:extLst>
      <p:ext uri="{BB962C8B-B14F-4D97-AF65-F5344CB8AC3E}">
        <p14:creationId xmlns:p14="http://schemas.microsoft.com/office/powerpoint/2010/main" val="947190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D181A-5545-F846-FB3A-038C9C5CD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F544B-9154-6D6A-1042-569888773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A8FCC-8AE0-FC58-F50F-8046E377B1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4584D60-6171-D2DB-CEC2-A7759C5D5CEB}"/>
              </a:ext>
            </a:extLst>
          </p:cNvPr>
          <p:cNvSpPr>
            <a:spLocks noGrp="1"/>
          </p:cNvSpPr>
          <p:nvPr>
            <p:ph type="sldNum" sz="quarter" idx="10"/>
          </p:nvPr>
        </p:nvSpPr>
        <p:spPr/>
        <p:txBody>
          <a:bodyPr/>
          <a:lstStyle/>
          <a:p>
            <a:fld id="{E12DBF2C-C93A-FD4E-BA14-EA660F09FC35}" type="slidenum">
              <a:rPr lang="en-US" smtClean="0"/>
              <a:t>20</a:t>
            </a:fld>
            <a:endParaRPr lang="en-US"/>
          </a:p>
        </p:txBody>
      </p:sp>
    </p:spTree>
    <p:extLst>
      <p:ext uri="{BB962C8B-B14F-4D97-AF65-F5344CB8AC3E}">
        <p14:creationId xmlns:p14="http://schemas.microsoft.com/office/powerpoint/2010/main" val="3907449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A1468-B2D9-4137-790E-260F9C247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57C22-870E-1FB9-EB34-D756333FC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236F6-C959-1B05-F350-8CA1545C91A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1AD3953-81EC-5D55-396A-1B7A240D5D25}"/>
              </a:ext>
            </a:extLst>
          </p:cNvPr>
          <p:cNvSpPr>
            <a:spLocks noGrp="1"/>
          </p:cNvSpPr>
          <p:nvPr>
            <p:ph type="sldNum" sz="quarter" idx="10"/>
          </p:nvPr>
        </p:nvSpPr>
        <p:spPr/>
        <p:txBody>
          <a:bodyPr/>
          <a:lstStyle/>
          <a:p>
            <a:fld id="{E12DBF2C-C93A-FD4E-BA14-EA660F09FC35}" type="slidenum">
              <a:rPr lang="en-US" smtClean="0"/>
              <a:t>21</a:t>
            </a:fld>
            <a:endParaRPr lang="en-US"/>
          </a:p>
        </p:txBody>
      </p:sp>
    </p:spTree>
    <p:extLst>
      <p:ext uri="{BB962C8B-B14F-4D97-AF65-F5344CB8AC3E}">
        <p14:creationId xmlns:p14="http://schemas.microsoft.com/office/powerpoint/2010/main" val="2394890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16.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30.jpe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3.jpe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6.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6.sv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men washing hands with water&#10;&#10;AI-generated content may be incorrect.">
            <a:extLst>
              <a:ext uri="{FF2B5EF4-FFF2-40B4-BE49-F238E27FC236}">
                <a16:creationId xmlns:a16="http://schemas.microsoft.com/office/drawing/2014/main" id="{D44A182F-2D13-0400-C9B0-797470D17B0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9144000" cy="6477000"/>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AB2FBCA2-BEBE-14FB-0FCE-CEE8102AD5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5177245"/>
            <a:ext cx="9144000" cy="1680755"/>
          </a:xfrm>
          <a:prstGeom prst="rect">
            <a:avLst/>
          </a:prstGeom>
        </p:spPr>
      </p:pic>
      <p:pic>
        <p:nvPicPr>
          <p:cNvPr id="12" name="Graphic 11">
            <a:extLst>
              <a:ext uri="{FF2B5EF4-FFF2-40B4-BE49-F238E27FC236}">
                <a16:creationId xmlns:a16="http://schemas.microsoft.com/office/drawing/2014/main" id="{6B27C29A-8924-5A95-1DB3-25F531D4BC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113E75BB-157A-E2CF-C79D-A6AE43B4B52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0A7F8491-2A14-D3BF-3DE3-9E14E1E566A0}"/>
              </a:ext>
            </a:extLst>
          </p:cNvPr>
          <p:cNvSpPr txBox="1"/>
          <p:nvPr/>
        </p:nvSpPr>
        <p:spPr>
          <a:xfrm>
            <a:off x="366474" y="342209"/>
            <a:ext cx="8411049" cy="1553502"/>
          </a:xfrm>
          <a:prstGeom prst="rect">
            <a:avLst/>
          </a:prstGeom>
          <a:noFill/>
        </p:spPr>
        <p:txBody>
          <a:bodyPr wrap="square" lIns="0" tIns="0" rIns="0" bIns="0" rtlCol="0" anchor="t">
            <a:spAutoFit/>
          </a:bodyPr>
          <a:lstStyle/>
          <a:p>
            <a:pPr>
              <a:lnSpc>
                <a:spcPts val="4000"/>
              </a:lnSpc>
            </a:pPr>
            <a:r>
              <a:rPr lang="en-GB" sz="4400" b="1" dirty="0">
                <a:solidFill>
                  <a:schemeClr val="bg1"/>
                </a:solidFill>
                <a:latin typeface="Rubik Black"/>
                <a:ea typeface="Colby StBlk" pitchFamily="2" charset="77"/>
                <a:cs typeface="Rubik Black"/>
              </a:rPr>
              <a:t>WEE BOX 2026</a:t>
            </a:r>
          </a:p>
          <a:p>
            <a:pPr>
              <a:lnSpc>
                <a:spcPts val="4000"/>
              </a:lnSpc>
            </a:pPr>
            <a:r>
              <a:rPr lang="en-GB" sz="4000" b="1" dirty="0">
                <a:solidFill>
                  <a:srgbClr val="018EBB"/>
                </a:solidFill>
                <a:latin typeface="Rubik Black"/>
                <a:ea typeface="Colby StBlk" pitchFamily="2" charset="77"/>
                <a:cs typeface="Rubik Black"/>
              </a:rPr>
              <a:t>PARISH PRESENTATION</a:t>
            </a:r>
            <a:endParaRPr lang="en-GB" sz="4000" b="1" dirty="0">
              <a:solidFill>
                <a:srgbClr val="018EBB"/>
              </a:solidFill>
              <a:latin typeface="Rubik Black" pitchFamily="2" charset="-79"/>
              <a:ea typeface="Colby StBlk" pitchFamily="2" charset="77"/>
              <a:cs typeface="Rubik Black" pitchFamily="2" charset="-79"/>
            </a:endParaRPr>
          </a:p>
          <a:p>
            <a:pPr>
              <a:lnSpc>
                <a:spcPts val="4000"/>
              </a:lnSpc>
            </a:pPr>
            <a:endParaRPr lang="en-GB" sz="4400" b="1" dirty="0">
              <a:solidFill>
                <a:schemeClr val="bg1"/>
              </a:solidFill>
              <a:latin typeface="Rubik Black" pitchFamily="2" charset="-79"/>
              <a:ea typeface="Colby StBlk" pitchFamily="2" charset="77"/>
              <a:cs typeface="Rubik Black" pitchFamily="2" charset="-79"/>
            </a:endParaRPr>
          </a:p>
        </p:txBody>
      </p:sp>
    </p:spTree>
    <p:extLst>
      <p:ext uri="{BB962C8B-B14F-4D97-AF65-F5344CB8AC3E}">
        <p14:creationId xmlns:p14="http://schemas.microsoft.com/office/powerpoint/2010/main" val="2170297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927410-DFC7-F568-6AE9-AB038011AD99}"/>
            </a:ext>
          </a:extLst>
        </p:cNvPr>
        <p:cNvGrpSpPr/>
        <p:nvPr/>
      </p:nvGrpSpPr>
      <p:grpSpPr>
        <a:xfrm>
          <a:off x="0" y="0"/>
          <a:ext cx="0" cy="0"/>
          <a:chOff x="0" y="0"/>
          <a:chExt cx="0" cy="0"/>
        </a:xfrm>
      </p:grpSpPr>
      <p:pic>
        <p:nvPicPr>
          <p:cNvPr id="13" name="Picture 12" descr="A blue square with black background&#10;&#10;AI-generated content may be incorrect.">
            <a:extLst>
              <a:ext uri="{FF2B5EF4-FFF2-40B4-BE49-F238E27FC236}">
                <a16:creationId xmlns:a16="http://schemas.microsoft.com/office/drawing/2014/main" id="{D08582CB-F40E-914D-6156-FFC7C8D4E1A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 y="0"/>
            <a:ext cx="9563011" cy="6858000"/>
          </a:xfrm>
          <a:prstGeom prst="rect">
            <a:avLst/>
          </a:prstGeom>
        </p:spPr>
      </p:pic>
      <p:pic>
        <p:nvPicPr>
          <p:cNvPr id="22" name="Picture 21" descr="A blue surface with a black background&#10;&#10;AI-generated content may be incorrect.">
            <a:extLst>
              <a:ext uri="{FF2B5EF4-FFF2-40B4-BE49-F238E27FC236}">
                <a16:creationId xmlns:a16="http://schemas.microsoft.com/office/drawing/2014/main" id="{47D99DE3-492F-C048-C5E8-DC0572D96B2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10800000">
            <a:off x="0" y="-2"/>
            <a:ext cx="9563012" cy="1940440"/>
          </a:xfrm>
          <a:prstGeom prst="rect">
            <a:avLst/>
          </a:prstGeom>
        </p:spPr>
      </p:pic>
      <p:sp>
        <p:nvSpPr>
          <p:cNvPr id="10" name="Rectangle 9">
            <a:extLst>
              <a:ext uri="{FF2B5EF4-FFF2-40B4-BE49-F238E27FC236}">
                <a16:creationId xmlns:a16="http://schemas.microsoft.com/office/drawing/2014/main" id="{3D67F758-22B2-80E0-1ADE-96AB93DEA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TextBox 13">
            <a:extLst>
              <a:ext uri="{FF2B5EF4-FFF2-40B4-BE49-F238E27FC236}">
                <a16:creationId xmlns:a16="http://schemas.microsoft.com/office/drawing/2014/main" id="{EA8A0DDF-1100-6504-D4BB-2AAB70D7B140}"/>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chemeClr val="bg1"/>
                </a:solidFill>
                <a:latin typeface="Rubik Black"/>
                <a:ea typeface="Colby StBlk" pitchFamily="2" charset="77"/>
                <a:cs typeface="Rubik Black"/>
              </a:rPr>
              <a:t>WHAT WE DO</a:t>
            </a:r>
            <a:endParaRPr lang="en-GB" sz="2700" b="1" dirty="0">
              <a:solidFill>
                <a:schemeClr val="bg1"/>
              </a:solidFill>
              <a:latin typeface="Rubik Black" pitchFamily="2" charset="-79"/>
              <a:ea typeface="Colby StBlk" pitchFamily="2" charset="77"/>
              <a:cs typeface="Rubik Black" pitchFamily="2" charset="-79"/>
            </a:endParaRPr>
          </a:p>
        </p:txBody>
      </p:sp>
      <p:sp>
        <p:nvSpPr>
          <p:cNvPr id="15" name="Rectangle 14">
            <a:extLst>
              <a:ext uri="{FF2B5EF4-FFF2-40B4-BE49-F238E27FC236}">
                <a16:creationId xmlns:a16="http://schemas.microsoft.com/office/drawing/2014/main" id="{87A6E80A-ACF3-F92C-C689-3F1D02A9F3E5}"/>
              </a:ext>
            </a:extLst>
          </p:cNvPr>
          <p:cNvSpPr/>
          <p:nvPr/>
        </p:nvSpPr>
        <p:spPr>
          <a:xfrm>
            <a:off x="300318" y="1940439"/>
            <a:ext cx="9021715" cy="984885"/>
          </a:xfrm>
          <a:prstGeom prst="rect">
            <a:avLst/>
          </a:prstGeom>
        </p:spPr>
        <p:txBody>
          <a:bodyPr wrap="square" lIns="0" tIns="0" rIns="0" bIns="0" anchor="t">
            <a:spAutoFit/>
          </a:bodyPr>
          <a:lstStyle/>
          <a:p>
            <a:r>
              <a:rPr lang="en-GB" sz="3200" b="1" dirty="0">
                <a:solidFill>
                  <a:srgbClr val="12375A"/>
                </a:solidFill>
                <a:latin typeface="Rubik Black"/>
                <a:ea typeface="+mn-lt"/>
                <a:cs typeface="+mn-lt"/>
              </a:rPr>
              <a:t>WE WORK ACROSS AFRICA, ASIA, LATIN AMERICA, THE MIDDLE EAST AND EUROPE. </a:t>
            </a:r>
          </a:p>
        </p:txBody>
      </p:sp>
      <p:pic>
        <p:nvPicPr>
          <p:cNvPr id="16" name="Picture 15" descr="A red cross with black background&#10;&#10;AI-generated content may be incorrect.">
            <a:extLst>
              <a:ext uri="{FF2B5EF4-FFF2-40B4-BE49-F238E27FC236}">
                <a16:creationId xmlns:a16="http://schemas.microsoft.com/office/drawing/2014/main" id="{7D9FE7F9-0311-9BF6-EE8E-46D61C95C79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0318" y="3428440"/>
            <a:ext cx="1584512" cy="1603562"/>
          </a:xfrm>
          <a:prstGeom prst="rect">
            <a:avLst/>
          </a:prstGeom>
        </p:spPr>
      </p:pic>
      <p:pic>
        <p:nvPicPr>
          <p:cNvPr id="17" name="Picture 16" descr="A black background with red text&#10;&#10;AI-generated content may be incorrect.">
            <a:extLst>
              <a:ext uri="{FF2B5EF4-FFF2-40B4-BE49-F238E27FC236}">
                <a16:creationId xmlns:a16="http://schemas.microsoft.com/office/drawing/2014/main" id="{30A4F62C-838D-6A06-651B-EE06E606B0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84831" y="3572716"/>
            <a:ext cx="2550459" cy="1270188"/>
          </a:xfrm>
          <a:prstGeom prst="rect">
            <a:avLst/>
          </a:prstGeom>
        </p:spPr>
      </p:pic>
      <p:pic>
        <p:nvPicPr>
          <p:cNvPr id="18" name="Picture 17" descr="A blue heart on a black background&#10;&#10;AI-generated content may be incorrect.">
            <a:extLst>
              <a:ext uri="{FF2B5EF4-FFF2-40B4-BE49-F238E27FC236}">
                <a16:creationId xmlns:a16="http://schemas.microsoft.com/office/drawing/2014/main" id="{D22A89EF-D32A-CB53-682C-FB829DB425E5}"/>
              </a:ext>
            </a:extLst>
          </p:cNvPr>
          <p:cNvPicPr>
            <a:picLocks noChangeAspect="1"/>
          </p:cNvPicPr>
          <p:nvPr/>
        </p:nvPicPr>
        <p:blipFill>
          <a:blip r:embed="rId7" cstate="email">
            <a:extLst>
              <a:ext uri="{BEBA8EAE-BF5A-486C-A8C5-ECC9F3942E4B}">
                <a14:imgProps xmlns:a14="http://schemas.microsoft.com/office/drawing/2010/main">
                  <a14:imgLayer r:embed="rId8">
                    <a14:imgEffect>
                      <a14:colorTemperature colorTemp="11500"/>
                    </a14:imgEffect>
                    <a14:imgEffect>
                      <a14:saturation sat="400000"/>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4569198" y="3469062"/>
            <a:ext cx="1451162" cy="1477496"/>
          </a:xfrm>
          <a:prstGeom prst="rect">
            <a:avLst/>
          </a:prstGeom>
        </p:spPr>
      </p:pic>
      <p:sp>
        <p:nvSpPr>
          <p:cNvPr id="19" name="TextBox 18">
            <a:extLst>
              <a:ext uri="{FF2B5EF4-FFF2-40B4-BE49-F238E27FC236}">
                <a16:creationId xmlns:a16="http://schemas.microsoft.com/office/drawing/2014/main" id="{73711F31-78AD-368F-0B9B-61C06C020E3F}"/>
              </a:ext>
            </a:extLst>
          </p:cNvPr>
          <p:cNvSpPr txBox="1"/>
          <p:nvPr/>
        </p:nvSpPr>
        <p:spPr>
          <a:xfrm>
            <a:off x="6212062" y="3328947"/>
            <a:ext cx="4269441"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2400" b="1" kern="1200" dirty="0">
                <a:solidFill>
                  <a:schemeClr val="bg1"/>
                </a:solidFill>
                <a:latin typeface="Rubik"/>
                <a:ea typeface="Colby StBlk"/>
                <a:cs typeface="Rubik"/>
              </a:rPr>
              <a:t>Every year </a:t>
            </a:r>
          </a:p>
          <a:p>
            <a:pPr marL="0" algn="l" rtl="0"/>
            <a:r>
              <a:rPr lang="en-GB" sz="2400" b="1" kern="1200" dirty="0">
                <a:solidFill>
                  <a:schemeClr val="bg1"/>
                </a:solidFill>
                <a:latin typeface="Rubik"/>
                <a:ea typeface="Colby StBlk"/>
                <a:cs typeface="Rubik"/>
              </a:rPr>
              <a:t>we help over</a:t>
            </a:r>
          </a:p>
          <a:p>
            <a:pPr marL="0" algn="l" rtl="0"/>
            <a:r>
              <a:rPr lang="en-GB" sz="3200" b="1" kern="1200" dirty="0">
                <a:solidFill>
                  <a:schemeClr val="bg1"/>
                </a:solidFill>
                <a:latin typeface="Rubik"/>
                <a:ea typeface="Colby StBlk"/>
                <a:cs typeface="Rubik"/>
              </a:rPr>
              <a:t>1 million</a:t>
            </a:r>
          </a:p>
          <a:p>
            <a:pPr marL="0" algn="l" rtl="0"/>
            <a:r>
              <a:rPr lang="en-GB" sz="2000" b="1" kern="1200" dirty="0">
                <a:solidFill>
                  <a:schemeClr val="bg1"/>
                </a:solidFill>
                <a:latin typeface="Rubik"/>
                <a:ea typeface="Colby StBlk"/>
                <a:cs typeface="Rubik"/>
              </a:rPr>
              <a:t>people to have </a:t>
            </a:r>
          </a:p>
          <a:p>
            <a:pPr marL="0" algn="l" rtl="0"/>
            <a:r>
              <a:rPr lang="en-GB" sz="2000" b="1" kern="1200" dirty="0">
                <a:solidFill>
                  <a:schemeClr val="bg1"/>
                </a:solidFill>
                <a:latin typeface="Rubik"/>
                <a:ea typeface="Colby StBlk"/>
                <a:cs typeface="Rubik"/>
              </a:rPr>
              <a:t>a brighter fut</a:t>
            </a:r>
            <a:r>
              <a:rPr lang="en-GB" sz="2000" b="1" kern="1200" dirty="0">
                <a:solidFill>
                  <a:schemeClr val="bg1"/>
                </a:solidFill>
                <a:latin typeface="Colby StBlk"/>
                <a:ea typeface="Colby StBlk"/>
                <a:cs typeface="Rubik"/>
              </a:rPr>
              <a:t>ure</a:t>
            </a:r>
          </a:p>
          <a:p>
            <a:pPr algn="ctr"/>
            <a:endParaRPr lang="en-US" dirty="0">
              <a:solidFill>
                <a:schemeClr val="bg1"/>
              </a:solidFill>
            </a:endParaRPr>
          </a:p>
        </p:txBody>
      </p:sp>
      <p:sp>
        <p:nvSpPr>
          <p:cNvPr id="20" name="Rectangle 19">
            <a:extLst>
              <a:ext uri="{FF2B5EF4-FFF2-40B4-BE49-F238E27FC236}">
                <a16:creationId xmlns:a16="http://schemas.microsoft.com/office/drawing/2014/main" id="{7CF611CC-7A36-E6A7-D156-2DFD15229C1E}"/>
              </a:ext>
            </a:extLst>
          </p:cNvPr>
          <p:cNvSpPr/>
          <p:nvPr/>
        </p:nvSpPr>
        <p:spPr>
          <a:xfrm>
            <a:off x="510053" y="5607718"/>
            <a:ext cx="8194677" cy="984885"/>
          </a:xfrm>
          <a:prstGeom prst="rect">
            <a:avLst/>
          </a:prstGeom>
        </p:spPr>
        <p:txBody>
          <a:bodyPr wrap="square" lIns="0" tIns="0" rIns="0" bIns="0" anchor="t">
            <a:spAutoFit/>
          </a:bodyPr>
          <a:lstStyle/>
          <a:p>
            <a:r>
              <a:rPr lang="en-GB" sz="3200" b="1" dirty="0">
                <a:solidFill>
                  <a:srgbClr val="12375A"/>
                </a:solidFill>
                <a:latin typeface="Rubik Black"/>
                <a:ea typeface="+mn-lt"/>
                <a:cs typeface="+mn-lt"/>
              </a:rPr>
              <a:t>WE CAN DO THIS BECAUSE OF </a:t>
            </a:r>
            <a:r>
              <a:rPr lang="en-GB" sz="3200" b="1" dirty="0">
                <a:solidFill>
                  <a:srgbClr val="018EBB"/>
                </a:solidFill>
                <a:latin typeface="Rubik Black"/>
                <a:ea typeface="+mn-lt"/>
                <a:cs typeface="+mn-lt"/>
              </a:rPr>
              <a:t>YOU! </a:t>
            </a:r>
            <a:endParaRPr lang="en-GB" sz="2400" b="1" dirty="0">
              <a:solidFill>
                <a:srgbClr val="018EBB"/>
              </a:solidFill>
              <a:latin typeface="Rubik"/>
              <a:ea typeface="Calibri"/>
              <a:cs typeface="Rubik"/>
            </a:endParaRPr>
          </a:p>
          <a:p>
            <a:endParaRPr lang="en-GB" sz="1600" dirty="0">
              <a:solidFill>
                <a:srgbClr val="000000"/>
              </a:solidFill>
              <a:latin typeface="Rubik"/>
              <a:cs typeface="Rubik"/>
            </a:endParaRPr>
          </a:p>
          <a:p>
            <a:endParaRPr lang="en-GB" sz="1600" dirty="0">
              <a:latin typeface="Rubik"/>
              <a:cs typeface="Rubik"/>
            </a:endParaRPr>
          </a:p>
        </p:txBody>
      </p:sp>
      <p:pic>
        <p:nvPicPr>
          <p:cNvPr id="21" name="Graphic 20">
            <a:extLst>
              <a:ext uri="{FF2B5EF4-FFF2-40B4-BE49-F238E27FC236}">
                <a16:creationId xmlns:a16="http://schemas.microsoft.com/office/drawing/2014/main" id="{EBE50EFF-598B-2E15-A60F-CB3DD9340A3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5108" y="464051"/>
            <a:ext cx="1600203" cy="571501"/>
          </a:xfrm>
          <a:prstGeom prst="rect">
            <a:avLst/>
          </a:prstGeom>
        </p:spPr>
      </p:pic>
    </p:spTree>
    <p:extLst>
      <p:ext uri="{BB962C8B-B14F-4D97-AF65-F5344CB8AC3E}">
        <p14:creationId xmlns:p14="http://schemas.microsoft.com/office/powerpoint/2010/main" val="670471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16BF3-29E8-8966-30F2-4E271195B5F3}"/>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15C21214-2A88-6763-A12D-76338B7E70C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53153" cy="6095999"/>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A6E23195-5C86-3934-4C18-E206B6EFB7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2020328C-5A03-5ABB-742A-DC0E1F8D65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23B26E0C-81C6-C93A-B3C0-7EE084D8CC0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52508" y="4942114"/>
            <a:ext cx="1527959" cy="1680755"/>
          </a:xfrm>
          <a:prstGeom prst="rect">
            <a:avLst/>
          </a:prstGeom>
        </p:spPr>
      </p:pic>
      <p:sp>
        <p:nvSpPr>
          <p:cNvPr id="2" name="TextBox 1">
            <a:extLst>
              <a:ext uri="{FF2B5EF4-FFF2-40B4-BE49-F238E27FC236}">
                <a16:creationId xmlns:a16="http://schemas.microsoft.com/office/drawing/2014/main" id="{2D189331-7278-675E-C6DF-B21705969540}"/>
              </a:ext>
            </a:extLst>
          </p:cNvPr>
          <p:cNvSpPr txBox="1"/>
          <p:nvPr/>
        </p:nvSpPr>
        <p:spPr>
          <a:xfrm>
            <a:off x="263533" y="2668840"/>
            <a:ext cx="4309237" cy="3077766"/>
          </a:xfrm>
          <a:prstGeom prst="rect">
            <a:avLst/>
          </a:prstGeom>
          <a:noFill/>
        </p:spPr>
        <p:txBody>
          <a:bodyPr wrap="square" lIns="0" tIns="0" rIns="0" bIns="0" rtlCol="0" anchor="t">
            <a:spAutoFit/>
          </a:bodyPr>
          <a:lstStyle/>
          <a:p>
            <a:r>
              <a:rPr lang="en-GB" sz="2800" b="1" dirty="0">
                <a:solidFill>
                  <a:schemeClr val="bg1"/>
                </a:solidFill>
                <a:latin typeface="Rubik"/>
                <a:cs typeface="Rubik"/>
              </a:rPr>
              <a:t>EDUCATION</a:t>
            </a:r>
            <a:endParaRPr lang="en-US" sz="1400" dirty="0">
              <a:solidFill>
                <a:schemeClr val="bg1"/>
              </a:solidFill>
              <a:ea typeface="Calibri"/>
              <a:cs typeface="Calibri"/>
            </a:endParaRPr>
          </a:p>
          <a:p>
            <a:r>
              <a:rPr lang="en-GB" sz="2800" b="1" dirty="0">
                <a:solidFill>
                  <a:schemeClr val="bg1"/>
                </a:solidFill>
                <a:latin typeface="Rubik"/>
                <a:cs typeface="Rubik"/>
              </a:rPr>
              <a:t>ADVOCACY</a:t>
            </a:r>
            <a:endParaRPr lang="en-GB" sz="1400" dirty="0">
              <a:solidFill>
                <a:schemeClr val="bg1"/>
              </a:solidFill>
              <a:ea typeface="Calibri"/>
              <a:cs typeface="Calibri"/>
            </a:endParaRPr>
          </a:p>
          <a:p>
            <a:r>
              <a:rPr lang="en-GB" sz="2800" b="1" dirty="0">
                <a:solidFill>
                  <a:schemeClr val="bg1"/>
                </a:solidFill>
                <a:latin typeface="Rubik"/>
                <a:cs typeface="Rubik"/>
              </a:rPr>
              <a:t>HUNGER</a:t>
            </a:r>
            <a:endParaRPr lang="en-GB" sz="1400" dirty="0">
              <a:solidFill>
                <a:schemeClr val="bg1"/>
              </a:solidFill>
              <a:ea typeface="Calibri"/>
              <a:cs typeface="Calibri"/>
            </a:endParaRPr>
          </a:p>
          <a:p>
            <a:r>
              <a:rPr lang="en-GB" sz="2800" b="1" dirty="0">
                <a:solidFill>
                  <a:schemeClr val="bg1"/>
                </a:solidFill>
                <a:latin typeface="Rubik"/>
                <a:cs typeface="Rubik"/>
              </a:rPr>
              <a:t>WATER</a:t>
            </a:r>
            <a:endParaRPr lang="en-GB" sz="1400" dirty="0">
              <a:solidFill>
                <a:schemeClr val="bg1"/>
              </a:solidFill>
              <a:ea typeface="Calibri"/>
              <a:cs typeface="Calibri"/>
            </a:endParaRPr>
          </a:p>
          <a:p>
            <a:r>
              <a:rPr lang="en-GB" sz="2800" b="1" dirty="0">
                <a:solidFill>
                  <a:schemeClr val="bg1"/>
                </a:solidFill>
                <a:latin typeface="Rubik"/>
                <a:cs typeface="Rubik"/>
              </a:rPr>
              <a:t>PEACE &amp; JUSTICE</a:t>
            </a:r>
            <a:endParaRPr lang="en-GB" sz="1400" dirty="0">
              <a:solidFill>
                <a:schemeClr val="bg1"/>
              </a:solidFill>
              <a:ea typeface="Calibri"/>
              <a:cs typeface="Calibri"/>
            </a:endParaRPr>
          </a:p>
          <a:p>
            <a:r>
              <a:rPr lang="en-GB" sz="2800" b="1" dirty="0">
                <a:solidFill>
                  <a:schemeClr val="bg1"/>
                </a:solidFill>
                <a:latin typeface="Rubik"/>
                <a:cs typeface="Rubik"/>
              </a:rPr>
              <a:t>EMERGENCIES</a:t>
            </a:r>
            <a:endParaRPr lang="en-GB" sz="1400" dirty="0">
              <a:solidFill>
                <a:schemeClr val="bg1"/>
              </a:solidFill>
            </a:endParaRPr>
          </a:p>
          <a:p>
            <a:endParaRPr lang="en-GB" sz="3200" b="1" dirty="0">
              <a:solidFill>
                <a:schemeClr val="bg1"/>
              </a:solidFill>
              <a:latin typeface="Rubik Black" pitchFamily="2" charset="-79"/>
              <a:ea typeface="Colby StBlk" pitchFamily="2" charset="77"/>
              <a:cs typeface="Rubik Black" pitchFamily="2" charset="-79"/>
            </a:endParaRPr>
          </a:p>
        </p:txBody>
      </p:sp>
    </p:spTree>
    <p:extLst>
      <p:ext uri="{BB962C8B-B14F-4D97-AF65-F5344CB8AC3E}">
        <p14:creationId xmlns:p14="http://schemas.microsoft.com/office/powerpoint/2010/main" val="384942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a mountain in the background&#10;&#10;AI-generated content may be incorrect.">
            <a:extLst>
              <a:ext uri="{FF2B5EF4-FFF2-40B4-BE49-F238E27FC236}">
                <a16:creationId xmlns:a16="http://schemas.microsoft.com/office/drawing/2014/main" id="{3732537C-B5C3-B734-FDB1-B1A705D10E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1743"/>
            <a:ext cx="9144000" cy="6096513"/>
          </a:xfrm>
          <a:prstGeom prst="rect">
            <a:avLst/>
          </a:prstGeom>
        </p:spPr>
      </p:pic>
      <p:pic>
        <p:nvPicPr>
          <p:cNvPr id="5" name="Picture 4" descr="A blue sky with clouds&#10;&#10;AI-generated content may be incorrect.">
            <a:extLst>
              <a:ext uri="{FF2B5EF4-FFF2-40B4-BE49-F238E27FC236}">
                <a16:creationId xmlns:a16="http://schemas.microsoft.com/office/drawing/2014/main" id="{F24B4B8B-6230-B393-8F39-634E1A64F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D162CBA8-E511-A9E1-4C59-6761D2865D4B}"/>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EA214A03-130C-2FE6-D461-52A4F7004E7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336458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FB07D-5060-0B93-F4B2-452865AD4CEC}"/>
            </a:ext>
          </a:extLst>
        </p:cNvPr>
        <p:cNvGrpSpPr/>
        <p:nvPr/>
      </p:nvGrpSpPr>
      <p:grpSpPr>
        <a:xfrm>
          <a:off x="0" y="0"/>
          <a:ext cx="0" cy="0"/>
          <a:chOff x="0" y="0"/>
          <a:chExt cx="0" cy="0"/>
        </a:xfrm>
      </p:grpSpPr>
      <p:pic>
        <p:nvPicPr>
          <p:cNvPr id="2" name="Picture 1" descr="A map of europe with a route to scotland and ethiopia&#10;&#10;AI-generated content may be incorrect.">
            <a:extLst>
              <a:ext uri="{FF2B5EF4-FFF2-40B4-BE49-F238E27FC236}">
                <a16:creationId xmlns:a16="http://schemas.microsoft.com/office/drawing/2014/main" id="{09A139CD-187F-EBFF-EBDF-4AF7D94AB6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48" y="1156607"/>
            <a:ext cx="9144000" cy="6096000"/>
          </a:xfrm>
          <a:prstGeom prst="rect">
            <a:avLst/>
          </a:prstGeom>
        </p:spPr>
      </p:pic>
      <p:pic>
        <p:nvPicPr>
          <p:cNvPr id="5" name="Picture 4" descr="A blue sky with clouds&#10;&#10;AI-generated content may be incorrect.">
            <a:extLst>
              <a:ext uri="{FF2B5EF4-FFF2-40B4-BE49-F238E27FC236}">
                <a16:creationId xmlns:a16="http://schemas.microsoft.com/office/drawing/2014/main" id="{F43DFA5F-C27C-C833-8065-0A9514BA1E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871" y="-1"/>
            <a:ext cx="9185976" cy="1698172"/>
          </a:xfrm>
          <a:prstGeom prst="rect">
            <a:avLst/>
          </a:prstGeom>
        </p:spPr>
      </p:pic>
      <p:sp>
        <p:nvSpPr>
          <p:cNvPr id="6" name="TextBox 5">
            <a:extLst>
              <a:ext uri="{FF2B5EF4-FFF2-40B4-BE49-F238E27FC236}">
                <a16:creationId xmlns:a16="http://schemas.microsoft.com/office/drawing/2014/main" id="{AB7ACDCD-FCEC-456E-B273-ECB05EAA08B2}"/>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7C96ED88-6AF3-4076-1D65-AEE49B5FC5E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Arrow: Down 2">
            <a:extLst>
              <a:ext uri="{FF2B5EF4-FFF2-40B4-BE49-F238E27FC236}">
                <a16:creationId xmlns:a16="http://schemas.microsoft.com/office/drawing/2014/main" id="{0C8387E5-684D-81AF-919D-919FAC281BCC}"/>
              </a:ext>
            </a:extLst>
          </p:cNvPr>
          <p:cNvSpPr/>
          <p:nvPr/>
        </p:nvSpPr>
        <p:spPr>
          <a:xfrm>
            <a:off x="6387031" y="5505076"/>
            <a:ext cx="301072" cy="494618"/>
          </a:xfrm>
          <a:prstGeom prst="downArrow">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7790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516BD-6925-EE75-30C6-5646E4AE5B0F}"/>
            </a:ext>
          </a:extLst>
        </p:cNvPr>
        <p:cNvGrpSpPr/>
        <p:nvPr/>
      </p:nvGrpSpPr>
      <p:grpSpPr>
        <a:xfrm>
          <a:off x="0" y="0"/>
          <a:ext cx="0" cy="0"/>
          <a:chOff x="0" y="0"/>
          <a:chExt cx="0" cy="0"/>
        </a:xfrm>
      </p:grpSpPr>
      <p:pic>
        <p:nvPicPr>
          <p:cNvPr id="2" name="Picture 1" descr="A person standing in a field with a straw hut in the background&#10;&#10;AI-generated content may be incorrect.">
            <a:extLst>
              <a:ext uri="{FF2B5EF4-FFF2-40B4-BE49-F238E27FC236}">
                <a16:creationId xmlns:a16="http://schemas.microsoft.com/office/drawing/2014/main" id="{2F4D3A8E-4077-A108-85BD-ECCEAF8CD9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0" y="1166550"/>
            <a:ext cx="9144000" cy="6096000"/>
          </a:xfrm>
          <a:prstGeom prst="rect">
            <a:avLst/>
          </a:prstGeom>
        </p:spPr>
      </p:pic>
      <p:pic>
        <p:nvPicPr>
          <p:cNvPr id="5" name="Picture 4" descr="A blue sky with clouds&#10;&#10;AI-generated content may be incorrect.">
            <a:extLst>
              <a:ext uri="{FF2B5EF4-FFF2-40B4-BE49-F238E27FC236}">
                <a16:creationId xmlns:a16="http://schemas.microsoft.com/office/drawing/2014/main" id="{388DE299-C2B1-4DC6-6097-49DE560475D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F5A08AAB-E15D-26C9-95E1-D66A96F5B0D0}"/>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28E9FB18-2988-D6A8-918D-A8CC5996A4D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180338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E063A4-9AB7-808E-7C63-87B97A54B60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50BAEAA-1951-BE23-911D-CF1A1443CDE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43" y="874677"/>
            <a:ext cx="9153743" cy="598332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6992B564-85C3-FE8A-A740-19B779068A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E35A8814-5B45-7456-3342-04C18AD3F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DB05BB87-4E15-7C16-6E63-D7CF1D01364E}"/>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5F278081-2C7D-8FEF-A153-B266C8A5C6E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7DF5BB69-5F63-5614-5728-AF730E91403C}"/>
              </a:ext>
            </a:extLst>
          </p:cNvPr>
          <p:cNvSpPr/>
          <p:nvPr/>
        </p:nvSpPr>
        <p:spPr>
          <a:xfrm>
            <a:off x="3082670" y="1698171"/>
            <a:ext cx="5689132" cy="3877985"/>
          </a:xfrm>
          <a:prstGeom prst="rect">
            <a:avLst/>
          </a:prstGeom>
        </p:spPr>
        <p:txBody>
          <a:bodyPr wrap="square" lIns="0" tIns="0" rIns="0" bIns="0" anchor="t">
            <a:spAutoFit/>
          </a:bodyPr>
          <a:lstStyle/>
          <a:p>
            <a:pPr algn="r"/>
            <a:r>
              <a:rPr lang="en-GB" sz="3600" b="1" dirty="0">
                <a:solidFill>
                  <a:srgbClr val="12375A"/>
                </a:solidFill>
                <a:latin typeface="Rubik" pitchFamily="2" charset="-79"/>
                <a:ea typeface="Colby StBlk" pitchFamily="2" charset="77"/>
                <a:cs typeface="Rubik" pitchFamily="2" charset="-79"/>
              </a:rPr>
              <a:t>WATER IS LIFE</a:t>
            </a:r>
          </a:p>
          <a:p>
            <a:pPr algn="r"/>
            <a:r>
              <a:rPr lang="en-GB" sz="3600" b="1" dirty="0">
                <a:solidFill>
                  <a:schemeClr val="bg1"/>
                </a:solidFill>
                <a:latin typeface="Rubik" pitchFamily="2" charset="-79"/>
                <a:ea typeface="Colby StBlk" pitchFamily="2" charset="77"/>
                <a:cs typeface="Rubik" pitchFamily="2" charset="-79"/>
              </a:rPr>
              <a:t>YET, FOR MANY, </a:t>
            </a:r>
          </a:p>
          <a:p>
            <a:pPr algn="r"/>
            <a:r>
              <a:rPr lang="en-GB" sz="3600" b="1" dirty="0">
                <a:solidFill>
                  <a:schemeClr val="bg1"/>
                </a:solidFill>
                <a:latin typeface="Rubik" pitchFamily="2" charset="-79"/>
                <a:ea typeface="Colby StBlk" pitchFamily="2" charset="77"/>
                <a:cs typeface="Rubik" pitchFamily="2" charset="-79"/>
              </a:rPr>
              <a:t>CLEAN WATER </a:t>
            </a:r>
          </a:p>
          <a:p>
            <a:pPr algn="r"/>
            <a:r>
              <a:rPr lang="en-GB" sz="3600" b="1" dirty="0">
                <a:solidFill>
                  <a:schemeClr val="bg1"/>
                </a:solidFill>
                <a:latin typeface="Rubik" pitchFamily="2" charset="-79"/>
                <a:ea typeface="Colby StBlk" pitchFamily="2" charset="77"/>
                <a:cs typeface="Rubik" pitchFamily="2" charset="-79"/>
              </a:rPr>
              <a:t>IS HARD TO REACH</a:t>
            </a:r>
          </a:p>
          <a:p>
            <a:pPr algn="r"/>
            <a:endParaRPr lang="en-GB" sz="3600" b="1" dirty="0">
              <a:solidFill>
                <a:schemeClr val="bg1"/>
              </a:solidFill>
              <a:latin typeface="Rubik" pitchFamily="2" charset="-79"/>
              <a:ea typeface="Colby StBlk" pitchFamily="2" charset="77"/>
              <a:cs typeface="Rubik" pitchFamily="2" charset="-79"/>
            </a:endParaRPr>
          </a:p>
          <a:p>
            <a:pPr algn="r"/>
            <a:endParaRPr lang="en-GB" sz="3600" b="1" dirty="0">
              <a:solidFill>
                <a:schemeClr val="bg1"/>
              </a:solidFill>
              <a:latin typeface="Rubik" pitchFamily="2" charset="-79"/>
              <a:ea typeface="Colby StBlk" pitchFamily="2" charset="77"/>
              <a:cs typeface="Rubik" pitchFamily="2" charset="-79"/>
            </a:endParaRPr>
          </a:p>
          <a:p>
            <a:pPr algn="r"/>
            <a:endParaRPr lang="en-GB" sz="3600" b="1" dirty="0">
              <a:solidFill>
                <a:schemeClr val="bg1"/>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2924013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192E-D939-72F6-CA83-D098737BBB8D}"/>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7FE0FB0-8DEF-20A1-0B43-9B3F80C40B7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53153" cy="6095999"/>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353904DA-949C-2D26-111C-A389F90874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1315042E-4F60-5DE5-840E-78661ABF36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E6F5D0B6-D8AD-25E5-739B-5ACA9DC18EF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CB70E78E-D4D0-96B3-FB35-F2E4EFE58AE3}"/>
              </a:ext>
            </a:extLst>
          </p:cNvPr>
          <p:cNvSpPr txBox="1"/>
          <p:nvPr/>
        </p:nvSpPr>
        <p:spPr>
          <a:xfrm>
            <a:off x="395021" y="486583"/>
            <a:ext cx="7853830" cy="1027525"/>
          </a:xfrm>
          <a:prstGeom prst="rect">
            <a:avLst/>
          </a:prstGeom>
          <a:noFill/>
        </p:spPr>
        <p:txBody>
          <a:bodyPr wrap="square" lIns="0" tIns="0" rIns="0" bIns="0" rtlCol="0">
            <a:spAutoFit/>
          </a:bodyPr>
          <a:lstStyle/>
          <a:p>
            <a:pPr>
              <a:lnSpc>
                <a:spcPts val="4000"/>
              </a:lnSpc>
            </a:pPr>
            <a:r>
              <a:rPr lang="en-GB" sz="4000" b="1" dirty="0">
                <a:solidFill>
                  <a:schemeClr val="bg1"/>
                </a:solidFill>
                <a:latin typeface="Rubik Black" pitchFamily="2" charset="-79"/>
                <a:ea typeface="Colby StBlk" pitchFamily="2" charset="77"/>
                <a:cs typeface="Rubik Black" pitchFamily="2" charset="-79"/>
              </a:rPr>
              <a:t>LET JUSTICE FLOW.</a:t>
            </a:r>
          </a:p>
          <a:p>
            <a:pPr>
              <a:lnSpc>
                <a:spcPts val="4000"/>
              </a:lnSpc>
            </a:pPr>
            <a:r>
              <a:rPr lang="en-GB" sz="4000" b="1" dirty="0">
                <a:solidFill>
                  <a:srgbClr val="018EBB"/>
                </a:solidFill>
                <a:latin typeface="Rubik Black" pitchFamily="2" charset="-79"/>
                <a:ea typeface="Colby StBlk" pitchFamily="2" charset="77"/>
                <a:cs typeface="Rubik Black" pitchFamily="2" charset="-79"/>
              </a:rPr>
              <a:t>SHARE WATER. SHARE HOPE.</a:t>
            </a:r>
          </a:p>
        </p:txBody>
      </p:sp>
    </p:spTree>
    <p:extLst>
      <p:ext uri="{BB962C8B-B14F-4D97-AF65-F5344CB8AC3E}">
        <p14:creationId xmlns:p14="http://schemas.microsoft.com/office/powerpoint/2010/main" val="1431813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A842D0-2C4C-351F-7B0D-B48D57593D58}"/>
            </a:ext>
          </a:extLst>
        </p:cNvPr>
        <p:cNvGrpSpPr/>
        <p:nvPr/>
      </p:nvGrpSpPr>
      <p:grpSpPr>
        <a:xfrm>
          <a:off x="0" y="0"/>
          <a:ext cx="0" cy="0"/>
          <a:chOff x="0" y="0"/>
          <a:chExt cx="0" cy="0"/>
        </a:xfrm>
      </p:grpSpPr>
      <p:pic>
        <p:nvPicPr>
          <p:cNvPr id="2" name="Picture 1" descr="A person holding a plastic cup&#10;&#10;AI-generated content may be incorrect.">
            <a:extLst>
              <a:ext uri="{FF2B5EF4-FFF2-40B4-BE49-F238E27FC236}">
                <a16:creationId xmlns:a16="http://schemas.microsoft.com/office/drawing/2014/main" id="{61471717-E4F4-E848-6E76-AB2504AF45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971" y="754673"/>
            <a:ext cx="9144000" cy="6096000"/>
          </a:xfrm>
          <a:prstGeom prst="rect">
            <a:avLst/>
          </a:prstGeom>
        </p:spPr>
      </p:pic>
      <p:pic>
        <p:nvPicPr>
          <p:cNvPr id="9" name="Picture 8" descr="A blue sky with clouds&#10;&#10;AI-generated content may be incorrect.">
            <a:extLst>
              <a:ext uri="{FF2B5EF4-FFF2-40B4-BE49-F238E27FC236}">
                <a16:creationId xmlns:a16="http://schemas.microsoft.com/office/drawing/2014/main" id="{832620A9-A88E-42E5-9345-9AC16D955B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DFB5B97C-90E6-0C24-8E5E-E86013595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72357A6E-7252-5B8D-81BE-E924FA58AD38}"/>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 </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5C81EE3A-036A-612E-A26C-A68FCC00614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1500222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5EB825-B4B1-8F2C-485F-B8A861F5957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9821606-5622-E28E-8F27-D9F190057576}"/>
              </a:ext>
            </a:extLst>
          </p:cNvPr>
          <p:cNvPicPr>
            <a:picLocks noChangeAspect="1"/>
          </p:cNvPicPr>
          <p:nvPr/>
        </p:nvPicPr>
        <p:blipFill>
          <a:blip r:embed="rId3" cstate="email">
            <a:extLst>
              <a:ext uri="{28A0092B-C50C-407E-A947-70E740481C1C}">
                <a14:useLocalDpi xmlns:a14="http://schemas.microsoft.com/office/drawing/2010/main"/>
              </a:ext>
            </a:extLst>
          </a:blip>
          <a:srcRect t="-650"/>
          <a:stretch>
            <a:fillRect/>
          </a:stretch>
        </p:blipFill>
        <p:spPr>
          <a:xfrm>
            <a:off x="15520" y="1090337"/>
            <a:ext cx="9142857" cy="598332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41E21F36-B5FB-24E3-56F9-1B96ACC27C3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46A19DAA-DFFE-73AF-48A8-53784140E0F0}"/>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 </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BCF8AFC5-6AEE-4FA4-07CC-35373A4F7B9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3341485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2C1603-4F4B-69BB-A468-5A5692ADC62F}"/>
            </a:ext>
          </a:extLst>
        </p:cNvPr>
        <p:cNvGrpSpPr/>
        <p:nvPr/>
      </p:nvGrpSpPr>
      <p:grpSpPr>
        <a:xfrm>
          <a:off x="0" y="0"/>
          <a:ext cx="0" cy="0"/>
          <a:chOff x="0" y="0"/>
          <a:chExt cx="0" cy="0"/>
        </a:xfrm>
      </p:grpSpPr>
      <p:pic>
        <p:nvPicPr>
          <p:cNvPr id="4" name="Picture 3" descr="A person sitting on a bench&#10;&#10;AI-generated content may be incorrect.">
            <a:extLst>
              <a:ext uri="{FF2B5EF4-FFF2-40B4-BE49-F238E27FC236}">
                <a16:creationId xmlns:a16="http://schemas.microsoft.com/office/drawing/2014/main" id="{25BB9F16-104E-A690-7316-B0517AF13A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91" y="1090026"/>
            <a:ext cx="9173765" cy="611584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7D04109B-5CB8-5CE3-D311-B2FF6FD137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860B0F68-9443-FEA0-2433-AED3BDEFE1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87241103-9DEF-D6B7-A668-651A037D635F}"/>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C9061E09-D072-6FA2-8B86-A8456D22BCC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3210411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93D669-F08B-A31A-304D-BC7DCC6E739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E72B854-EA15-61C9-A540-85AA58386D2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43" y="874677"/>
            <a:ext cx="9153743" cy="598332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9CAD691E-26D2-A648-CFB3-FE26ADD739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ACE43AB9-B399-7FF9-8DBB-7303CC49E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A5441C22-B44B-053B-70E2-7AF967DA60AA}"/>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 </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27BD183A-A35C-6769-1917-9B8B7826D98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2" name="TextBox 1">
            <a:extLst>
              <a:ext uri="{FF2B5EF4-FFF2-40B4-BE49-F238E27FC236}">
                <a16:creationId xmlns:a16="http://schemas.microsoft.com/office/drawing/2014/main" id="{478EA93B-D170-44BE-F432-474D416293AE}"/>
              </a:ext>
            </a:extLst>
          </p:cNvPr>
          <p:cNvSpPr txBox="1"/>
          <p:nvPr/>
        </p:nvSpPr>
        <p:spPr>
          <a:xfrm>
            <a:off x="689680" y="2262432"/>
            <a:ext cx="337868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bg1"/>
                </a:solidFill>
                <a:latin typeface="Rubik"/>
                <a:ea typeface="Calibri"/>
                <a:cs typeface="Calibri"/>
              </a:rPr>
              <a:t>“BEFORE, </a:t>
            </a:r>
            <a:br>
              <a:rPr lang="en-US" sz="3200" b="1" dirty="0">
                <a:solidFill>
                  <a:schemeClr val="bg1"/>
                </a:solidFill>
                <a:latin typeface="Rubik"/>
                <a:ea typeface="Calibri"/>
                <a:cs typeface="Calibri"/>
              </a:rPr>
            </a:br>
            <a:r>
              <a:rPr lang="en-US" sz="3200" b="1" dirty="0">
                <a:solidFill>
                  <a:schemeClr val="bg1"/>
                </a:solidFill>
                <a:latin typeface="Rubik"/>
                <a:ea typeface="Calibri"/>
                <a:cs typeface="Calibri"/>
              </a:rPr>
              <a:t>WE USED TO TRAVEL LONG DISTANCES FOR WATER. NOW IT’S </a:t>
            </a:r>
            <a:br>
              <a:rPr lang="en-US" sz="3200" b="1" dirty="0">
                <a:solidFill>
                  <a:schemeClr val="bg1"/>
                </a:solidFill>
                <a:latin typeface="Rubik"/>
                <a:ea typeface="Calibri"/>
                <a:cs typeface="Calibri"/>
              </a:rPr>
            </a:br>
            <a:r>
              <a:rPr lang="en-US" sz="3200" b="1" dirty="0">
                <a:solidFill>
                  <a:schemeClr val="bg1"/>
                </a:solidFill>
                <a:latin typeface="Rubik"/>
                <a:ea typeface="Calibri"/>
                <a:cs typeface="Calibri"/>
              </a:rPr>
              <a:t>NEARBY"</a:t>
            </a:r>
            <a:endParaRPr lang="en-GB" sz="2400" dirty="0"/>
          </a:p>
        </p:txBody>
      </p:sp>
    </p:spTree>
    <p:extLst>
      <p:ext uri="{BB962C8B-B14F-4D97-AF65-F5344CB8AC3E}">
        <p14:creationId xmlns:p14="http://schemas.microsoft.com/office/powerpoint/2010/main" val="171718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8EF1C-07AC-C3AC-270A-A7A988124E67}"/>
            </a:ext>
          </a:extLst>
        </p:cNvPr>
        <p:cNvGrpSpPr/>
        <p:nvPr/>
      </p:nvGrpSpPr>
      <p:grpSpPr>
        <a:xfrm>
          <a:off x="0" y="0"/>
          <a:ext cx="0" cy="0"/>
          <a:chOff x="0" y="0"/>
          <a:chExt cx="0" cy="0"/>
        </a:xfrm>
      </p:grpSpPr>
      <p:pic>
        <p:nvPicPr>
          <p:cNvPr id="2" name="Picture 1" descr="A group of women standing next to a water pump&#10;&#10;AI-generated content may be incorrect.">
            <a:extLst>
              <a:ext uri="{FF2B5EF4-FFF2-40B4-BE49-F238E27FC236}">
                <a16:creationId xmlns:a16="http://schemas.microsoft.com/office/drawing/2014/main" id="{DE77DA2D-AB04-53FF-0AF4-D8C3E20D2AF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0" y="754416"/>
            <a:ext cx="9144000" cy="609651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ED1D5F54-E130-96B0-5CB3-3E45EF6E7E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2C4B78E4-C78D-CFC3-E1FF-83E8B1855C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1932C077-46F7-2089-EC8C-2EF4A453CBD2}"/>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21A41B14-C624-C784-5581-3E37AC8D3FE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2141074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AEDC95-66FA-4BD6-0D88-21FDAD48C313}"/>
            </a:ext>
          </a:extLst>
        </p:cNvPr>
        <p:cNvGrpSpPr/>
        <p:nvPr/>
      </p:nvGrpSpPr>
      <p:grpSpPr>
        <a:xfrm>
          <a:off x="0" y="0"/>
          <a:ext cx="0" cy="0"/>
          <a:chOff x="0" y="0"/>
          <a:chExt cx="0" cy="0"/>
        </a:xfrm>
      </p:grpSpPr>
      <p:pic>
        <p:nvPicPr>
          <p:cNvPr id="4" name="Picture 3" descr="A child holding a box&#10;&#10;AI-generated content may be incorrect.">
            <a:extLst>
              <a:ext uri="{FF2B5EF4-FFF2-40B4-BE49-F238E27FC236}">
                <a16:creationId xmlns:a16="http://schemas.microsoft.com/office/drawing/2014/main" id="{E685EACC-E4A7-BB96-2FF3-CE4AD727385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3119" y="464052"/>
            <a:ext cx="9185976" cy="6393948"/>
          </a:xfrm>
          <a:prstGeom prst="rect">
            <a:avLst/>
          </a:prstGeom>
        </p:spPr>
      </p:pic>
      <p:pic>
        <p:nvPicPr>
          <p:cNvPr id="9" name="Picture 8" descr="A blue sky with clouds&#10;&#10;AI-generated content may be incorrect.">
            <a:extLst>
              <a:ext uri="{FF2B5EF4-FFF2-40B4-BE49-F238E27FC236}">
                <a16:creationId xmlns:a16="http://schemas.microsoft.com/office/drawing/2014/main" id="{36D1BAA4-76F1-56DC-2E50-55D659621F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4C7D0880-CEB5-35FF-000D-EA04B8E165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DC817BF9-94AE-2B07-DDB4-474E6B9E6E4B}"/>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WEE BOX 2026</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693B2FCA-1C24-9E01-4412-65ECC9A94B9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5" name="Rectangle 4">
            <a:extLst>
              <a:ext uri="{FF2B5EF4-FFF2-40B4-BE49-F238E27FC236}">
                <a16:creationId xmlns:a16="http://schemas.microsoft.com/office/drawing/2014/main" id="{AA856542-EB4D-B79B-3296-B3D2CBB4C547}"/>
              </a:ext>
            </a:extLst>
          </p:cNvPr>
          <p:cNvSpPr/>
          <p:nvPr/>
        </p:nvSpPr>
        <p:spPr>
          <a:xfrm>
            <a:off x="5228463" y="1954359"/>
            <a:ext cx="3532470" cy="2769989"/>
          </a:xfrm>
          <a:prstGeom prst="rect">
            <a:avLst/>
          </a:prstGeom>
          <a:ln>
            <a:noFill/>
          </a:ln>
        </p:spPr>
        <p:txBody>
          <a:bodyPr wrap="square" lIns="0" tIns="0" rIns="0" bIns="0" anchor="t">
            <a:spAutoFit/>
          </a:bodyPr>
          <a:lstStyle/>
          <a:p>
            <a:pPr algn="r"/>
            <a:r>
              <a:rPr lang="en-GB" sz="3600" b="1" dirty="0">
                <a:solidFill>
                  <a:srgbClr val="018EBB"/>
                </a:solidFill>
                <a:latin typeface="Rubik"/>
                <a:cs typeface="Rubik"/>
              </a:rPr>
              <a:t>THIS LENT,</a:t>
            </a:r>
            <a:br>
              <a:rPr lang="en-GB" sz="3600" b="1" dirty="0">
                <a:solidFill>
                  <a:srgbClr val="018EBB"/>
                </a:solidFill>
                <a:latin typeface="Rubik"/>
                <a:cs typeface="Rubik"/>
              </a:rPr>
            </a:br>
            <a:r>
              <a:rPr lang="en-GB" sz="3600" b="1" dirty="0">
                <a:solidFill>
                  <a:schemeClr val="bg1"/>
                </a:solidFill>
                <a:latin typeface="Rubik"/>
                <a:cs typeface="Rubik"/>
              </a:rPr>
              <a:t>USE YOUR </a:t>
            </a:r>
            <a:br>
              <a:rPr lang="en-GB" sz="3600" b="1" dirty="0">
                <a:solidFill>
                  <a:schemeClr val="bg1"/>
                </a:solidFill>
                <a:latin typeface="Rubik"/>
                <a:cs typeface="Rubik"/>
              </a:rPr>
            </a:br>
            <a:r>
              <a:rPr lang="en-GB" sz="3600" b="1" dirty="0">
                <a:solidFill>
                  <a:schemeClr val="bg1"/>
                </a:solidFill>
                <a:latin typeface="Rubik"/>
                <a:cs typeface="Rubik"/>
              </a:rPr>
              <a:t>WEE BOX </a:t>
            </a:r>
            <a:br>
              <a:rPr lang="en-GB" sz="3600" b="1" dirty="0">
                <a:solidFill>
                  <a:schemeClr val="bg1"/>
                </a:solidFill>
                <a:latin typeface="Rubik"/>
                <a:cs typeface="Rubik"/>
              </a:rPr>
            </a:br>
            <a:r>
              <a:rPr lang="en-GB" sz="3600" b="1" dirty="0">
                <a:solidFill>
                  <a:schemeClr val="bg1"/>
                </a:solidFill>
                <a:latin typeface="Rubik"/>
                <a:cs typeface="Rubik"/>
              </a:rPr>
              <a:t>TO MAKE A </a:t>
            </a:r>
            <a:br>
              <a:rPr lang="en-GB" sz="3600" b="1" dirty="0">
                <a:solidFill>
                  <a:schemeClr val="bg1"/>
                </a:solidFill>
                <a:latin typeface="Rubik"/>
                <a:cs typeface="Rubik"/>
              </a:rPr>
            </a:br>
            <a:r>
              <a:rPr lang="en-GB" sz="3600" b="1" dirty="0">
                <a:solidFill>
                  <a:schemeClr val="bg1"/>
                </a:solidFill>
                <a:latin typeface="Rubik"/>
                <a:cs typeface="Rubik"/>
              </a:rPr>
              <a:t>BIG CHANGE</a:t>
            </a:r>
            <a:endParaRPr lang="en-US" sz="2800" dirty="0"/>
          </a:p>
        </p:txBody>
      </p:sp>
    </p:spTree>
    <p:extLst>
      <p:ext uri="{BB962C8B-B14F-4D97-AF65-F5344CB8AC3E}">
        <p14:creationId xmlns:p14="http://schemas.microsoft.com/office/powerpoint/2010/main" val="2297247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D1ECD3-7567-BF7A-B71E-58CE97D682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DC26C0-1412-B9F8-63ED-E0354FE1E4E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43" y="874677"/>
            <a:ext cx="9142857" cy="5983323"/>
          </a:xfrm>
          <a:prstGeom prst="rect">
            <a:avLst/>
          </a:prstGeom>
        </p:spPr>
      </p:pic>
      <p:pic>
        <p:nvPicPr>
          <p:cNvPr id="3" name="Picture 2" descr="A blue square with black background&#10;&#10;AI-generated content may be incorrect.">
            <a:extLst>
              <a:ext uri="{FF2B5EF4-FFF2-40B4-BE49-F238E27FC236}">
                <a16:creationId xmlns:a16="http://schemas.microsoft.com/office/drawing/2014/main" id="{3914423B-0668-00BD-267F-D942EACBC80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10800000">
            <a:off x="4415373" y="407756"/>
            <a:ext cx="4727483" cy="6117029"/>
          </a:xfrm>
          <a:prstGeom prst="rect">
            <a:avLst/>
          </a:prstGeom>
        </p:spPr>
      </p:pic>
      <p:pic>
        <p:nvPicPr>
          <p:cNvPr id="9" name="Picture 8" descr="A blue sky with clouds&#10;&#10;AI-generated content may be incorrect.">
            <a:extLst>
              <a:ext uri="{FF2B5EF4-FFF2-40B4-BE49-F238E27FC236}">
                <a16:creationId xmlns:a16="http://schemas.microsoft.com/office/drawing/2014/main" id="{DB979FCB-65E0-F710-A5C7-A8D8509D811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BF5A259D-5F46-4319-230E-FB1B6EB24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E5B3F78-9D3B-5766-02CD-68CC78DB187A}"/>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09F52B80-7E68-31CA-0456-6194B5F31EDC}"/>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124786" y="464052"/>
            <a:ext cx="1600202" cy="571501"/>
          </a:xfrm>
          <a:prstGeom prst="rect">
            <a:avLst/>
          </a:prstGeom>
        </p:spPr>
      </p:pic>
      <p:sp>
        <p:nvSpPr>
          <p:cNvPr id="6" name="Rectangle 5">
            <a:extLst>
              <a:ext uri="{FF2B5EF4-FFF2-40B4-BE49-F238E27FC236}">
                <a16:creationId xmlns:a16="http://schemas.microsoft.com/office/drawing/2014/main" id="{DD204116-DD64-CB16-C4C1-A485C9F6FC00}"/>
              </a:ext>
            </a:extLst>
          </p:cNvPr>
          <p:cNvSpPr/>
          <p:nvPr/>
        </p:nvSpPr>
        <p:spPr>
          <a:xfrm>
            <a:off x="5352667" y="1799326"/>
            <a:ext cx="3544237" cy="4308872"/>
          </a:xfrm>
          <a:prstGeom prst="rect">
            <a:avLst/>
          </a:prstGeom>
        </p:spPr>
        <p:txBody>
          <a:bodyPr wrap="square" lIns="0" tIns="0" rIns="0" bIns="0" anchor="t">
            <a:spAutoFit/>
          </a:bodyPr>
          <a:lstStyle/>
          <a:p>
            <a:r>
              <a:rPr lang="en-GB" sz="2000" b="1" dirty="0">
                <a:solidFill>
                  <a:schemeClr val="bg1"/>
                </a:solidFill>
                <a:latin typeface="Rubik"/>
                <a:ea typeface="Colby StBlk" pitchFamily="2" charset="77"/>
                <a:cs typeface="Rubik"/>
              </a:rPr>
              <a:t>£40 </a:t>
            </a:r>
            <a:r>
              <a:rPr lang="en-GB" sz="2000" dirty="0">
                <a:solidFill>
                  <a:schemeClr val="bg1"/>
                </a:solidFill>
                <a:latin typeface="Rubik"/>
                <a:ea typeface="Colby StBlk" pitchFamily="2" charset="77"/>
                <a:cs typeface="Rubik"/>
              </a:rPr>
              <a:t>gives people access to clean water for drinking, sanitation and improved hygiene</a:t>
            </a:r>
          </a:p>
          <a:p>
            <a:endParaRPr lang="en-GB" sz="2000" dirty="0">
              <a:solidFill>
                <a:schemeClr val="bg1"/>
              </a:solidFill>
              <a:latin typeface="Rubik"/>
              <a:ea typeface="Colby StBlk" pitchFamily="2" charset="77"/>
              <a:cs typeface="Rubik"/>
            </a:endParaRPr>
          </a:p>
          <a:p>
            <a:r>
              <a:rPr lang="en-GB" sz="2000" b="1" dirty="0">
                <a:solidFill>
                  <a:schemeClr val="bg1"/>
                </a:solidFill>
                <a:latin typeface="Rubik"/>
                <a:ea typeface="Colby StBlk" pitchFamily="2" charset="77"/>
                <a:cs typeface="Rubik"/>
              </a:rPr>
              <a:t>£240 </a:t>
            </a:r>
            <a:r>
              <a:rPr lang="en-GB" sz="2000" dirty="0">
                <a:solidFill>
                  <a:schemeClr val="bg1"/>
                </a:solidFill>
                <a:latin typeface="Rubik"/>
                <a:ea typeface="Colby StBlk" pitchFamily="2" charset="77"/>
                <a:cs typeface="Rubik"/>
              </a:rPr>
              <a:t>can install a rainwater harvester at home, helping families collect safe, clean water </a:t>
            </a:r>
          </a:p>
          <a:p>
            <a:endParaRPr lang="en-GB" sz="2000" dirty="0">
              <a:solidFill>
                <a:schemeClr val="bg1"/>
              </a:solidFill>
              <a:latin typeface="Rubik"/>
              <a:ea typeface="Colby StBlk" pitchFamily="2" charset="77"/>
              <a:cs typeface="Rubik"/>
            </a:endParaRPr>
          </a:p>
          <a:p>
            <a:r>
              <a:rPr lang="en-GB" sz="2000" b="1" dirty="0">
                <a:solidFill>
                  <a:schemeClr val="bg1"/>
                </a:solidFill>
                <a:latin typeface="Rubik"/>
                <a:ea typeface="Colby StBlk" pitchFamily="2" charset="77"/>
                <a:cs typeface="Rubik"/>
              </a:rPr>
              <a:t>£1,200 </a:t>
            </a:r>
            <a:r>
              <a:rPr lang="en-GB" sz="2000" dirty="0">
                <a:solidFill>
                  <a:schemeClr val="bg1"/>
                </a:solidFill>
                <a:latin typeface="Rubik"/>
                <a:ea typeface="Colby StBlk" pitchFamily="2" charset="77"/>
                <a:cs typeface="Rubik"/>
              </a:rPr>
              <a:t>brings water to a village through taps, wells, irrigation systems and rainwater harvesters.</a:t>
            </a:r>
          </a:p>
        </p:txBody>
      </p:sp>
    </p:spTree>
    <p:extLst>
      <p:ext uri="{BB962C8B-B14F-4D97-AF65-F5344CB8AC3E}">
        <p14:creationId xmlns:p14="http://schemas.microsoft.com/office/powerpoint/2010/main" val="497823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3C8203-C4F0-E00B-D9FD-B14F033F367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20E7CC5-0D93-2E01-59F6-368A603B5E4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43" y="765048"/>
            <a:ext cx="9144000" cy="6089904"/>
          </a:xfrm>
          <a:prstGeom prst="rect">
            <a:avLst/>
          </a:prstGeom>
        </p:spPr>
      </p:pic>
      <p:pic>
        <p:nvPicPr>
          <p:cNvPr id="9" name="Picture 8" descr="A blue sky with clouds&#10;&#10;AI-generated content may be incorrect.">
            <a:extLst>
              <a:ext uri="{FF2B5EF4-FFF2-40B4-BE49-F238E27FC236}">
                <a16:creationId xmlns:a16="http://schemas.microsoft.com/office/drawing/2014/main" id="{03A87A8D-4678-0C5C-0D55-FF6A5D8A69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2A689421-7ADC-BD34-A21D-C06F738687E5}"/>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8627656B-ECB5-CDB9-D182-96BC3DA346E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5" name="Rectangle 4">
            <a:extLst>
              <a:ext uri="{FF2B5EF4-FFF2-40B4-BE49-F238E27FC236}">
                <a16:creationId xmlns:a16="http://schemas.microsoft.com/office/drawing/2014/main" id="{B8C6F90A-6F64-BE0B-72CF-CCF47F8197D0}"/>
              </a:ext>
            </a:extLst>
          </p:cNvPr>
          <p:cNvSpPr/>
          <p:nvPr/>
        </p:nvSpPr>
        <p:spPr>
          <a:xfrm>
            <a:off x="259410" y="4638961"/>
            <a:ext cx="8883447" cy="2215991"/>
          </a:xfrm>
          <a:prstGeom prst="rect">
            <a:avLst/>
          </a:prstGeom>
        </p:spPr>
        <p:txBody>
          <a:bodyPr wrap="square" lIns="0" tIns="0" rIns="0" bIns="0">
            <a:spAutoFit/>
          </a:bodyPr>
          <a:lstStyle/>
          <a:p>
            <a:br>
              <a:rPr lang="en-GB" sz="2400" b="1" dirty="0">
                <a:solidFill>
                  <a:schemeClr val="bg1"/>
                </a:solidFill>
                <a:latin typeface="Rubik Black" pitchFamily="2" charset="-79"/>
                <a:ea typeface="Colby StBlk" pitchFamily="2" charset="77"/>
                <a:cs typeface="Rubik Black" pitchFamily="2" charset="-79"/>
              </a:rPr>
            </a:br>
            <a:r>
              <a:rPr lang="en-GB" sz="3200" b="1" dirty="0">
                <a:solidFill>
                  <a:schemeClr val="bg1"/>
                </a:solidFill>
                <a:latin typeface="Rubik Black" pitchFamily="2" charset="-79"/>
                <a:ea typeface="Colby StBlk" pitchFamily="2" charset="77"/>
                <a:cs typeface="Rubik Black" pitchFamily="2" charset="-79"/>
              </a:rPr>
              <a:t>“BUT LET JUSTICE ROLL ON LIKE A RIVER, RIGHTEOUSNESS LIKE A NEVER-FAILING STREAM!”  </a:t>
            </a:r>
            <a:r>
              <a:rPr lang="en-GB" sz="2400" dirty="0">
                <a:solidFill>
                  <a:srgbClr val="018EBB"/>
                </a:solidFill>
                <a:latin typeface="Rubik" pitchFamily="2" charset="-79"/>
                <a:ea typeface="Colby StBlk" pitchFamily="2" charset="77"/>
                <a:cs typeface="Rubik" pitchFamily="2" charset="-79"/>
              </a:rPr>
              <a:t>Amos 5:24</a:t>
            </a:r>
            <a:endParaRPr lang="en-GB" sz="2400" b="1" dirty="0">
              <a:solidFill>
                <a:srgbClr val="018EBB"/>
              </a:solidFill>
              <a:latin typeface="Rubik" pitchFamily="2" charset="-79"/>
              <a:ea typeface="Colby StBlk" pitchFamily="2" charset="77"/>
              <a:cs typeface="Rubik" pitchFamily="2" charset="-79"/>
            </a:endParaRPr>
          </a:p>
          <a:p>
            <a:endParaRPr lang="en-GB" sz="2400" b="1" dirty="0">
              <a:solidFill>
                <a:schemeClr val="bg1"/>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3647085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A5EA36-DAED-C6C4-CBF7-B72EFB6FC00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576F611-0CD1-5AF9-7B5B-4136FB1071B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1091" y="874677"/>
            <a:ext cx="9185977" cy="6481101"/>
          </a:xfrm>
          <a:prstGeom prst="rect">
            <a:avLst/>
          </a:prstGeom>
        </p:spPr>
      </p:pic>
      <p:pic>
        <p:nvPicPr>
          <p:cNvPr id="9" name="Picture 8" descr="A blue sky with clouds&#10;&#10;AI-generated content may be incorrect.">
            <a:extLst>
              <a:ext uri="{FF2B5EF4-FFF2-40B4-BE49-F238E27FC236}">
                <a16:creationId xmlns:a16="http://schemas.microsoft.com/office/drawing/2014/main" id="{AAAAE885-8ED9-25F6-B3E2-A699C23615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A4FA5058-FEEE-D8F2-4C4D-73F0932EE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52B3A08-D07C-136C-A3B4-9A654BD18E52}"/>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B9F8D7BF-5FBB-FC1F-510C-8BDFD475513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2" name="Graphic 1">
            <a:extLst>
              <a:ext uri="{FF2B5EF4-FFF2-40B4-BE49-F238E27FC236}">
                <a16:creationId xmlns:a16="http://schemas.microsoft.com/office/drawing/2014/main" id="{7193A833-4D58-1300-057F-4A6B4077E447}"/>
              </a:ext>
            </a:extLst>
          </p:cNvPr>
          <p:cNvPicPr>
            <a:picLocks noChangeAspect="1"/>
          </p:cNvPicPr>
          <p:nvPr/>
        </p:nvPicPr>
        <p:blipFill>
          <a:blip r:embed="rId7">
            <a:extLst>
              <a:ext uri="{96DAC541-7B7A-43D3-8B79-37D633B846F1}">
                <asvg:svgBlip xmlns:asvg="http://schemas.microsoft.com/office/drawing/2016/SVG/main" r:embed="rId8"/>
              </a:ext>
            </a:extLst>
          </a:blip>
          <a:srcRect r="25012"/>
          <a:stretch>
            <a:fillRect/>
          </a:stretch>
        </p:blipFill>
        <p:spPr>
          <a:xfrm>
            <a:off x="4805082" y="5126222"/>
            <a:ext cx="4382038" cy="1463191"/>
          </a:xfrm>
          <a:prstGeom prst="rect">
            <a:avLst/>
          </a:prstGeom>
        </p:spPr>
      </p:pic>
      <p:sp>
        <p:nvSpPr>
          <p:cNvPr id="5" name="Rectangle 4">
            <a:extLst>
              <a:ext uri="{FF2B5EF4-FFF2-40B4-BE49-F238E27FC236}">
                <a16:creationId xmlns:a16="http://schemas.microsoft.com/office/drawing/2014/main" id="{B9686B35-E8E7-6FDC-D027-DC76A0D48AC9}"/>
              </a:ext>
            </a:extLst>
          </p:cNvPr>
          <p:cNvSpPr/>
          <p:nvPr/>
        </p:nvSpPr>
        <p:spPr>
          <a:xfrm>
            <a:off x="5300644" y="5362283"/>
            <a:ext cx="3271445" cy="984885"/>
          </a:xfrm>
          <a:prstGeom prst="rect">
            <a:avLst/>
          </a:prstGeom>
        </p:spPr>
        <p:txBody>
          <a:bodyPr wrap="square" lIns="0" tIns="0" rIns="0" bIns="0">
            <a:spAutoFit/>
          </a:bodyPr>
          <a:lstStyle/>
          <a:p>
            <a:pPr algn="r"/>
            <a:r>
              <a:rPr lang="en-GB" sz="2400" b="1" dirty="0">
                <a:solidFill>
                  <a:srgbClr val="12375A"/>
                </a:solidFill>
                <a:latin typeface="Rubik" pitchFamily="2" charset="-79"/>
                <a:ea typeface="Colby StBlk" pitchFamily="2" charset="77"/>
                <a:cs typeface="Rubik" pitchFamily="2" charset="-79"/>
              </a:rPr>
              <a:t>“Without water it is not possible to live.”</a:t>
            </a:r>
            <a:r>
              <a:rPr lang="en-GB" sz="1600" dirty="0">
                <a:solidFill>
                  <a:srgbClr val="12375A"/>
                </a:solidFill>
                <a:latin typeface="Rubik" pitchFamily="2" charset="-79"/>
                <a:ea typeface="Colby StBlk" pitchFamily="2" charset="77"/>
                <a:cs typeface="Rubik" pitchFamily="2" charset="-79"/>
              </a:rPr>
              <a:t> Pope Leo XIV</a:t>
            </a:r>
            <a:endParaRPr lang="en-GB" sz="1600" b="1" dirty="0">
              <a:solidFill>
                <a:srgbClr val="12375A"/>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3370460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4619AE-730E-27F0-64D5-DC8AAC15FF49}"/>
            </a:ext>
          </a:extLst>
        </p:cNvPr>
        <p:cNvGrpSpPr/>
        <p:nvPr/>
      </p:nvGrpSpPr>
      <p:grpSpPr>
        <a:xfrm>
          <a:off x="0" y="0"/>
          <a:ext cx="0" cy="0"/>
          <a:chOff x="0" y="0"/>
          <a:chExt cx="0" cy="0"/>
        </a:xfrm>
      </p:grpSpPr>
      <p:pic>
        <p:nvPicPr>
          <p:cNvPr id="6" name="Picture 5" descr="A group of people carrying bags&#10;&#10;AI-generated content may be incorrect.">
            <a:extLst>
              <a:ext uri="{FF2B5EF4-FFF2-40B4-BE49-F238E27FC236}">
                <a16:creationId xmlns:a16="http://schemas.microsoft.com/office/drawing/2014/main" id="{1A5CEC1C-F136-7FC8-6541-A3E5FE47952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43089" y="762667"/>
            <a:ext cx="8111797" cy="609533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DEA90C8A-104C-E36E-4E67-8B635B3F0C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86" y="-1"/>
            <a:ext cx="9185971" cy="1698171"/>
          </a:xfrm>
          <a:prstGeom prst="rect">
            <a:avLst/>
          </a:prstGeom>
        </p:spPr>
      </p:pic>
      <p:sp>
        <p:nvSpPr>
          <p:cNvPr id="10" name="Rectangle 9">
            <a:extLst>
              <a:ext uri="{FF2B5EF4-FFF2-40B4-BE49-F238E27FC236}">
                <a16:creationId xmlns:a16="http://schemas.microsoft.com/office/drawing/2014/main" id="{3533E97A-7C9F-3641-43D9-1BF6FB7D8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a:extLst>
              <a:ext uri="{FF2B5EF4-FFF2-40B4-BE49-F238E27FC236}">
                <a16:creationId xmlns:a16="http://schemas.microsoft.com/office/drawing/2014/main" id="{BE9D4364-584E-3786-9B36-E8DAD135490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12" name="Picture 11" descr="A blue square with black background&#10;&#10;AI-generated content may be incorrect.">
            <a:extLst>
              <a:ext uri="{FF2B5EF4-FFF2-40B4-BE49-F238E27FC236}">
                <a16:creationId xmlns:a16="http://schemas.microsoft.com/office/drawing/2014/main" id="{79AC8CFD-535E-7475-7D46-2D32B7249E49}"/>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10886" y="254000"/>
            <a:ext cx="5217886" cy="6604000"/>
          </a:xfrm>
          <a:prstGeom prst="rect">
            <a:avLst/>
          </a:prstGeom>
        </p:spPr>
      </p:pic>
      <p:sp>
        <p:nvSpPr>
          <p:cNvPr id="2" name="Rectangle 1">
            <a:extLst>
              <a:ext uri="{FF2B5EF4-FFF2-40B4-BE49-F238E27FC236}">
                <a16:creationId xmlns:a16="http://schemas.microsoft.com/office/drawing/2014/main" id="{DE329B01-0D08-A225-B8C7-73796FB000E8}"/>
              </a:ext>
            </a:extLst>
          </p:cNvPr>
          <p:cNvSpPr/>
          <p:nvPr/>
        </p:nvSpPr>
        <p:spPr>
          <a:xfrm>
            <a:off x="295423" y="2394835"/>
            <a:ext cx="4151456" cy="4001095"/>
          </a:xfrm>
          <a:prstGeom prst="rect">
            <a:avLst/>
          </a:prstGeom>
        </p:spPr>
        <p:txBody>
          <a:bodyPr wrap="square" lIns="0" tIns="0" rIns="0" bIns="0" anchor="t">
            <a:spAutoFit/>
          </a:bodyPr>
          <a:lstStyle/>
          <a:p>
            <a:endParaRPr lang="en-GB" sz="2000" b="1" dirty="0">
              <a:solidFill>
                <a:schemeClr val="bg1"/>
              </a:solidFill>
              <a:latin typeface="Rubik"/>
              <a:ea typeface="Colby StBlk" pitchFamily="2" charset="77"/>
              <a:cs typeface="Rubik"/>
            </a:endParaRPr>
          </a:p>
          <a:p>
            <a:endParaRPr lang="en-GB" sz="2400" b="1" dirty="0">
              <a:solidFill>
                <a:schemeClr val="bg1"/>
              </a:solidFill>
              <a:latin typeface="Rubik"/>
              <a:ea typeface="Colby StBlk" pitchFamily="2" charset="77"/>
              <a:cs typeface="Rubik"/>
            </a:endParaRPr>
          </a:p>
          <a:p>
            <a:r>
              <a:rPr lang="en-GB" sz="2400" b="1" dirty="0">
                <a:solidFill>
                  <a:schemeClr val="bg1"/>
                </a:solidFill>
                <a:latin typeface="Rubik"/>
                <a:ea typeface="Colby StBlk" pitchFamily="2" charset="77"/>
                <a:cs typeface="Rubik"/>
              </a:rPr>
              <a:t>This Lent, Walk for Water in return for donations to our WEE BOX Appeal. Commit to a distance, contact your friends and family for sponsorship, then get going! </a:t>
            </a:r>
          </a:p>
          <a:p>
            <a:endParaRPr lang="en-GB" sz="1600" b="1" dirty="0">
              <a:solidFill>
                <a:schemeClr val="bg1"/>
              </a:solidFill>
              <a:latin typeface="Rubik"/>
              <a:ea typeface="Colby StBlk" pitchFamily="2" charset="77"/>
              <a:cs typeface="Rubik"/>
            </a:endParaRPr>
          </a:p>
          <a:p>
            <a:r>
              <a:rPr lang="en-GB" sz="1600" b="1" dirty="0">
                <a:solidFill>
                  <a:schemeClr val="bg1"/>
                </a:solidFill>
                <a:latin typeface="Rubik"/>
                <a:ea typeface="Colby StBlk" pitchFamily="2" charset="77"/>
                <a:cs typeface="Rubik"/>
              </a:rPr>
              <a:t>Walk in solidarity today</a:t>
            </a:r>
          </a:p>
          <a:p>
            <a:r>
              <a:rPr lang="en-GB" sz="1600" dirty="0">
                <a:solidFill>
                  <a:schemeClr val="bg1"/>
                </a:solidFill>
                <a:latin typeface="Rubik"/>
                <a:ea typeface="Colby StBlk" pitchFamily="2" charset="77"/>
                <a:cs typeface="Rubik"/>
              </a:rPr>
              <a:t>sciaf.org.uk/</a:t>
            </a:r>
            <a:r>
              <a:rPr lang="en-GB" sz="1600" dirty="0" err="1">
                <a:solidFill>
                  <a:schemeClr val="bg1"/>
                </a:solidFill>
                <a:latin typeface="Rubik"/>
                <a:ea typeface="Colby StBlk" pitchFamily="2" charset="77"/>
                <a:cs typeface="Rubik"/>
              </a:rPr>
              <a:t>biglentwalk</a:t>
            </a:r>
            <a:endParaRPr lang="en-GB" sz="1600" dirty="0">
              <a:solidFill>
                <a:schemeClr val="bg1"/>
              </a:solidFill>
              <a:latin typeface="Rubik"/>
              <a:ea typeface="Colby StBlk" pitchFamily="2" charset="77"/>
              <a:cs typeface="Rubik"/>
            </a:endParaRPr>
          </a:p>
        </p:txBody>
      </p:sp>
      <p:pic>
        <p:nvPicPr>
          <p:cNvPr id="14" name="Picture 13" descr="A white and blue text on a black background&#10;&#10;AI-generated content may be incorrect.">
            <a:extLst>
              <a:ext uri="{FF2B5EF4-FFF2-40B4-BE49-F238E27FC236}">
                <a16:creationId xmlns:a16="http://schemas.microsoft.com/office/drawing/2014/main" id="{6131FC02-FBA2-8E88-57F1-BFEE4EA8232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6141" y="461964"/>
            <a:ext cx="2469367" cy="2472416"/>
          </a:xfrm>
          <a:prstGeom prst="rect">
            <a:avLst/>
          </a:prstGeom>
        </p:spPr>
      </p:pic>
    </p:spTree>
    <p:extLst>
      <p:ext uri="{BB962C8B-B14F-4D97-AF65-F5344CB8AC3E}">
        <p14:creationId xmlns:p14="http://schemas.microsoft.com/office/powerpoint/2010/main" val="4018543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39BC21-6E47-CB15-36BA-2BAA3ED2FEA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9E9E95E-1723-37D2-083F-2AD8B87D82B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235243" y="1249861"/>
            <a:ext cx="7908758" cy="5608140"/>
          </a:xfrm>
          <a:prstGeom prst="rect">
            <a:avLst/>
          </a:prstGeom>
        </p:spPr>
      </p:pic>
      <p:pic>
        <p:nvPicPr>
          <p:cNvPr id="9" name="Picture 8" descr="A blue sky with clouds&#10;&#10;AI-generated content may be incorrect.">
            <a:extLst>
              <a:ext uri="{FF2B5EF4-FFF2-40B4-BE49-F238E27FC236}">
                <a16:creationId xmlns:a16="http://schemas.microsoft.com/office/drawing/2014/main" id="{57E72844-7EAD-1D06-AFC9-13A373C3A9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B9FC6B3E-B4CD-4A7B-5BF3-628AEC18E279}"/>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0AD4AD4E-0AD8-8411-2B4B-C220730CD68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3" name="Picture 2" descr="A blue square with black background&#10;&#10;AI-generated content may be incorrect.">
            <a:extLst>
              <a:ext uri="{FF2B5EF4-FFF2-40B4-BE49-F238E27FC236}">
                <a16:creationId xmlns:a16="http://schemas.microsoft.com/office/drawing/2014/main" id="{BE8F7642-370E-5D72-24F0-08F8881EE1D2}"/>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1090" y="464052"/>
            <a:ext cx="4811637" cy="6393948"/>
          </a:xfrm>
          <a:prstGeom prst="rect">
            <a:avLst/>
          </a:prstGeom>
        </p:spPr>
      </p:pic>
      <p:sp>
        <p:nvSpPr>
          <p:cNvPr id="6" name="Rectangle 5">
            <a:extLst>
              <a:ext uri="{FF2B5EF4-FFF2-40B4-BE49-F238E27FC236}">
                <a16:creationId xmlns:a16="http://schemas.microsoft.com/office/drawing/2014/main" id="{2E6353D5-548B-0D9E-566C-78685D05B46D}"/>
              </a:ext>
            </a:extLst>
          </p:cNvPr>
          <p:cNvSpPr/>
          <p:nvPr/>
        </p:nvSpPr>
        <p:spPr>
          <a:xfrm>
            <a:off x="294460" y="849085"/>
            <a:ext cx="3946661" cy="5724644"/>
          </a:xfrm>
          <a:prstGeom prst="rect">
            <a:avLst/>
          </a:prstGeom>
        </p:spPr>
        <p:txBody>
          <a:bodyPr wrap="square" lIns="0" tIns="0" rIns="0" bIns="0" anchor="t">
            <a:spAutoFit/>
          </a:bodyPr>
          <a:lstStyle/>
          <a:p>
            <a:r>
              <a:rPr lang="en-GB" sz="4000" b="1" dirty="0">
                <a:solidFill>
                  <a:schemeClr val="bg1"/>
                </a:solidFill>
                <a:latin typeface="Rubik"/>
                <a:ea typeface="Colby StBlk" pitchFamily="2" charset="77"/>
                <a:cs typeface="Rubik"/>
              </a:rPr>
              <a:t>Don’t cut aid. </a:t>
            </a:r>
          </a:p>
          <a:p>
            <a:r>
              <a:rPr lang="en-GB" sz="4000" b="1" dirty="0">
                <a:solidFill>
                  <a:schemeClr val="bg1"/>
                </a:solidFill>
                <a:latin typeface="Rubik"/>
                <a:ea typeface="Colby StBlk" pitchFamily="2" charset="77"/>
                <a:cs typeface="Rubik"/>
              </a:rPr>
              <a:t>Save lives! </a:t>
            </a:r>
          </a:p>
          <a:p>
            <a:endParaRPr lang="en-GB" sz="2200" b="1" dirty="0">
              <a:solidFill>
                <a:schemeClr val="bg1"/>
              </a:solidFill>
              <a:latin typeface="Rubik"/>
              <a:ea typeface="Colby StBlk" pitchFamily="2" charset="77"/>
              <a:cs typeface="Rubik"/>
            </a:endParaRPr>
          </a:p>
          <a:p>
            <a:r>
              <a:rPr lang="en-GB" sz="2200" b="1" dirty="0">
                <a:solidFill>
                  <a:schemeClr val="bg1"/>
                </a:solidFill>
                <a:latin typeface="Rubik"/>
                <a:ea typeface="Colby StBlk" pitchFamily="2" charset="77"/>
                <a:cs typeface="Rubik"/>
              </a:rPr>
              <a:t>Tell the Prime Minister to stop cutting aid and return to 0.7% immediately. </a:t>
            </a:r>
          </a:p>
          <a:p>
            <a:endParaRPr lang="en-GB" sz="2200" b="1" dirty="0">
              <a:solidFill>
                <a:schemeClr val="bg1"/>
              </a:solidFill>
              <a:latin typeface="Rubik"/>
              <a:ea typeface="Colby StBlk" pitchFamily="2" charset="77"/>
              <a:cs typeface="Rubik"/>
            </a:endParaRPr>
          </a:p>
          <a:p>
            <a:r>
              <a:rPr lang="en-GB" sz="2200" b="1" dirty="0">
                <a:solidFill>
                  <a:schemeClr val="bg1"/>
                </a:solidFill>
                <a:latin typeface="Rubik"/>
                <a:ea typeface="Colby StBlk" pitchFamily="2" charset="77"/>
                <a:cs typeface="Rubik"/>
              </a:rPr>
              <a:t>Helping the world’s poorest people access water and sanitation – and other forms of vital aid – is a matter of life and death. </a:t>
            </a:r>
            <a:endParaRPr lang="en-GB" sz="2200" dirty="0">
              <a:solidFill>
                <a:schemeClr val="bg1"/>
              </a:solidFill>
            </a:endParaRPr>
          </a:p>
          <a:p>
            <a:endParaRPr lang="en-GB" sz="2400" dirty="0">
              <a:solidFill>
                <a:schemeClr val="bg1"/>
              </a:solidFill>
              <a:latin typeface="Rubik"/>
              <a:ea typeface="Colby StBlk" pitchFamily="2" charset="77"/>
              <a:cs typeface="Rubik"/>
            </a:endParaRPr>
          </a:p>
          <a:p>
            <a:r>
              <a:rPr lang="en-GB" sz="2400" b="1" dirty="0">
                <a:solidFill>
                  <a:schemeClr val="bg1"/>
                </a:solidFill>
                <a:latin typeface="Rubik"/>
                <a:ea typeface="Colby StBlk" pitchFamily="2" charset="77"/>
                <a:cs typeface="Rubik"/>
              </a:rPr>
              <a:t>Take action now. </a:t>
            </a:r>
            <a:r>
              <a:rPr lang="en-GB" sz="2400" dirty="0">
                <a:solidFill>
                  <a:schemeClr val="bg1"/>
                </a:solidFill>
                <a:latin typeface="Rubik"/>
                <a:ea typeface="Colby StBlk" pitchFamily="2" charset="77"/>
                <a:cs typeface="Rubik"/>
              </a:rPr>
              <a:t> </a:t>
            </a:r>
          </a:p>
          <a:p>
            <a:r>
              <a:rPr lang="en-GB" sz="2400" dirty="0">
                <a:solidFill>
                  <a:schemeClr val="bg1"/>
                </a:solidFill>
                <a:latin typeface="Rubik"/>
                <a:ea typeface="Colby StBlk" pitchFamily="2" charset="77"/>
                <a:cs typeface="Rubik"/>
              </a:rPr>
              <a:t>sciaf.org.uk/</a:t>
            </a:r>
            <a:r>
              <a:rPr lang="en-GB" sz="2400" dirty="0" err="1">
                <a:solidFill>
                  <a:schemeClr val="bg1"/>
                </a:solidFill>
                <a:latin typeface="Rubik"/>
                <a:ea typeface="Colby StBlk" pitchFamily="2" charset="77"/>
                <a:cs typeface="Rubik"/>
              </a:rPr>
              <a:t>aidcuts</a:t>
            </a:r>
            <a:endParaRPr lang="en-GB" sz="2400" dirty="0">
              <a:solidFill>
                <a:schemeClr val="bg1"/>
              </a:solidFill>
              <a:latin typeface="Rubik"/>
              <a:ea typeface="Colby StBlk" pitchFamily="2" charset="77"/>
              <a:cs typeface="Rubik"/>
            </a:endParaRPr>
          </a:p>
        </p:txBody>
      </p:sp>
    </p:spTree>
    <p:extLst>
      <p:ext uri="{BB962C8B-B14F-4D97-AF65-F5344CB8AC3E}">
        <p14:creationId xmlns:p14="http://schemas.microsoft.com/office/powerpoint/2010/main" val="2756849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C7A57-AE8D-3F73-B0E2-B28A1F86ABE4}"/>
            </a:ext>
          </a:extLst>
        </p:cNvPr>
        <p:cNvGrpSpPr/>
        <p:nvPr/>
      </p:nvGrpSpPr>
      <p:grpSpPr>
        <a:xfrm>
          <a:off x="0" y="0"/>
          <a:ext cx="0" cy="0"/>
          <a:chOff x="0" y="0"/>
          <a:chExt cx="0" cy="0"/>
        </a:xfrm>
      </p:grpSpPr>
      <p:pic>
        <p:nvPicPr>
          <p:cNvPr id="5" name="Picture 4" descr="A sunset over a city&#10;&#10;AI-generated content may be incorrect.">
            <a:extLst>
              <a:ext uri="{FF2B5EF4-FFF2-40B4-BE49-F238E27FC236}">
                <a16:creationId xmlns:a16="http://schemas.microsoft.com/office/drawing/2014/main" id="{FE439B92-01F9-2CD8-801C-16DCDE572A10}"/>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a:ext>
            </a:extLst>
          </a:blip>
          <a:srcRect/>
          <a:stretch>
            <a:fillRect/>
          </a:stretch>
        </p:blipFill>
        <p:spPr>
          <a:xfrm>
            <a:off x="-31090" y="-1"/>
            <a:ext cx="9173947" cy="6858001"/>
          </a:xfrm>
          <a:prstGeom prst="rect">
            <a:avLst/>
          </a:prstGeom>
        </p:spPr>
      </p:pic>
      <p:pic>
        <p:nvPicPr>
          <p:cNvPr id="9" name="Picture 8" descr="A blue sky with clouds&#10;&#10;AI-generated content may be incorrect.">
            <a:extLst>
              <a:ext uri="{FF2B5EF4-FFF2-40B4-BE49-F238E27FC236}">
                <a16:creationId xmlns:a16="http://schemas.microsoft.com/office/drawing/2014/main" id="{9810FC19-15E6-3667-646F-1B80CAF3C0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CF198D15-743C-34FC-4298-FF2F6CA544A5}"/>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FAE9FC31-C121-22B2-5133-EE64B11E595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8B9582FC-EDC0-07D5-D984-24355240921F}"/>
              </a:ext>
            </a:extLst>
          </p:cNvPr>
          <p:cNvSpPr/>
          <p:nvPr/>
        </p:nvSpPr>
        <p:spPr>
          <a:xfrm>
            <a:off x="293929" y="1867462"/>
            <a:ext cx="7785112" cy="5432256"/>
          </a:xfrm>
          <a:prstGeom prst="rect">
            <a:avLst/>
          </a:prstGeom>
        </p:spPr>
        <p:txBody>
          <a:bodyPr wrap="square" lIns="0" tIns="0" rIns="0" bIns="0" anchor="t">
            <a:spAutoFit/>
          </a:bodyPr>
          <a:lstStyle/>
          <a:p>
            <a:r>
              <a:rPr lang="en-GB" sz="2400" b="1" dirty="0">
                <a:solidFill>
                  <a:schemeClr val="bg1"/>
                </a:solidFill>
                <a:latin typeface="Rubik"/>
                <a:ea typeface="Colby StBlk" pitchFamily="2" charset="77"/>
                <a:cs typeface="Rubik"/>
              </a:rPr>
              <a:t>WEE BOX Prayer </a:t>
            </a:r>
          </a:p>
          <a:p>
            <a:r>
              <a:rPr lang="en-GB" sz="2400" b="1" dirty="0">
                <a:solidFill>
                  <a:schemeClr val="bg1"/>
                </a:solidFill>
                <a:latin typeface="Rubik"/>
                <a:ea typeface="Colby StBlk" pitchFamily="2" charset="77"/>
                <a:cs typeface="Rubik"/>
              </a:rPr>
              <a:t>for 2026 </a:t>
            </a:r>
            <a:endParaRPr lang="en-GB" sz="1600" dirty="0">
              <a:solidFill>
                <a:schemeClr val="bg1"/>
              </a:solidFill>
              <a:latin typeface="Rubik"/>
              <a:ea typeface="Colby StBlk" pitchFamily="2" charset="77"/>
              <a:cs typeface="Rubik"/>
            </a:endParaRPr>
          </a:p>
          <a:p>
            <a:endParaRPr lang="en-GB" sz="1100" dirty="0">
              <a:solidFill>
                <a:srgbClr val="000000"/>
              </a:solidFill>
              <a:latin typeface="Calibri"/>
              <a:ea typeface="Calibri"/>
              <a:cs typeface="Calibri"/>
            </a:endParaRPr>
          </a:p>
          <a:p>
            <a:r>
              <a:rPr lang="en-GB" sz="2400" dirty="0">
                <a:solidFill>
                  <a:schemeClr val="bg1"/>
                </a:solidFill>
                <a:latin typeface="Calibri"/>
                <a:ea typeface="Calibri"/>
                <a:cs typeface="Calibri"/>
              </a:rPr>
              <a:t>God of Life-Giving water, we give You our praise.</a:t>
            </a:r>
          </a:p>
          <a:p>
            <a:r>
              <a:rPr lang="en-GB" sz="2400">
                <a:solidFill>
                  <a:schemeClr val="bg1"/>
                </a:solidFill>
                <a:latin typeface="Calibri"/>
                <a:ea typeface="Calibri"/>
                <a:cs typeface="Calibri"/>
              </a:rPr>
              <a:t>We lift to You all those that seek water but do not find. </a:t>
            </a:r>
          </a:p>
          <a:p>
            <a:r>
              <a:rPr lang="en-GB" sz="2400">
                <a:solidFill>
                  <a:schemeClr val="bg1"/>
                </a:solidFill>
                <a:latin typeface="Calibri"/>
                <a:ea typeface="Calibri"/>
                <a:cs typeface="Calibri"/>
              </a:rPr>
              <a:t>Quench their thirst and provide all that they need.</a:t>
            </a:r>
          </a:p>
          <a:p>
            <a:r>
              <a:rPr lang="en-GB" sz="2400">
                <a:solidFill>
                  <a:schemeClr val="bg1"/>
                </a:solidFill>
                <a:latin typeface="Calibri"/>
                <a:ea typeface="Calibri"/>
                <a:cs typeface="Calibri"/>
              </a:rPr>
              <a:t>May we, the SCIAF family, continue to be a voice for those unheard;</a:t>
            </a:r>
          </a:p>
          <a:p>
            <a:r>
              <a:rPr lang="en-GB" sz="2400">
                <a:solidFill>
                  <a:schemeClr val="bg1"/>
                </a:solidFill>
                <a:latin typeface="Calibri"/>
                <a:ea typeface="Calibri"/>
                <a:cs typeface="Calibri"/>
              </a:rPr>
              <a:t>a pillar of hope for our sisters and brothers.</a:t>
            </a:r>
          </a:p>
          <a:p>
            <a:r>
              <a:rPr lang="en-GB" sz="2400">
                <a:solidFill>
                  <a:schemeClr val="bg1"/>
                </a:solidFill>
                <a:latin typeface="Calibri"/>
                <a:ea typeface="Calibri"/>
                <a:cs typeface="Calibri"/>
              </a:rPr>
              <a:t>We ask that You help us to play our part in building a world </a:t>
            </a:r>
          </a:p>
          <a:p>
            <a:r>
              <a:rPr lang="en-GB" sz="2400">
                <a:solidFill>
                  <a:schemeClr val="bg1"/>
                </a:solidFill>
                <a:latin typeface="Calibri"/>
                <a:ea typeface="Calibri"/>
                <a:cs typeface="Calibri"/>
              </a:rPr>
              <a:t>where justice flows like a mighty river.</a:t>
            </a:r>
          </a:p>
          <a:p>
            <a:endParaRPr lang="en-GB" sz="2400" dirty="0">
              <a:solidFill>
                <a:schemeClr val="bg1"/>
              </a:solidFill>
              <a:latin typeface="Calibri"/>
              <a:ea typeface="Calibri"/>
              <a:cs typeface="Calibri"/>
            </a:endParaRPr>
          </a:p>
          <a:p>
            <a:r>
              <a:rPr lang="en-GB" sz="2400">
                <a:solidFill>
                  <a:schemeClr val="bg1"/>
                </a:solidFill>
                <a:latin typeface="Calibri"/>
                <a:ea typeface="Calibri"/>
                <a:cs typeface="Calibri"/>
              </a:rPr>
              <a:t>Amen</a:t>
            </a:r>
          </a:p>
          <a:p>
            <a:endParaRPr lang="en-GB" sz="2400" dirty="0">
              <a:solidFill>
                <a:schemeClr val="bg1"/>
              </a:solidFill>
              <a:latin typeface="Calibri"/>
              <a:ea typeface="Calibri"/>
              <a:cs typeface="Calibri"/>
            </a:endParaRPr>
          </a:p>
          <a:p>
            <a:endParaRPr lang="en-GB" sz="1600" dirty="0">
              <a:solidFill>
                <a:schemeClr val="bg1"/>
              </a:solidFill>
              <a:latin typeface="Rubik"/>
              <a:ea typeface="Colby StBlk" pitchFamily="2" charset="77"/>
              <a:cs typeface="Rubik"/>
            </a:endParaRPr>
          </a:p>
          <a:p>
            <a:endParaRPr lang="en-GB" sz="1400" dirty="0">
              <a:solidFill>
                <a:schemeClr val="bg1"/>
              </a:solidFill>
              <a:latin typeface="Rubik"/>
              <a:ea typeface="Colby StBlk" pitchFamily="2" charset="77"/>
              <a:cs typeface="Rubik"/>
            </a:endParaRPr>
          </a:p>
        </p:txBody>
      </p:sp>
    </p:spTree>
    <p:extLst>
      <p:ext uri="{BB962C8B-B14F-4D97-AF65-F5344CB8AC3E}">
        <p14:creationId xmlns:p14="http://schemas.microsoft.com/office/powerpoint/2010/main" val="2019791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78F7C1-B9F5-35F7-A2D7-40B812D3B877}"/>
            </a:ext>
          </a:extLst>
        </p:cNvPr>
        <p:cNvGrpSpPr/>
        <p:nvPr/>
      </p:nvGrpSpPr>
      <p:grpSpPr>
        <a:xfrm>
          <a:off x="0" y="0"/>
          <a:ext cx="0" cy="0"/>
          <a:chOff x="0" y="0"/>
          <a:chExt cx="0" cy="0"/>
        </a:xfrm>
      </p:grpSpPr>
      <p:pic>
        <p:nvPicPr>
          <p:cNvPr id="9" name="Picture 8" descr="A blue sky with clouds&#10;&#10;AI-generated content may be incorrect.">
            <a:extLst>
              <a:ext uri="{FF2B5EF4-FFF2-40B4-BE49-F238E27FC236}">
                <a16:creationId xmlns:a16="http://schemas.microsoft.com/office/drawing/2014/main" id="{6BA71B85-8506-4F9A-C413-E46402D455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BCF7D22E-0C3E-75A5-DD72-5CE806929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a:extLst>
              <a:ext uri="{FF2B5EF4-FFF2-40B4-BE49-F238E27FC236}">
                <a16:creationId xmlns:a16="http://schemas.microsoft.com/office/drawing/2014/main" id="{9F0E3872-0EF9-23D5-F2A7-F8726FA8561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124786" y="464052"/>
            <a:ext cx="1600202" cy="571501"/>
          </a:xfrm>
          <a:prstGeom prst="rect">
            <a:avLst/>
          </a:prstGeom>
        </p:spPr>
      </p:pic>
      <p:sp>
        <p:nvSpPr>
          <p:cNvPr id="3" name="TextBox 2">
            <a:extLst>
              <a:ext uri="{FF2B5EF4-FFF2-40B4-BE49-F238E27FC236}">
                <a16:creationId xmlns:a16="http://schemas.microsoft.com/office/drawing/2014/main" id="{C09CFC4E-7776-F2AA-1D26-EE6D54F0F2A3}"/>
              </a:ext>
            </a:extLst>
          </p:cNvPr>
          <p:cNvSpPr txBox="1"/>
          <p:nvPr/>
        </p:nvSpPr>
        <p:spPr>
          <a:xfrm>
            <a:off x="291511" y="1949220"/>
            <a:ext cx="6603833" cy="1754326"/>
          </a:xfrm>
          <a:prstGeom prst="rect">
            <a:avLst/>
          </a:prstGeom>
          <a:noFill/>
        </p:spPr>
        <p:txBody>
          <a:bodyPr wrap="square" rtlCol="0">
            <a:spAutoFit/>
          </a:bodyPr>
          <a:lstStyle/>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A JUST WORLD, FREE OF POVERTY, WHERE WE FLOURISH AND LIVE </a:t>
            </a:r>
          </a:p>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IN HARMONY WITH EACH OTHER AND ALL CREATION.</a:t>
            </a:r>
            <a:endParaRPr lang="en-GB" sz="2700" dirty="0">
              <a:solidFill>
                <a:srgbClr val="018EBB"/>
              </a:solidFill>
              <a:latin typeface="Rubik Black" pitchFamily="2" charset="-79"/>
              <a:ea typeface="Colby StBlk" pitchFamily="2" charset="77"/>
              <a:cs typeface="Rubik Black" pitchFamily="2" charset="-79"/>
            </a:endParaRPr>
          </a:p>
        </p:txBody>
      </p:sp>
      <p:sp>
        <p:nvSpPr>
          <p:cNvPr id="6" name="TextBox 5">
            <a:extLst>
              <a:ext uri="{FF2B5EF4-FFF2-40B4-BE49-F238E27FC236}">
                <a16:creationId xmlns:a16="http://schemas.microsoft.com/office/drawing/2014/main" id="{7093196C-AEA8-ABD2-AFEF-E55BC62A7978}"/>
              </a:ext>
            </a:extLst>
          </p:cNvPr>
          <p:cNvSpPr txBox="1"/>
          <p:nvPr/>
        </p:nvSpPr>
        <p:spPr>
          <a:xfrm>
            <a:off x="270658" y="5413778"/>
            <a:ext cx="6624686" cy="1138773"/>
          </a:xfrm>
          <a:prstGeom prst="rect">
            <a:avLst/>
          </a:prstGeom>
          <a:noFill/>
        </p:spPr>
        <p:txBody>
          <a:bodyPr wrap="square" lIns="91440" tIns="45720" rIns="91440" bIns="45720" rtlCol="0" anchor="t">
            <a:spAutoFit/>
          </a:bodyPr>
          <a:lstStyle/>
          <a:p>
            <a:pPr>
              <a:spcBef>
                <a:spcPct val="0"/>
              </a:spcBef>
              <a:buFontTx/>
              <a:buNone/>
            </a:pPr>
            <a:r>
              <a:rPr lang="en-GB" altLang="en-US" sz="1000" b="1" dirty="0">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000" dirty="0">
                <a:latin typeface="Rubik" pitchFamily="2" charset="-79"/>
                <a:ea typeface="Colby StBlk" pitchFamily="2" charset="77"/>
                <a:cs typeface="Rubik" pitchFamily="2" charset="-79"/>
              </a:rPr>
              <a:t>SCIAF is the official relief and development agency of the Catholic Church in Scotland </a:t>
            </a:r>
          </a:p>
          <a:p>
            <a:pPr>
              <a:spcBef>
                <a:spcPct val="0"/>
              </a:spcBef>
            </a:pPr>
            <a:r>
              <a:rPr lang="en-GB" altLang="en-US" sz="1000" dirty="0">
                <a:latin typeface="Rubik"/>
                <a:ea typeface="Colby StBlk" pitchFamily="2" charset="77"/>
                <a:cs typeface="Rubik"/>
              </a:rPr>
              <a:t>and a proud member of the Caritas family. 196 Clyde Street, Glasgow G1 4JY. </a:t>
            </a:r>
          </a:p>
          <a:p>
            <a:pPr>
              <a:spcBef>
                <a:spcPct val="0"/>
              </a:spcBef>
              <a:buFontTx/>
              <a:buNone/>
            </a:pPr>
            <a:r>
              <a:rPr lang="en-GB" altLang="en-US" sz="1000" dirty="0">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dirty="0">
              <a:latin typeface="Rubik" pitchFamily="2" charset="-79"/>
              <a:ea typeface="Colby StBlk" pitchFamily="2" charset="77"/>
              <a:cs typeface="Rubik" pitchFamily="2" charset="-79"/>
            </a:endParaRPr>
          </a:p>
          <a:p>
            <a:pPr>
              <a:spcBef>
                <a:spcPct val="0"/>
              </a:spcBef>
              <a:buFontTx/>
              <a:buNone/>
            </a:pPr>
            <a:r>
              <a:rPr lang="en-GB" sz="1400" b="1" dirty="0">
                <a:latin typeface="Rubik"/>
                <a:ea typeface="Colby StBlk" pitchFamily="2" charset="77"/>
                <a:cs typeface="Rubik"/>
              </a:rPr>
              <a:t>sciaf@sciaf.org.uk</a:t>
            </a:r>
          </a:p>
        </p:txBody>
      </p:sp>
    </p:spTree>
    <p:extLst>
      <p:ext uri="{BB962C8B-B14F-4D97-AF65-F5344CB8AC3E}">
        <p14:creationId xmlns:p14="http://schemas.microsoft.com/office/powerpoint/2010/main" val="10445863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E2A07E94AC05448C594CAA6E0A924B" ma:contentTypeVersion="16" ma:contentTypeDescription="Create a new document." ma:contentTypeScope="" ma:versionID="38255499abc2f2675f2a45ba271b3825">
  <xsd:schema xmlns:xsd="http://www.w3.org/2001/XMLSchema" xmlns:xs="http://www.w3.org/2001/XMLSchema" xmlns:p="http://schemas.microsoft.com/office/2006/metadata/properties" xmlns:ns2="b8272850-4b3f-444f-8ab6-9bc8b014a2aa" xmlns:ns3="33ff375b-edcb-4318-b297-03708cd48d6d" targetNamespace="http://schemas.microsoft.com/office/2006/metadata/properties" ma:root="true" ma:fieldsID="339724a5b0a0d1a90ffeb53aa270e0cc" ns2:_="" ns3:_="">
    <xsd:import namespace="b8272850-4b3f-444f-8ab6-9bc8b014a2aa"/>
    <xsd:import namespace="33ff375b-edcb-4318-b297-03708cd48d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72850-4b3f-444f-8ab6-9bc8b014a2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ff375b-edcb-4318-b297-03708cd48d6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cd0887e-a51a-4900-b42c-eb0d0f9b2423}" ma:internalName="TaxCatchAll" ma:showField="CatchAllData" ma:web="33ff375b-edcb-4318-b297-03708cd48d6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33ff375b-edcb-4318-b297-03708cd48d6d">
      <UserInfo>
        <DisplayName>Katie Ann McGeary</DisplayName>
        <AccountId>953</AccountId>
        <AccountType/>
      </UserInfo>
    </SharedWithUsers>
    <TaxCatchAll xmlns="33ff375b-edcb-4318-b297-03708cd48d6d" xsi:nil="true"/>
    <lcf76f155ced4ddcb4097134ff3c332f xmlns="b8272850-4b3f-444f-8ab6-9bc8b014a2a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95ED3C1-2848-4B52-B482-65682039D37E}">
  <ds:schemaRefs>
    <ds:schemaRef ds:uri="http://schemas.microsoft.com/sharepoint/v3/contenttype/forms"/>
  </ds:schemaRefs>
</ds:datastoreItem>
</file>

<file path=customXml/itemProps2.xml><?xml version="1.0" encoding="utf-8"?>
<ds:datastoreItem xmlns:ds="http://schemas.openxmlformats.org/officeDocument/2006/customXml" ds:itemID="{7E7E99F3-8332-49A2-BCED-A50C6446D4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272850-4b3f-444f-8ab6-9bc8b014a2aa"/>
    <ds:schemaRef ds:uri="33ff375b-edcb-4318-b297-03708cd48d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523C4F-92D0-4C07-B8D5-72BA0200B906}">
  <ds:schemaRefs>
    <ds:schemaRef ds:uri="http://purl.org/dc/terms/"/>
    <ds:schemaRef ds:uri="http://schemas.microsoft.com/office/2006/documentManagement/types"/>
    <ds:schemaRef ds:uri="http://www.w3.org/XML/1998/namespace"/>
    <ds:schemaRef ds:uri="http://purl.org/dc/elements/1.1/"/>
    <ds:schemaRef ds:uri="http://schemas.microsoft.com/office/infopath/2007/PartnerControls"/>
    <ds:schemaRef ds:uri="http://purl.org/dc/dcmitype/"/>
    <ds:schemaRef ds:uri="http://schemas.openxmlformats.org/package/2006/metadata/core-properties"/>
    <ds:schemaRef ds:uri="33ff375b-edcb-4318-b297-03708cd48d6d"/>
    <ds:schemaRef ds:uri="b8272850-4b3f-444f-8ab6-9bc8b014a2aa"/>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2182</TotalTime>
  <Words>2144</Words>
  <Application>Microsoft Office PowerPoint</Application>
  <PresentationFormat>On-screen Show (4:3)</PresentationFormat>
  <Paragraphs>175</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Rubik Black</vt:lpstr>
      <vt:lpstr>Colby StBlk</vt:lpstr>
      <vt:lpstr>Symbol</vt:lpstr>
      <vt:lpstr>Rubik</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Jenna Fulton</cp:lastModifiedBy>
  <cp:revision>1287</cp:revision>
  <dcterms:created xsi:type="dcterms:W3CDTF">2021-07-26T14:29:33Z</dcterms:created>
  <dcterms:modified xsi:type="dcterms:W3CDTF">2026-01-21T12:16:42Z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0x01010086E2A07E94AC05448C594CAA6E0A924B</vt:lpwstr>
  </property>
  <property fmtid="{D5CDD505-2E9C-101B-9397-08002B2CF9AE}" pid="3" name="MediaServiceImageTags">
    <vt:lpwstr/>
  </property>
</Properties>
</file>