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4"/>
  </p:sldMasterIdLst>
  <p:notesMasterIdLst>
    <p:notesMasterId r:id="rId21"/>
  </p:notesMasterIdLst>
  <p:sldIdLst>
    <p:sldId id="319" r:id="rId5"/>
    <p:sldId id="333" r:id="rId6"/>
    <p:sldId id="320" r:id="rId7"/>
    <p:sldId id="327" r:id="rId8"/>
    <p:sldId id="328" r:id="rId9"/>
    <p:sldId id="329" r:id="rId10"/>
    <p:sldId id="332" r:id="rId11"/>
    <p:sldId id="331" r:id="rId12"/>
    <p:sldId id="334" r:id="rId13"/>
    <p:sldId id="335" r:id="rId14"/>
    <p:sldId id="336" r:id="rId15"/>
    <p:sldId id="337" r:id="rId16"/>
    <p:sldId id="339" r:id="rId17"/>
    <p:sldId id="338" r:id="rId18"/>
    <p:sldId id="340" r:id="rId19"/>
    <p:sldId id="325" r:id="rId20"/>
  </p:sldIdLst>
  <p:sldSz cx="9144000" cy="6858000" type="screen4x3"/>
  <p:notesSz cx="6858000" cy="9144000"/>
  <p:embeddedFontLst>
    <p:embeddedFont>
      <p:font typeface="Colby StBlk" panose="00000A00000000000000" pitchFamily="50" charset="0"/>
      <p:bold r:id="rId22"/>
    </p:embeddedFont>
    <p:embeddedFont>
      <p:font typeface="Colby StLt" panose="00000400000000000000" pitchFamily="50" charset="0"/>
      <p:regular r:id="rId23"/>
    </p:embeddedFont>
    <p:embeddedFont>
      <p:font typeface="Comic Sans MS" panose="030F0702030302020204" pitchFamily="66" charset="0"/>
      <p:regular r:id="rId24"/>
      <p:bold r:id="rId25"/>
      <p:italic r:id="rId26"/>
      <p:boldItalic r:id="rId27"/>
    </p:embeddedFont>
    <p:embeddedFont>
      <p:font typeface="Rubik" panose="00000500000000000000" pitchFamily="2" charset="-79"/>
      <p:regular r:id="rId28"/>
      <p:bold r:id="rId29"/>
      <p:italic r:id="rId30"/>
      <p:boldItalic r:id="rId31"/>
    </p:embeddedFont>
    <p:embeddedFont>
      <p:font typeface="ToolkitsRounded" panose="020B0604020202020204" charset="0"/>
      <p:regular r:id="rId3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738092B-C68E-233F-5FA3-640900EE51CD}" name="Sarah Swaroop" initials="SS" userId="S::sswaroop@sciaf.org.uk::40f56f85-3516-4ffe-ae26-b830dc872dc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CA5E"/>
    <a:srgbClr val="12375A"/>
    <a:srgbClr val="E9E8DD"/>
    <a:srgbClr val="ED9838"/>
    <a:srgbClr val="7373B6"/>
    <a:srgbClr val="00B1C2"/>
    <a:srgbClr val="EAE8DD"/>
    <a:srgbClr val="E43B31"/>
    <a:srgbClr val="3A5382"/>
    <a:srgbClr val="E53C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A42D4D-AD9A-4CF5-AE1D-83A7A2D70E9C}" v="1" dt="2026-04-01T11:53:24.744"/>
    <p1510:client id="{8157598D-7437-4572-A6EC-D88E601213CB}" v="1" dt="2026-04-07T15:11:29.1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91" autoAdjust="0"/>
    <p:restoredTop sz="82041" autoAdjust="0"/>
  </p:normalViewPr>
  <p:slideViewPr>
    <p:cSldViewPr snapToGrid="0">
      <p:cViewPr varScale="1">
        <p:scale>
          <a:sx n="67" d="100"/>
          <a:sy n="67" d="100"/>
        </p:scale>
        <p:origin x="173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21" Type="http://schemas.openxmlformats.org/officeDocument/2006/relationships/notesMaster" Target="notesMasters/notesMaster1.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presProps" Target="pres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C8BA74-0CB4-CE4C-ADFF-A60480D93DF4}" type="datetimeFigureOut">
              <a:rPr lang="en-US" smtClean="0"/>
              <a:t>4/7/2026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2DBF2C-C93A-FD4E-BA14-EA660F09FC35}" type="slidenum">
              <a:rPr lang="en-US" smtClean="0"/>
              <a:t>‹#›</a:t>
            </a:fld>
            <a:endParaRPr lang="en-US"/>
          </a:p>
        </p:txBody>
      </p:sp>
    </p:spTree>
    <p:extLst>
      <p:ext uri="{BB962C8B-B14F-4D97-AF65-F5344CB8AC3E}">
        <p14:creationId xmlns:p14="http://schemas.microsoft.com/office/powerpoint/2010/main" val="176565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12DBF2C-C93A-FD4E-BA14-EA660F09FC35}" type="slidenum">
              <a:rPr lang="en-US" smtClean="0"/>
              <a:t>1</a:t>
            </a:fld>
            <a:endParaRPr lang="en-US"/>
          </a:p>
        </p:txBody>
      </p:sp>
    </p:spTree>
    <p:extLst>
      <p:ext uri="{BB962C8B-B14F-4D97-AF65-F5344CB8AC3E}">
        <p14:creationId xmlns:p14="http://schemas.microsoft.com/office/powerpoint/2010/main" val="2923224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E4186-A330-F7B0-0060-9B6D51A612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74167B-17ED-3889-B1EE-6E11F8DE92A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9473683-E5E3-1621-107C-AEF293B2077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6157A30-992F-4551-2C6A-5DAB9CF18859}"/>
              </a:ext>
            </a:extLst>
          </p:cNvPr>
          <p:cNvSpPr>
            <a:spLocks noGrp="1"/>
          </p:cNvSpPr>
          <p:nvPr>
            <p:ph type="sldNum" sz="quarter" idx="10"/>
          </p:nvPr>
        </p:nvSpPr>
        <p:spPr/>
        <p:txBody>
          <a:bodyPr/>
          <a:lstStyle/>
          <a:p>
            <a:fld id="{E12DBF2C-C93A-FD4E-BA14-EA660F09FC35}" type="slidenum">
              <a:rPr lang="en-US" smtClean="0"/>
              <a:t>2</a:t>
            </a:fld>
            <a:endParaRPr lang="en-US"/>
          </a:p>
        </p:txBody>
      </p:sp>
    </p:spTree>
    <p:extLst>
      <p:ext uri="{BB962C8B-B14F-4D97-AF65-F5344CB8AC3E}">
        <p14:creationId xmlns:p14="http://schemas.microsoft.com/office/powerpoint/2010/main" val="11150779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b="1" dirty="0">
                <a:solidFill>
                  <a:srgbClr val="984807"/>
                </a:solidFill>
                <a:latin typeface="ToolkitsRounded" panose="020B0604020202020204" charset="0"/>
                <a:ea typeface="ToolkitsRounded" panose="020B0604020202020204" charset="0"/>
                <a:cs typeface="Times New Roman" panose="02020603050405020304" pitchFamily="18" charset="0"/>
              </a:rPr>
              <a:t>St. Columba was born on the 7</a:t>
            </a:r>
            <a:r>
              <a:rPr lang="en-GB" altLang="en-US" sz="1200" b="1" baseline="30000" dirty="0">
                <a:solidFill>
                  <a:srgbClr val="984807"/>
                </a:solidFill>
                <a:latin typeface="ToolkitsRounded" panose="020B0604020202020204" charset="0"/>
                <a:ea typeface="ToolkitsRounded" panose="020B0604020202020204" charset="0"/>
                <a:cs typeface="Times New Roman" panose="02020603050405020304" pitchFamily="18" charset="0"/>
              </a:rPr>
              <a:t>th </a:t>
            </a:r>
            <a:r>
              <a:rPr lang="en-GB" altLang="en-US" sz="1200" b="1" dirty="0">
                <a:solidFill>
                  <a:srgbClr val="984807"/>
                </a:solidFill>
                <a:latin typeface="ToolkitsRounded" panose="020B0604020202020204" charset="0"/>
                <a:ea typeface="ToolkitsRounded" panose="020B0604020202020204" charset="0"/>
                <a:cs typeface="Times New Roman" panose="02020603050405020304" pitchFamily="18" charset="0"/>
              </a:rPr>
              <a:t>of December 521, in Ireland.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b="1" dirty="0">
                <a:solidFill>
                  <a:schemeClr val="accent6">
                    <a:lumMod val="50000"/>
                  </a:schemeClr>
                </a:solidFill>
                <a:latin typeface="ToolkitsRounded" panose="02000603000000000000" pitchFamily="2" charset="0"/>
                <a:ea typeface="ToolkitsRounded" panose="02000603000000000000" pitchFamily="2" charset="0"/>
                <a:cs typeface="Times New Roman" panose="02020603050405020304" pitchFamily="18" charset="0"/>
              </a:rPr>
              <a:t>In 563 AD, St. Columba left Ireland and travelled to Scotland.</a:t>
            </a:r>
            <a:endParaRPr lang="en-GB" altLang="en-US" sz="1200" b="1" dirty="0">
              <a:solidFill>
                <a:srgbClr val="984807"/>
              </a:solidFill>
              <a:latin typeface="ToolkitsRounded" panose="020B0604020202020204" charset="0"/>
              <a:ea typeface="ToolkitsRounded" panose="020B0604020202020204" charset="0"/>
              <a:cs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E12DBF2C-C93A-FD4E-BA14-EA660F09FC35}" type="slidenum">
              <a:rPr lang="en-US" smtClean="0"/>
              <a:t>3</a:t>
            </a:fld>
            <a:endParaRPr lang="en-US"/>
          </a:p>
        </p:txBody>
      </p:sp>
    </p:spTree>
    <p:extLst>
      <p:ext uri="{BB962C8B-B14F-4D97-AF65-F5344CB8AC3E}">
        <p14:creationId xmlns:p14="http://schemas.microsoft.com/office/powerpoint/2010/main" val="1406528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14C10-071F-8797-6F0B-892C376A07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5A9D3A-EBF4-5A8F-58A6-5414EA70041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9A9A3EC-77C2-E5DD-B07A-CE7643D9CCAB}"/>
              </a:ext>
            </a:extLst>
          </p:cNvPr>
          <p:cNvSpPr>
            <a:spLocks noGrp="1"/>
          </p:cNvSpPr>
          <p:nvPr>
            <p:ph type="body" idx="1"/>
          </p:nvPr>
        </p:nvSpPr>
        <p:spPr/>
        <p:txBody>
          <a:bodyPr/>
          <a:lstStyle/>
          <a:p>
            <a:r>
              <a:rPr lang="en-GB" altLang="en-US" sz="1200" b="0" dirty="0">
                <a:solidFill>
                  <a:schemeClr val="accent6">
                    <a:lumMod val="50000"/>
                  </a:schemeClr>
                </a:solidFill>
                <a:latin typeface="ToolkitsRounded" panose="02000603000000000000" pitchFamily="2" charset="0"/>
                <a:ea typeface="ToolkitsRounded" panose="02000603000000000000" pitchFamily="2" charset="0"/>
              </a:rPr>
              <a:t>A m</a:t>
            </a:r>
            <a:r>
              <a:rPr lang="en-GB" altLang="en-US" sz="1200" b="0" dirty="0">
                <a:solidFill>
                  <a:schemeClr val="accent6">
                    <a:lumMod val="50000"/>
                  </a:schemeClr>
                </a:solidFill>
                <a:latin typeface="ToolkitsRounded" panose="02000603000000000000" pitchFamily="2" charset="0"/>
                <a:ea typeface="ToolkitsRounded" panose="02000603000000000000" pitchFamily="2" charset="0"/>
                <a:cs typeface="Times New Roman" panose="02020603050405020304" pitchFamily="18" charset="0"/>
              </a:rPr>
              <a:t>onastery</a:t>
            </a:r>
            <a:r>
              <a:rPr lang="en-GB" altLang="en-US" sz="1200" b="0" dirty="0">
                <a:solidFill>
                  <a:srgbClr val="1F497D"/>
                </a:solidFill>
                <a:latin typeface="ToolkitsRounded" panose="02000603000000000000" pitchFamily="2" charset="0"/>
                <a:ea typeface="ToolkitsRounded" panose="02000603000000000000" pitchFamily="2" charset="0"/>
                <a:cs typeface="Times New Roman" panose="02020603050405020304" pitchFamily="18" charset="0"/>
              </a:rPr>
              <a:t> </a:t>
            </a:r>
            <a:r>
              <a:rPr lang="en-GB" altLang="en-US" sz="1200" dirty="0">
                <a:latin typeface="ToolkitsRounded" panose="02000603000000000000" pitchFamily="2" charset="0"/>
                <a:ea typeface="ToolkitsRounded" panose="02000603000000000000" pitchFamily="2" charset="0"/>
                <a:cs typeface="Times New Roman" panose="02020603050405020304" pitchFamily="18" charset="0"/>
              </a:rPr>
              <a:t>is</a:t>
            </a:r>
            <a:r>
              <a:rPr lang="en-GB" altLang="en-US" sz="1200" b="1" dirty="0">
                <a:solidFill>
                  <a:srgbClr val="1F497D"/>
                </a:solidFill>
                <a:latin typeface="ToolkitsRounded" panose="02000603000000000000" pitchFamily="2" charset="0"/>
                <a:ea typeface="ToolkitsRounded" panose="02000603000000000000" pitchFamily="2" charset="0"/>
                <a:cs typeface="Times New Roman" panose="02020603050405020304" pitchFamily="18" charset="0"/>
              </a:rPr>
              <a:t> </a:t>
            </a:r>
            <a:r>
              <a:rPr lang="en-GB" altLang="en-US" sz="1200" dirty="0">
                <a:latin typeface="ToolkitsRounded" panose="02000603000000000000" pitchFamily="2" charset="0"/>
                <a:ea typeface="ToolkitsRounded" panose="02000603000000000000" pitchFamily="2" charset="0"/>
              </a:rPr>
              <a:t>the building, or several buildings close together, where monks or nuns live together in a community.</a:t>
            </a:r>
            <a:endParaRPr lang="en-GB" dirty="0"/>
          </a:p>
        </p:txBody>
      </p:sp>
      <p:sp>
        <p:nvSpPr>
          <p:cNvPr id="4" name="Slide Number Placeholder 3">
            <a:extLst>
              <a:ext uri="{FF2B5EF4-FFF2-40B4-BE49-F238E27FC236}">
                <a16:creationId xmlns:a16="http://schemas.microsoft.com/office/drawing/2014/main" id="{2B1C431C-69AA-A5EE-B8D5-FCC11FD85803}"/>
              </a:ext>
            </a:extLst>
          </p:cNvPr>
          <p:cNvSpPr>
            <a:spLocks noGrp="1"/>
          </p:cNvSpPr>
          <p:nvPr>
            <p:ph type="sldNum" sz="quarter" idx="10"/>
          </p:nvPr>
        </p:nvSpPr>
        <p:spPr/>
        <p:txBody>
          <a:bodyPr/>
          <a:lstStyle/>
          <a:p>
            <a:fld id="{E12DBF2C-C93A-FD4E-BA14-EA660F09FC35}" type="slidenum">
              <a:rPr lang="en-US" smtClean="0"/>
              <a:t>4</a:t>
            </a:fld>
            <a:endParaRPr lang="en-US"/>
          </a:p>
        </p:txBody>
      </p:sp>
    </p:spTree>
    <p:extLst>
      <p:ext uri="{BB962C8B-B14F-4D97-AF65-F5344CB8AC3E}">
        <p14:creationId xmlns:p14="http://schemas.microsoft.com/office/powerpoint/2010/main" val="1875573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5C583-D6AF-5DC9-5D30-527F6D5DD4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8702C8-74E5-2CA6-9681-8215F34311D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2841568-1B9F-9B8E-BAA4-43714DEECCF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2CFE490-C5C8-7CE6-934E-2D8BCA825457}"/>
              </a:ext>
            </a:extLst>
          </p:cNvPr>
          <p:cNvSpPr>
            <a:spLocks noGrp="1"/>
          </p:cNvSpPr>
          <p:nvPr>
            <p:ph type="sldNum" sz="quarter" idx="10"/>
          </p:nvPr>
        </p:nvSpPr>
        <p:spPr/>
        <p:txBody>
          <a:bodyPr/>
          <a:lstStyle/>
          <a:p>
            <a:fld id="{E12DBF2C-C93A-FD4E-BA14-EA660F09FC35}" type="slidenum">
              <a:rPr lang="en-US" smtClean="0"/>
              <a:t>5</a:t>
            </a:fld>
            <a:endParaRPr lang="en-US"/>
          </a:p>
        </p:txBody>
      </p:sp>
    </p:spTree>
    <p:extLst>
      <p:ext uri="{BB962C8B-B14F-4D97-AF65-F5344CB8AC3E}">
        <p14:creationId xmlns:p14="http://schemas.microsoft.com/office/powerpoint/2010/main" val="1410088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99BA9-E86B-E0FE-F4B1-77D801B25D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CA9C54-7B1E-9607-E380-155162B276B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96211DD-E506-4674-60A3-B9EAC5550AE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ToolkitsRounded" panose="02000603000000000000" pitchFamily="2" charset="0"/>
                <a:ea typeface="ToolkitsRounded" panose="02000603000000000000" pitchFamily="2" charset="0"/>
                <a:cs typeface="Times New Roman" pitchFamily="18" charset="0"/>
              </a:rPr>
              <a:t>Because the monks were copying out The Bible and other religious books they wanted to do their best work for God </a:t>
            </a:r>
          </a:p>
          <a:p>
            <a:endParaRPr lang="en-GB" dirty="0"/>
          </a:p>
        </p:txBody>
      </p:sp>
      <p:sp>
        <p:nvSpPr>
          <p:cNvPr id="4" name="Slide Number Placeholder 3">
            <a:extLst>
              <a:ext uri="{FF2B5EF4-FFF2-40B4-BE49-F238E27FC236}">
                <a16:creationId xmlns:a16="http://schemas.microsoft.com/office/drawing/2014/main" id="{DED3C7D3-3504-5E4A-5E2D-1D6C8F9D0786}"/>
              </a:ext>
            </a:extLst>
          </p:cNvPr>
          <p:cNvSpPr>
            <a:spLocks noGrp="1"/>
          </p:cNvSpPr>
          <p:nvPr>
            <p:ph type="sldNum" sz="quarter" idx="10"/>
          </p:nvPr>
        </p:nvSpPr>
        <p:spPr/>
        <p:txBody>
          <a:bodyPr/>
          <a:lstStyle/>
          <a:p>
            <a:fld id="{E12DBF2C-C93A-FD4E-BA14-EA660F09FC35}" type="slidenum">
              <a:rPr lang="en-US" smtClean="0"/>
              <a:t>6</a:t>
            </a:fld>
            <a:endParaRPr lang="en-US"/>
          </a:p>
        </p:txBody>
      </p:sp>
    </p:spTree>
    <p:extLst>
      <p:ext uri="{BB962C8B-B14F-4D97-AF65-F5344CB8AC3E}">
        <p14:creationId xmlns:p14="http://schemas.microsoft.com/office/powerpoint/2010/main" val="1712050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96621-9F1A-0ECB-75DB-2E63209FDD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2E6D3A-7749-7D6E-DC80-D425A24593E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AB04D33-5182-EB98-5CDE-3CBA71ECFA8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9E056F8-0AB2-4B25-7902-8DBE333925C0}"/>
              </a:ext>
            </a:extLst>
          </p:cNvPr>
          <p:cNvSpPr>
            <a:spLocks noGrp="1"/>
          </p:cNvSpPr>
          <p:nvPr>
            <p:ph type="sldNum" sz="quarter" idx="10"/>
          </p:nvPr>
        </p:nvSpPr>
        <p:spPr/>
        <p:txBody>
          <a:bodyPr/>
          <a:lstStyle/>
          <a:p>
            <a:fld id="{E12DBF2C-C93A-FD4E-BA14-EA660F09FC35}" type="slidenum">
              <a:rPr lang="en-US" smtClean="0"/>
              <a:t>7</a:t>
            </a:fld>
            <a:endParaRPr lang="en-US"/>
          </a:p>
        </p:txBody>
      </p:sp>
    </p:spTree>
    <p:extLst>
      <p:ext uri="{BB962C8B-B14F-4D97-AF65-F5344CB8AC3E}">
        <p14:creationId xmlns:p14="http://schemas.microsoft.com/office/powerpoint/2010/main" val="1647697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4027A-8FAD-CA15-EE5B-364EBFF0F8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C2CA11-F990-BAFA-03A0-97E63990244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50C720B-3EF1-73B3-8382-26A5162BEF1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93534CF-C032-5F0E-87E2-54B391E1893C}"/>
              </a:ext>
            </a:extLst>
          </p:cNvPr>
          <p:cNvSpPr>
            <a:spLocks noGrp="1"/>
          </p:cNvSpPr>
          <p:nvPr>
            <p:ph type="sldNum" sz="quarter" idx="10"/>
          </p:nvPr>
        </p:nvSpPr>
        <p:spPr/>
        <p:txBody>
          <a:bodyPr/>
          <a:lstStyle/>
          <a:p>
            <a:fld id="{E12DBF2C-C93A-FD4E-BA14-EA660F09FC35}" type="slidenum">
              <a:rPr lang="en-US" smtClean="0"/>
              <a:t>8</a:t>
            </a:fld>
            <a:endParaRPr lang="en-US"/>
          </a:p>
        </p:txBody>
      </p:sp>
    </p:spTree>
    <p:extLst>
      <p:ext uri="{BB962C8B-B14F-4D97-AF65-F5344CB8AC3E}">
        <p14:creationId xmlns:p14="http://schemas.microsoft.com/office/powerpoint/2010/main" val="3862604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2E730-B3D6-86CB-4053-70DB491D3B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FBC72B-CE00-FD38-C316-280B25AEFBC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FF4A6FF-0F3C-17EF-6978-D6C29D908F2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53D0F1B-965B-13CD-B0F1-5F792CE0A8D9}"/>
              </a:ext>
            </a:extLst>
          </p:cNvPr>
          <p:cNvSpPr>
            <a:spLocks noGrp="1"/>
          </p:cNvSpPr>
          <p:nvPr>
            <p:ph type="sldNum" sz="quarter" idx="10"/>
          </p:nvPr>
        </p:nvSpPr>
        <p:spPr/>
        <p:txBody>
          <a:bodyPr/>
          <a:lstStyle/>
          <a:p>
            <a:fld id="{E12DBF2C-C93A-FD4E-BA14-EA660F09FC35}" type="slidenum">
              <a:rPr lang="en-US" smtClean="0"/>
              <a:t>9</a:t>
            </a:fld>
            <a:endParaRPr lang="en-US"/>
          </a:p>
        </p:txBody>
      </p:sp>
    </p:spTree>
    <p:extLst>
      <p:ext uri="{BB962C8B-B14F-4D97-AF65-F5344CB8AC3E}">
        <p14:creationId xmlns:p14="http://schemas.microsoft.com/office/powerpoint/2010/main" val="230692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C04E5-E8FF-9900-9256-7C7BE56D4A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F1DE2A-1DCF-D91A-7371-5183F306185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2558BE3-4376-D931-6FA8-49472745D51E}"/>
              </a:ext>
            </a:extLst>
          </p:cNvPr>
          <p:cNvSpPr>
            <a:spLocks noGrp="1"/>
          </p:cNvSpPr>
          <p:nvPr>
            <p:ph type="body" idx="1"/>
          </p:nvPr>
        </p:nvSpPr>
        <p:spPr/>
        <p:txBody>
          <a:bodyPr/>
          <a:lstStyle/>
          <a:p>
            <a:r>
              <a:rPr lang="en-GB" dirty="0"/>
              <a:t>Teacher or pupil can read the Scripture quote.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t>It may be useful to remind pupils that when we listen to Scripture passages we are listening to the inspired Word of God (RERC 2-12a) and that we “read aloud from Sacred Scripture in such a way that I am proclaiming the Word of God” (core learning P6.  2-12a). </a:t>
            </a:r>
            <a:endParaRPr lang="en-GB" dirty="0"/>
          </a:p>
        </p:txBody>
      </p:sp>
      <p:sp>
        <p:nvSpPr>
          <p:cNvPr id="4" name="Slide Number Placeholder 3">
            <a:extLst>
              <a:ext uri="{FF2B5EF4-FFF2-40B4-BE49-F238E27FC236}">
                <a16:creationId xmlns:a16="http://schemas.microsoft.com/office/drawing/2014/main" id="{B7183596-D19B-7DE7-C9B6-6D0E8AFFCAC6}"/>
              </a:ext>
            </a:extLst>
          </p:cNvPr>
          <p:cNvSpPr>
            <a:spLocks noGrp="1"/>
          </p:cNvSpPr>
          <p:nvPr>
            <p:ph type="sldNum" sz="quarter" idx="10"/>
          </p:nvPr>
        </p:nvSpPr>
        <p:spPr/>
        <p:txBody>
          <a:bodyPr/>
          <a:lstStyle/>
          <a:p>
            <a:fld id="{E12DBF2C-C93A-FD4E-BA14-EA660F09FC35}" type="slidenum">
              <a:rPr lang="en-US" smtClean="0"/>
              <a:t>10</a:t>
            </a:fld>
            <a:endParaRPr lang="en-US"/>
          </a:p>
        </p:txBody>
      </p:sp>
    </p:spTree>
    <p:extLst>
      <p:ext uri="{BB962C8B-B14F-4D97-AF65-F5344CB8AC3E}">
        <p14:creationId xmlns:p14="http://schemas.microsoft.com/office/powerpoint/2010/main" val="3023209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AD536-2802-B4B3-F817-F30E5B7B16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4BD9D7-46B0-9F2F-94E9-5EA90D1FE4D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D7A202F-1C24-EB45-C500-0E8073196E2B}"/>
              </a:ext>
            </a:extLst>
          </p:cNvPr>
          <p:cNvSpPr>
            <a:spLocks noGrp="1"/>
          </p:cNvSpPr>
          <p:nvPr>
            <p:ph type="body" idx="1"/>
          </p:nvPr>
        </p:nvSpPr>
        <p:spPr/>
        <p:txBody>
          <a:bodyPr/>
          <a:lstStyle/>
          <a:p>
            <a:r>
              <a:rPr lang="en-GB" altLang="en-US" dirty="0"/>
              <a:t>Explain to pupils that it is ok if they are not sure the full meaning of some of the Gifts. The important message from this Scripture passage is that it is the same Spirit of God that Isaiah speaks of in the Old Testament that was with the Apostles at Pentecost and is still with us today. </a:t>
            </a:r>
          </a:p>
          <a:p>
            <a:r>
              <a:rPr lang="en-GB" altLang="en-US" dirty="0"/>
              <a:t>The thing we have to think about is, when the Holy Spirit rests upon us what is he asking us to do and how does that make us feel? </a:t>
            </a:r>
            <a:endParaRPr lang="en-GB" dirty="0"/>
          </a:p>
        </p:txBody>
      </p:sp>
      <p:sp>
        <p:nvSpPr>
          <p:cNvPr id="4" name="Slide Number Placeholder 3">
            <a:extLst>
              <a:ext uri="{FF2B5EF4-FFF2-40B4-BE49-F238E27FC236}">
                <a16:creationId xmlns:a16="http://schemas.microsoft.com/office/drawing/2014/main" id="{4D1966F1-BAFB-2F4F-3543-568417F3A859}"/>
              </a:ext>
            </a:extLst>
          </p:cNvPr>
          <p:cNvSpPr>
            <a:spLocks noGrp="1"/>
          </p:cNvSpPr>
          <p:nvPr>
            <p:ph type="sldNum" sz="quarter" idx="10"/>
          </p:nvPr>
        </p:nvSpPr>
        <p:spPr/>
        <p:txBody>
          <a:bodyPr/>
          <a:lstStyle/>
          <a:p>
            <a:fld id="{E12DBF2C-C93A-FD4E-BA14-EA660F09FC35}" type="slidenum">
              <a:rPr lang="en-US" smtClean="0"/>
              <a:t>11</a:t>
            </a:fld>
            <a:endParaRPr lang="en-US"/>
          </a:p>
        </p:txBody>
      </p:sp>
    </p:spTree>
    <p:extLst>
      <p:ext uri="{BB962C8B-B14F-4D97-AF65-F5344CB8AC3E}">
        <p14:creationId xmlns:p14="http://schemas.microsoft.com/office/powerpoint/2010/main" val="2696690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51B52-A1E5-74FD-1AFB-C4DC79CCA3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C83928-209E-B8B6-3E16-AA025F6B8A8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26ED495-F206-735B-28C2-4E6CB6601BE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B7BC289-B511-1CA0-0654-7F33008B3875}"/>
              </a:ext>
            </a:extLst>
          </p:cNvPr>
          <p:cNvSpPr>
            <a:spLocks noGrp="1"/>
          </p:cNvSpPr>
          <p:nvPr>
            <p:ph type="sldNum" sz="quarter" idx="10"/>
          </p:nvPr>
        </p:nvSpPr>
        <p:spPr/>
        <p:txBody>
          <a:bodyPr/>
          <a:lstStyle/>
          <a:p>
            <a:fld id="{E12DBF2C-C93A-FD4E-BA14-EA660F09FC35}" type="slidenum">
              <a:rPr lang="en-US" smtClean="0"/>
              <a:t>12</a:t>
            </a:fld>
            <a:endParaRPr lang="en-US"/>
          </a:p>
        </p:txBody>
      </p:sp>
    </p:spTree>
    <p:extLst>
      <p:ext uri="{BB962C8B-B14F-4D97-AF65-F5344CB8AC3E}">
        <p14:creationId xmlns:p14="http://schemas.microsoft.com/office/powerpoint/2010/main" val="998113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B5B2-5A72-F330-49A8-A4B34E4E7C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A70F23-FF8A-5F2E-485F-75E981F3E86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02A122B-ED3D-406F-E329-C8AD348E1FC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271E833-2651-5B68-51FC-13AF7B21B462}"/>
              </a:ext>
            </a:extLst>
          </p:cNvPr>
          <p:cNvSpPr>
            <a:spLocks noGrp="1"/>
          </p:cNvSpPr>
          <p:nvPr>
            <p:ph type="sldNum" sz="quarter" idx="10"/>
          </p:nvPr>
        </p:nvSpPr>
        <p:spPr/>
        <p:txBody>
          <a:bodyPr/>
          <a:lstStyle/>
          <a:p>
            <a:fld id="{E12DBF2C-C93A-FD4E-BA14-EA660F09FC35}" type="slidenum">
              <a:rPr lang="en-US" smtClean="0"/>
              <a:t>13</a:t>
            </a:fld>
            <a:endParaRPr lang="en-US"/>
          </a:p>
        </p:txBody>
      </p:sp>
    </p:spTree>
    <p:extLst>
      <p:ext uri="{BB962C8B-B14F-4D97-AF65-F5344CB8AC3E}">
        <p14:creationId xmlns:p14="http://schemas.microsoft.com/office/powerpoint/2010/main" val="2212032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C6791-357F-1D40-3C77-E5BF87D7D0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FC1B23-153C-F719-C482-BE27B960178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E53A47F-1C33-2863-025C-0B5E20B5F4E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E423F8C-2414-3549-E5A3-122483BF68DC}"/>
              </a:ext>
            </a:extLst>
          </p:cNvPr>
          <p:cNvSpPr>
            <a:spLocks noGrp="1"/>
          </p:cNvSpPr>
          <p:nvPr>
            <p:ph type="sldNum" sz="quarter" idx="10"/>
          </p:nvPr>
        </p:nvSpPr>
        <p:spPr/>
        <p:txBody>
          <a:bodyPr/>
          <a:lstStyle/>
          <a:p>
            <a:fld id="{E12DBF2C-C93A-FD4E-BA14-EA660F09FC35}" type="slidenum">
              <a:rPr lang="en-US" smtClean="0"/>
              <a:t>14</a:t>
            </a:fld>
            <a:endParaRPr lang="en-US"/>
          </a:p>
        </p:txBody>
      </p:sp>
    </p:spTree>
    <p:extLst>
      <p:ext uri="{BB962C8B-B14F-4D97-AF65-F5344CB8AC3E}">
        <p14:creationId xmlns:p14="http://schemas.microsoft.com/office/powerpoint/2010/main" val="3596191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3BE4E-7229-FD4A-6846-C7AE8E080A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18D84B-7B1B-FD16-8F67-DF637ED29EB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50F2E49-63C0-844A-20A1-F3573898DE19}"/>
              </a:ext>
            </a:extLst>
          </p:cNvPr>
          <p:cNvSpPr>
            <a:spLocks noGrp="1"/>
          </p:cNvSpPr>
          <p:nvPr>
            <p:ph type="body" idx="1"/>
          </p:nvPr>
        </p:nvSpPr>
        <p:spPr/>
        <p:txBody>
          <a:bodyPr/>
          <a:lstStyle/>
          <a:p>
            <a:pPr>
              <a:spcBef>
                <a:spcPct val="0"/>
              </a:spcBef>
              <a:buNone/>
            </a:pPr>
            <a:r>
              <a:rPr lang="en-GB" sz="1200" dirty="0">
                <a:latin typeface="Comic Sans MS"/>
                <a:cs typeface="Calibri"/>
              </a:rPr>
              <a:t>How do people meeting me know that what I say has been inspired by the Holy Spirit?</a:t>
            </a:r>
          </a:p>
          <a:p>
            <a:pPr>
              <a:spcBef>
                <a:spcPct val="0"/>
              </a:spcBef>
              <a:buNone/>
            </a:pPr>
            <a:r>
              <a:rPr lang="en-GB" sz="1200" dirty="0">
                <a:latin typeface="Comic Sans MS"/>
                <a:cs typeface="Calibri"/>
              </a:rPr>
              <a:t>How do my actions show God in the world to other people?</a:t>
            </a:r>
          </a:p>
          <a:p>
            <a:pPr>
              <a:spcBef>
                <a:spcPct val="0"/>
              </a:spcBef>
              <a:buNone/>
            </a:pPr>
            <a:r>
              <a:rPr lang="en-GB" sz="1200" dirty="0">
                <a:latin typeface="Comic Sans MS"/>
                <a:cs typeface="Calibri"/>
              </a:rPr>
              <a:t>Do other people know God because of me?</a:t>
            </a:r>
            <a:endParaRPr lang="en-US" sz="1200" dirty="0">
              <a:latin typeface="Comic Sans MS"/>
              <a:cs typeface="Calibri"/>
            </a:endParaRPr>
          </a:p>
          <a:p>
            <a:pPr>
              <a:spcBef>
                <a:spcPct val="0"/>
              </a:spcBef>
              <a:buNone/>
            </a:pPr>
            <a:r>
              <a:rPr lang="en-GB" sz="1200" dirty="0">
                <a:latin typeface="Comic Sans MS"/>
                <a:cs typeface="Calibri"/>
              </a:rPr>
              <a:t>Do they hear of God from what I have learned?</a:t>
            </a:r>
            <a:endParaRPr lang="en-US" sz="1200" dirty="0">
              <a:latin typeface="Comic Sans MS"/>
              <a:cs typeface="Calibri"/>
            </a:endParaRPr>
          </a:p>
          <a:p>
            <a:pPr>
              <a:spcBef>
                <a:spcPct val="0"/>
              </a:spcBef>
              <a:buNone/>
            </a:pPr>
            <a:r>
              <a:rPr lang="en-GB" sz="1200" dirty="0">
                <a:latin typeface="Comic Sans MS"/>
                <a:cs typeface="Calibri"/>
              </a:rPr>
              <a:t>Do they believe in him from how I share my knowledge? </a:t>
            </a:r>
          </a:p>
          <a:p>
            <a:pPr marL="0" marR="0" lvl="0" indent="0" algn="l" defTabSz="914400" rtl="0" eaLnBrk="1" fontAlgn="auto" latinLnBrk="0" hangingPunct="1">
              <a:lnSpc>
                <a:spcPct val="100000"/>
              </a:lnSpc>
              <a:spcBef>
                <a:spcPct val="0"/>
              </a:spcBef>
              <a:spcAft>
                <a:spcPts val="0"/>
              </a:spcAft>
              <a:buClrTx/>
              <a:buSzTx/>
              <a:buFontTx/>
              <a:buNone/>
              <a:tabLst/>
              <a:defRPr/>
            </a:pPr>
            <a:r>
              <a:rPr lang="en-GB" sz="1200" dirty="0">
                <a:latin typeface="Comic Sans MS"/>
                <a:cs typeface="Calibri"/>
              </a:rPr>
              <a:t>How do I show others the beauty of God in the world?</a:t>
            </a:r>
            <a:endParaRPr lang="en-US" sz="1200" dirty="0">
              <a:latin typeface="Comic Sans MS"/>
              <a:cs typeface="Calibri"/>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GB" sz="1200" dirty="0">
                <a:latin typeface="Comic Sans MS"/>
                <a:cs typeface="Calibri"/>
              </a:rPr>
              <a:t>What could I do more of to share my knowledge?</a:t>
            </a:r>
            <a:endParaRPr lang="en-US" sz="1200" dirty="0">
              <a:latin typeface="Comic Sans MS"/>
              <a:cs typeface="Calibri"/>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GB" sz="1200" dirty="0">
                <a:latin typeface="Comic Sans MS"/>
                <a:cs typeface="Calibri"/>
              </a:rPr>
              <a:t>How do I show my knowledge in school, at home and in the parish? </a:t>
            </a:r>
            <a:endParaRPr lang="en-US" sz="1200" dirty="0">
              <a:latin typeface="Comic Sans MS"/>
              <a:cs typeface="Calibri"/>
            </a:endParaRPr>
          </a:p>
          <a:p>
            <a:pPr>
              <a:spcBef>
                <a:spcPct val="0"/>
              </a:spcBef>
              <a:buNone/>
            </a:pPr>
            <a:endParaRPr lang="en-US" sz="1200" dirty="0">
              <a:latin typeface="Comic Sans MS"/>
              <a:cs typeface="Calibri"/>
            </a:endParaRPr>
          </a:p>
          <a:p>
            <a:pPr>
              <a:spcBef>
                <a:spcPct val="0"/>
              </a:spcBef>
              <a:buNone/>
            </a:pPr>
            <a:endParaRPr lang="en-GB" sz="1200" dirty="0">
              <a:latin typeface="Comic Sans MS"/>
              <a:cs typeface="Calibri"/>
            </a:endParaRPr>
          </a:p>
          <a:p>
            <a:endParaRPr lang="en-GB" dirty="0"/>
          </a:p>
        </p:txBody>
      </p:sp>
      <p:sp>
        <p:nvSpPr>
          <p:cNvPr id="4" name="Slide Number Placeholder 3">
            <a:extLst>
              <a:ext uri="{FF2B5EF4-FFF2-40B4-BE49-F238E27FC236}">
                <a16:creationId xmlns:a16="http://schemas.microsoft.com/office/drawing/2014/main" id="{30D22FED-0AE1-79DC-D255-5BB70D2239A7}"/>
              </a:ext>
            </a:extLst>
          </p:cNvPr>
          <p:cNvSpPr>
            <a:spLocks noGrp="1"/>
          </p:cNvSpPr>
          <p:nvPr>
            <p:ph type="sldNum" sz="quarter" idx="10"/>
          </p:nvPr>
        </p:nvSpPr>
        <p:spPr/>
        <p:txBody>
          <a:bodyPr/>
          <a:lstStyle/>
          <a:p>
            <a:fld id="{E12DBF2C-C93A-FD4E-BA14-EA660F09FC35}" type="slidenum">
              <a:rPr lang="en-US" smtClean="0"/>
              <a:t>15</a:t>
            </a:fld>
            <a:endParaRPr lang="en-US"/>
          </a:p>
        </p:txBody>
      </p:sp>
    </p:spTree>
    <p:extLst>
      <p:ext uri="{BB962C8B-B14F-4D97-AF65-F5344CB8AC3E}">
        <p14:creationId xmlns:p14="http://schemas.microsoft.com/office/powerpoint/2010/main" val="39354833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85649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1900226"/>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emf"/></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5.emf"/></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5.emf"/></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5.emf"/></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85EA333-EE97-4086-5C01-6E109F6D4B44}"/>
              </a:ext>
            </a:extLst>
          </p:cNvPr>
          <p:cNvPicPr>
            <a:picLocks noChangeAspect="1"/>
          </p:cNvPicPr>
          <p:nvPr/>
        </p:nvPicPr>
        <p:blipFill>
          <a:blip r:embed="rId3"/>
          <a:srcRect r="13556" b="51224"/>
          <a:stretch>
            <a:fillRect/>
          </a:stretch>
        </p:blipFill>
        <p:spPr>
          <a:xfrm>
            <a:off x="0" y="0"/>
            <a:ext cx="9144000" cy="6858000"/>
          </a:xfrm>
          <a:prstGeom prst="rect">
            <a:avLst/>
          </a:prstGeom>
        </p:spPr>
      </p:pic>
      <p:sp>
        <p:nvSpPr>
          <p:cNvPr id="4" name="TextBox 3">
            <a:extLst>
              <a:ext uri="{FF2B5EF4-FFF2-40B4-BE49-F238E27FC236}">
                <a16:creationId xmlns:a16="http://schemas.microsoft.com/office/drawing/2014/main" id="{3A749C84-FE87-F342-6CEC-F4A6EC24CC1C}"/>
              </a:ext>
            </a:extLst>
          </p:cNvPr>
          <p:cNvSpPr txBox="1"/>
          <p:nvPr/>
        </p:nvSpPr>
        <p:spPr>
          <a:xfrm>
            <a:off x="3790258" y="2700160"/>
            <a:ext cx="4299857"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800" b="1" dirty="0">
                <a:solidFill>
                  <a:prstClr val="white"/>
                </a:solidFill>
                <a:latin typeface="Colby StBlk" pitchFamily="2" charset="77"/>
                <a:ea typeface="Colby StBlk" pitchFamily="2" charset="77"/>
              </a:rPr>
              <a:t>Journey  </a:t>
            </a:r>
            <a:r>
              <a:rPr kumimoji="0" lang="en-GB" sz="2800" u="none" strike="noStrike" kern="1200" cap="none" spc="0" normalizeH="0" baseline="0" noProof="0" dirty="0">
                <a:ln>
                  <a:noFill/>
                </a:ln>
                <a:solidFill>
                  <a:prstClr val="white"/>
                </a:solidFill>
                <a:effectLst/>
                <a:uLnTx/>
                <a:uFillTx/>
                <a:latin typeface="Colby StLt" pitchFamily="2" charset="77"/>
                <a:ea typeface="Colby StLt" pitchFamily="2" charset="77"/>
              </a:rPr>
              <a:t>St Columbkille</a:t>
            </a:r>
          </a:p>
        </p:txBody>
      </p:sp>
      <p:pic>
        <p:nvPicPr>
          <p:cNvPr id="9" name="Picture 8">
            <a:extLst>
              <a:ext uri="{FF2B5EF4-FFF2-40B4-BE49-F238E27FC236}">
                <a16:creationId xmlns:a16="http://schemas.microsoft.com/office/drawing/2014/main" id="{17B72142-71EF-834F-1633-060A95A6C424}"/>
              </a:ext>
            </a:extLst>
          </p:cNvPr>
          <p:cNvPicPr>
            <a:picLocks noChangeAspect="1"/>
          </p:cNvPicPr>
          <p:nvPr/>
        </p:nvPicPr>
        <p:blipFill>
          <a:blip r:embed="rId4"/>
          <a:stretch>
            <a:fillRect/>
          </a:stretch>
        </p:blipFill>
        <p:spPr>
          <a:xfrm>
            <a:off x="272143" y="204933"/>
            <a:ext cx="2083599" cy="750343"/>
          </a:xfrm>
          <a:prstGeom prst="rect">
            <a:avLst/>
          </a:prstGeom>
        </p:spPr>
      </p:pic>
    </p:spTree>
    <p:extLst>
      <p:ext uri="{BB962C8B-B14F-4D97-AF65-F5344CB8AC3E}">
        <p14:creationId xmlns:p14="http://schemas.microsoft.com/office/powerpoint/2010/main" val="3452236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2C886218-281D-EACD-C8FE-FCC0BD6F812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7C482E09-D835-A636-6358-E33C10586D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C5E13EA-49BD-3C5F-F3A3-B1505EF963BF}"/>
              </a:ext>
            </a:extLst>
          </p:cNvPr>
          <p:cNvSpPr txBox="1"/>
          <p:nvPr/>
        </p:nvSpPr>
        <p:spPr>
          <a:xfrm>
            <a:off x="293929" y="366846"/>
            <a:ext cx="4608009"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srgbClr val="12375A"/>
                </a:solidFill>
                <a:effectLst/>
                <a:uLnTx/>
                <a:uFillTx/>
                <a:latin typeface="Colby StBlk" pitchFamily="2" charset="77"/>
                <a:ea typeface="Colby StBlk" pitchFamily="2" charset="77"/>
                <a:cs typeface="+mn-cs"/>
              </a:rPr>
              <a:t>Activity 2</a:t>
            </a:r>
          </a:p>
        </p:txBody>
      </p:sp>
      <p:sp>
        <p:nvSpPr>
          <p:cNvPr id="4" name="TextBox 3">
            <a:extLst>
              <a:ext uri="{FF2B5EF4-FFF2-40B4-BE49-F238E27FC236}">
                <a16:creationId xmlns:a16="http://schemas.microsoft.com/office/drawing/2014/main" id="{FCDE08D8-F0B6-A050-0402-72DEEB49FE4F}"/>
              </a:ext>
            </a:extLst>
          </p:cNvPr>
          <p:cNvSpPr txBox="1"/>
          <p:nvPr/>
        </p:nvSpPr>
        <p:spPr>
          <a:xfrm>
            <a:off x="293929" y="1682124"/>
            <a:ext cx="8439754" cy="1323439"/>
          </a:xfrm>
          <a:prstGeom prst="rect">
            <a:avLst/>
          </a:prstGeom>
          <a:noFill/>
        </p:spPr>
        <p:txBody>
          <a:bodyPr wrap="square">
            <a:spAutoFit/>
          </a:bodyPr>
          <a:lstStyle/>
          <a:p>
            <a:pPr>
              <a:spcBef>
                <a:spcPct val="0"/>
              </a:spcBef>
              <a:defRPr/>
            </a:pPr>
            <a:r>
              <a:rPr lang="en-GB" sz="4000" b="1" dirty="0">
                <a:solidFill>
                  <a:srgbClr val="12375A"/>
                </a:solidFill>
                <a:latin typeface="Colby StBlk" pitchFamily="2" charset="77"/>
                <a:ea typeface="Colby StBlk" pitchFamily="2" charset="77"/>
                <a:cs typeface="Rubik" panose="020B0604020202020204" charset="-79"/>
              </a:rPr>
              <a:t>The history of </a:t>
            </a:r>
          </a:p>
          <a:p>
            <a:pPr>
              <a:spcBef>
                <a:spcPct val="0"/>
              </a:spcBef>
              <a:defRPr/>
            </a:pPr>
            <a:r>
              <a:rPr lang="en-GB" sz="4000" b="1" dirty="0">
                <a:solidFill>
                  <a:srgbClr val="12375A"/>
                </a:solidFill>
                <a:latin typeface="Colby StBlk" pitchFamily="2" charset="77"/>
                <a:ea typeface="Colby StBlk" pitchFamily="2" charset="77"/>
                <a:cs typeface="Rubik" panose="020B0604020202020204" charset="-79"/>
              </a:rPr>
              <a:t>St Columbkille</a:t>
            </a:r>
          </a:p>
        </p:txBody>
      </p:sp>
      <p:sp>
        <p:nvSpPr>
          <p:cNvPr id="3" name="TextBox 2">
            <a:extLst>
              <a:ext uri="{FF2B5EF4-FFF2-40B4-BE49-F238E27FC236}">
                <a16:creationId xmlns:a16="http://schemas.microsoft.com/office/drawing/2014/main" id="{05DA6903-4109-190F-7DA2-A487933285DE}"/>
              </a:ext>
            </a:extLst>
          </p:cNvPr>
          <p:cNvSpPr txBox="1"/>
          <p:nvPr/>
        </p:nvSpPr>
        <p:spPr>
          <a:xfrm>
            <a:off x="293929" y="3256748"/>
            <a:ext cx="3534152" cy="2862322"/>
          </a:xfrm>
          <a:prstGeom prst="rect">
            <a:avLst/>
          </a:prstGeom>
          <a:noFill/>
        </p:spPr>
        <p:txBody>
          <a:bodyPr wrap="square">
            <a:spAutoFit/>
          </a:bodyPr>
          <a:lstStyle/>
          <a:p>
            <a:r>
              <a:rPr lang="en-US" b="1" dirty="0">
                <a:solidFill>
                  <a:srgbClr val="12375A"/>
                </a:solidFill>
                <a:latin typeface="Rubik" panose="020B0604020202020204" charset="-79"/>
                <a:cs typeface="Rubik" panose="020B0604020202020204" charset="-79"/>
              </a:rPr>
              <a:t>Success Criteria </a:t>
            </a:r>
          </a:p>
          <a:p>
            <a:endParaRPr lang="en-US" dirty="0">
              <a:solidFill>
                <a:srgbClr val="12375A"/>
              </a:solidFill>
              <a:latin typeface="Rubik" panose="020B0604020202020204" charset="-79"/>
              <a:cs typeface="Rubik" panose="020B0604020202020204" charset="-79"/>
            </a:endParaRPr>
          </a:p>
          <a:p>
            <a:r>
              <a:rPr lang="en-US" dirty="0">
                <a:solidFill>
                  <a:srgbClr val="12375A"/>
                </a:solidFill>
                <a:latin typeface="Rubik" panose="020B0604020202020204" charset="-79"/>
                <a:cs typeface="Rubik" panose="020B0604020202020204" charset="-79"/>
              </a:rPr>
              <a:t>I can:</a:t>
            </a:r>
          </a:p>
          <a:p>
            <a:endParaRPr lang="en-US" dirty="0">
              <a:solidFill>
                <a:srgbClr val="12375A"/>
              </a:solidFill>
              <a:latin typeface="Rubik" panose="020B0604020202020204" charset="-79"/>
              <a:cs typeface="Rubik" panose="020B0604020202020204" charset="-79"/>
            </a:endParaRPr>
          </a:p>
          <a:p>
            <a:pPr marL="285750" indent="-285750">
              <a:buFont typeface="Arial" panose="020B0604020202020204" pitchFamily="34" charset="0"/>
              <a:buChar char="•"/>
            </a:pPr>
            <a:r>
              <a:rPr lang="en-US" dirty="0">
                <a:solidFill>
                  <a:srgbClr val="12375A"/>
                </a:solidFill>
                <a:latin typeface="Rubik" panose="020B0604020202020204" charset="-79"/>
                <a:cs typeface="Rubik" panose="020B0604020202020204" charset="-79"/>
              </a:rPr>
              <a:t>explain key facts about St Columbkille and name his feast day</a:t>
            </a:r>
          </a:p>
          <a:p>
            <a:pPr marL="285750" indent="-285750">
              <a:buFont typeface="Arial" panose="020B0604020202020204" pitchFamily="34" charset="0"/>
              <a:buChar char="•"/>
            </a:pPr>
            <a:r>
              <a:rPr lang="en-US" dirty="0">
                <a:solidFill>
                  <a:srgbClr val="12375A"/>
                </a:solidFill>
                <a:latin typeface="Rubik" panose="020B0604020202020204" charset="-79"/>
                <a:cs typeface="Rubik" panose="020B0604020202020204" charset="-79"/>
              </a:rPr>
              <a:t>describe what an illuminated letter is and why monks decorated them.</a:t>
            </a:r>
          </a:p>
        </p:txBody>
      </p:sp>
      <p:pic>
        <p:nvPicPr>
          <p:cNvPr id="5" name="Picture 4">
            <a:extLst>
              <a:ext uri="{FF2B5EF4-FFF2-40B4-BE49-F238E27FC236}">
                <a16:creationId xmlns:a16="http://schemas.microsoft.com/office/drawing/2014/main" id="{BA98C0F0-1D09-2304-BF48-B6A708E71669}"/>
              </a:ext>
            </a:extLst>
          </p:cNvPr>
          <p:cNvPicPr>
            <a:picLocks noChangeAspect="1"/>
          </p:cNvPicPr>
          <p:nvPr/>
        </p:nvPicPr>
        <p:blipFill>
          <a:blip r:embed="rId4"/>
          <a:stretch>
            <a:fillRect/>
          </a:stretch>
        </p:blipFill>
        <p:spPr>
          <a:xfrm>
            <a:off x="5199531" y="1508431"/>
            <a:ext cx="3534152" cy="5172939"/>
          </a:xfrm>
          <a:prstGeom prst="rect">
            <a:avLst/>
          </a:prstGeom>
        </p:spPr>
      </p:pic>
      <p:sp>
        <p:nvSpPr>
          <p:cNvPr id="2" name="TextBox 1">
            <a:extLst>
              <a:ext uri="{FF2B5EF4-FFF2-40B4-BE49-F238E27FC236}">
                <a16:creationId xmlns:a16="http://schemas.microsoft.com/office/drawing/2014/main" id="{B254B472-5B24-B9C1-AB67-5B95912F9C11}"/>
              </a:ext>
            </a:extLst>
          </p:cNvPr>
          <p:cNvSpPr txBox="1"/>
          <p:nvPr/>
        </p:nvSpPr>
        <p:spPr>
          <a:xfrm>
            <a:off x="6064468" y="6119070"/>
            <a:ext cx="2669215" cy="4616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chemeClr val="bg1"/>
                </a:solidFill>
                <a:effectLst/>
                <a:uLnTx/>
                <a:uFillTx/>
                <a:latin typeface="Rubik" panose="020B0604020202020204" charset="-79"/>
                <a:ea typeface="Colby StBlk" pitchFamily="2" charset="77"/>
                <a:cs typeface="Rubik" panose="020B0604020202020204" charset="-79"/>
              </a:rPr>
              <a:t>Artist Mark Armstrong outside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chemeClr val="bg1"/>
                </a:solidFill>
                <a:effectLst/>
                <a:uLnTx/>
                <a:uFillTx/>
                <a:latin typeface="Rubik" panose="020B0604020202020204" charset="-79"/>
                <a:ea typeface="Colby StBlk" pitchFamily="2" charset="77"/>
                <a:cs typeface="Rubik" panose="020B0604020202020204" charset="-79"/>
              </a:rPr>
              <a:t>St Columbkille’s, Rutherglen</a:t>
            </a:r>
          </a:p>
        </p:txBody>
      </p:sp>
    </p:spTree>
    <p:extLst>
      <p:ext uri="{BB962C8B-B14F-4D97-AF65-F5344CB8AC3E}">
        <p14:creationId xmlns:p14="http://schemas.microsoft.com/office/powerpoint/2010/main" val="2421755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2F2BC98-A1CB-CE47-AF21-BCF02D48ADEE}"/>
              </a:ext>
            </a:extLst>
          </p:cNvPr>
          <p:cNvPicPr>
            <a:picLocks noChangeAspect="1"/>
          </p:cNvPicPr>
          <p:nvPr/>
        </p:nvPicPr>
        <p:blipFill>
          <a:blip r:embed="rId4"/>
          <a:srcRect l="6729" b="12248"/>
          <a:stretch>
            <a:fillRect/>
          </a:stretch>
        </p:blipFill>
        <p:spPr>
          <a:xfrm>
            <a:off x="0" y="2471939"/>
            <a:ext cx="4632898" cy="4386062"/>
          </a:xfrm>
          <a:prstGeom prst="rect">
            <a:avLst/>
          </a:prstGeom>
        </p:spPr>
      </p:pic>
      <p:sp>
        <p:nvSpPr>
          <p:cNvPr id="6" name="TextBox 5">
            <a:extLst>
              <a:ext uri="{FF2B5EF4-FFF2-40B4-BE49-F238E27FC236}">
                <a16:creationId xmlns:a16="http://schemas.microsoft.com/office/drawing/2014/main" id="{B7010B88-2CD5-F650-01A6-8B51D59F36EF}"/>
              </a:ext>
            </a:extLst>
          </p:cNvPr>
          <p:cNvSpPr txBox="1"/>
          <p:nvPr/>
        </p:nvSpPr>
        <p:spPr>
          <a:xfrm>
            <a:off x="293929" y="366846"/>
            <a:ext cx="4608009"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srgbClr val="12375A"/>
                </a:solidFill>
                <a:effectLst/>
                <a:uLnTx/>
                <a:uFillTx/>
                <a:latin typeface="Colby StBlk" pitchFamily="2" charset="77"/>
                <a:ea typeface="Colby StBlk" pitchFamily="2" charset="77"/>
                <a:cs typeface="+mn-cs"/>
              </a:rPr>
              <a:t>St Columbkille</a:t>
            </a:r>
          </a:p>
        </p:txBody>
      </p:sp>
      <p:sp>
        <p:nvSpPr>
          <p:cNvPr id="8" name="TextBox 7">
            <a:extLst>
              <a:ext uri="{FF2B5EF4-FFF2-40B4-BE49-F238E27FC236}">
                <a16:creationId xmlns:a16="http://schemas.microsoft.com/office/drawing/2014/main" id="{1CDB2F2F-2017-B44C-A23F-AEF7C1EA7B5F}"/>
              </a:ext>
            </a:extLst>
          </p:cNvPr>
          <p:cNvSpPr txBox="1"/>
          <p:nvPr/>
        </p:nvSpPr>
        <p:spPr>
          <a:xfrm>
            <a:off x="293929" y="2641461"/>
            <a:ext cx="4338969" cy="3970318"/>
          </a:xfrm>
          <a:prstGeom prst="rect">
            <a:avLst/>
          </a:prstGeom>
          <a:noFill/>
        </p:spPr>
        <p:txBody>
          <a:bodyPr wrap="square" lIns="91440" tIns="45720" rIns="91440" bIns="45720" rtlCol="0" anchor="t">
            <a:spAutoFit/>
          </a:bodyPr>
          <a:lstStyle/>
          <a:p>
            <a:pPr marL="0" marR="0" lvl="0" indent="0" algn="l" defTabSz="457200" rtl="0" eaLnBrk="1" fontAlgn="auto" latinLnBrk="0" hangingPunct="1">
              <a:spcBef>
                <a:spcPts val="0"/>
              </a:spcBef>
              <a:spcAft>
                <a:spcPts val="0"/>
              </a:spcAft>
              <a:buClrTx/>
              <a:buSzTx/>
              <a:buFontTx/>
              <a:buNone/>
              <a:tabLst/>
              <a:defRPr/>
            </a:pPr>
            <a:r>
              <a:rPr kumimoji="0" lang="en-GB" sz="2800" b="1" i="0" u="none" strike="noStrike" kern="1200" cap="none" spc="0" normalizeH="0" baseline="0" noProof="0" dirty="0">
                <a:ln>
                  <a:noFill/>
                </a:ln>
                <a:solidFill>
                  <a:schemeClr val="bg1"/>
                </a:solidFill>
                <a:effectLst/>
                <a:uLnTx/>
                <a:uFillTx/>
                <a:latin typeface="Rubik" pitchFamily="2" charset="-79"/>
                <a:ea typeface="Colby StBlk" pitchFamily="2" charset="77"/>
                <a:cs typeface="Rubik" pitchFamily="2" charset="-79"/>
              </a:rPr>
              <a:t>Lived in the 6</a:t>
            </a:r>
            <a:r>
              <a:rPr kumimoji="0" lang="en-GB" sz="2800" b="1" i="0" u="none" strike="noStrike" kern="1200" cap="none" spc="0" normalizeH="0" baseline="30000" noProof="0" dirty="0">
                <a:ln>
                  <a:noFill/>
                </a:ln>
                <a:solidFill>
                  <a:schemeClr val="bg1"/>
                </a:solidFill>
                <a:effectLst/>
                <a:uLnTx/>
                <a:uFillTx/>
                <a:latin typeface="Rubik" pitchFamily="2" charset="-79"/>
                <a:ea typeface="Colby StBlk" pitchFamily="2" charset="77"/>
                <a:cs typeface="Rubik" pitchFamily="2" charset="-79"/>
              </a:rPr>
              <a:t>th</a:t>
            </a:r>
            <a:r>
              <a:rPr kumimoji="0" lang="en-GB" sz="2800" b="1" i="0" u="none" strike="noStrike" kern="1200" cap="none" spc="0" normalizeH="0" baseline="0" noProof="0" dirty="0">
                <a:ln>
                  <a:noFill/>
                </a:ln>
                <a:solidFill>
                  <a:schemeClr val="bg1"/>
                </a:solidFill>
                <a:effectLst/>
                <a:uLnTx/>
                <a:uFillTx/>
                <a:latin typeface="Rubik" pitchFamily="2" charset="-79"/>
                <a:ea typeface="Colby StBlk" pitchFamily="2" charset="77"/>
                <a:cs typeface="Rubik" pitchFamily="2" charset="-79"/>
              </a:rPr>
              <a:t> </a:t>
            </a:r>
            <a:r>
              <a:rPr lang="en-GB" sz="2800" b="1" dirty="0">
                <a:solidFill>
                  <a:schemeClr val="bg1"/>
                </a:solidFill>
                <a:latin typeface="Rubik" pitchFamily="2" charset="-79"/>
                <a:ea typeface="Colby StBlk" pitchFamily="2" charset="77"/>
                <a:cs typeface="Rubik" pitchFamily="2" charset="-79"/>
              </a:rPr>
              <a:t>Century </a:t>
            </a:r>
          </a:p>
          <a:p>
            <a:pPr lvl="0">
              <a:defRPr/>
            </a:pPr>
            <a:endParaRPr lang="en-GB" sz="2800" dirty="0">
              <a:solidFill>
                <a:srgbClr val="12375A"/>
              </a:solidFill>
              <a:latin typeface="Rubik" pitchFamily="2" charset="-79"/>
              <a:ea typeface="Colby StBlk" pitchFamily="2" charset="77"/>
              <a:cs typeface="Rubik" pitchFamily="2" charset="-79"/>
            </a:endParaRPr>
          </a:p>
          <a:p>
            <a:pPr lvl="0">
              <a:defRPr/>
            </a:pPr>
            <a:r>
              <a:rPr lang="en-GB" sz="2800" dirty="0">
                <a:solidFill>
                  <a:srgbClr val="12375A"/>
                </a:solidFill>
                <a:latin typeface="Rubik" pitchFamily="2" charset="-79"/>
                <a:ea typeface="Colby StBlk" pitchFamily="2" charset="77"/>
                <a:cs typeface="Rubik" pitchFamily="2" charset="-79"/>
              </a:rPr>
              <a:t>Born in Ireland, he travelled</a:t>
            </a:r>
            <a:r>
              <a:rPr lang="en-US" sz="2800" dirty="0">
                <a:solidFill>
                  <a:srgbClr val="12375A"/>
                </a:solidFill>
                <a:latin typeface="Rubik" pitchFamily="2" charset="-79"/>
                <a:cs typeface="Rubik" pitchFamily="2" charset="-79"/>
              </a:rPr>
              <a:t> to </a:t>
            </a:r>
          </a:p>
          <a:p>
            <a:pPr lvl="0">
              <a:defRPr/>
            </a:pPr>
            <a:r>
              <a:rPr lang="en-US" sz="2800" dirty="0">
                <a:solidFill>
                  <a:srgbClr val="12375A"/>
                </a:solidFill>
                <a:latin typeface="Rubik" pitchFamily="2" charset="-79"/>
                <a:cs typeface="Rubik" pitchFamily="2" charset="-79"/>
              </a:rPr>
              <a:t>Scotland in 563 AD</a:t>
            </a:r>
          </a:p>
          <a:p>
            <a:pPr lvl="0">
              <a:defRPr/>
            </a:pPr>
            <a:endParaRPr lang="en-US" sz="2800" dirty="0">
              <a:solidFill>
                <a:srgbClr val="12375A"/>
              </a:solidFill>
              <a:latin typeface="Rubik" pitchFamily="2" charset="-79"/>
              <a:cs typeface="Rubik" pitchFamily="2" charset="-79"/>
            </a:endParaRPr>
          </a:p>
          <a:p>
            <a:pPr lvl="0">
              <a:defRPr/>
            </a:pPr>
            <a:r>
              <a:rPr lang="en-US" sz="2800" dirty="0">
                <a:solidFill>
                  <a:srgbClr val="12375A"/>
                </a:solidFill>
                <a:latin typeface="Rubik" pitchFamily="2" charset="-79"/>
                <a:cs typeface="Rubik" pitchFamily="2" charset="-79"/>
              </a:rPr>
              <a:t>This was over 1,460 years ago.</a:t>
            </a:r>
            <a:endParaRPr kumimoji="0" lang="en-GB" sz="2800" b="0" i="0" u="none" strike="noStrike" kern="1200" cap="none" spc="0" normalizeH="0" baseline="0" noProof="0" dirty="0">
              <a:ln>
                <a:noFill/>
              </a:ln>
              <a:solidFill>
                <a:srgbClr val="12375A"/>
              </a:solidFill>
              <a:effectLst/>
              <a:uLnTx/>
              <a:uFillTx/>
              <a:latin typeface="Rubik" pitchFamily="2" charset="-79"/>
              <a:ea typeface="Colby StBlk" pitchFamily="2" charset="77"/>
              <a:cs typeface="Rubik" pitchFamily="2" charset="-79"/>
            </a:endParaRPr>
          </a:p>
        </p:txBody>
      </p:sp>
      <p:pic>
        <p:nvPicPr>
          <p:cNvPr id="7" name="Picture 13">
            <a:extLst>
              <a:ext uri="{FF2B5EF4-FFF2-40B4-BE49-F238E27FC236}">
                <a16:creationId xmlns:a16="http://schemas.microsoft.com/office/drawing/2014/main" id="{040ED457-93F5-9EFE-1E92-0AC8CABA5C22}"/>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636554" y="1795321"/>
            <a:ext cx="2810022" cy="481645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03CECB46-B77B-9312-AE1E-7283F342935B}"/>
              </a:ext>
            </a:extLst>
          </p:cNvPr>
          <p:cNvSpPr txBox="1"/>
          <p:nvPr/>
        </p:nvSpPr>
        <p:spPr>
          <a:xfrm>
            <a:off x="293928" y="1602348"/>
            <a:ext cx="5342626"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srgbClr val="12375A"/>
                </a:solidFill>
                <a:effectLst/>
                <a:uLnTx/>
                <a:uFillTx/>
                <a:latin typeface="Colby StBlk" pitchFamily="2" charset="77"/>
                <a:ea typeface="Colby StBlk" pitchFamily="2" charset="77"/>
                <a:cs typeface="+mn-cs"/>
              </a:rPr>
              <a:t>Also known as St Columba</a:t>
            </a:r>
          </a:p>
        </p:txBody>
      </p:sp>
    </p:spTree>
    <p:extLst>
      <p:ext uri="{BB962C8B-B14F-4D97-AF65-F5344CB8AC3E}">
        <p14:creationId xmlns:p14="http://schemas.microsoft.com/office/powerpoint/2010/main" val="1618585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6846986-1062-0651-C7CC-505920EC1C5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4F5DB8D-94F5-C2F1-2FD7-1DC784C2797D}"/>
              </a:ext>
            </a:extLst>
          </p:cNvPr>
          <p:cNvPicPr>
            <a:picLocks noChangeAspect="1"/>
          </p:cNvPicPr>
          <p:nvPr/>
        </p:nvPicPr>
        <p:blipFill>
          <a:blip r:embed="rId4"/>
          <a:srcRect l="6729" b="12248"/>
          <a:stretch>
            <a:fillRect/>
          </a:stretch>
        </p:blipFill>
        <p:spPr>
          <a:xfrm>
            <a:off x="0" y="1565329"/>
            <a:ext cx="4632898" cy="5292672"/>
          </a:xfrm>
          <a:prstGeom prst="rect">
            <a:avLst/>
          </a:prstGeom>
        </p:spPr>
      </p:pic>
      <p:sp>
        <p:nvSpPr>
          <p:cNvPr id="10" name="Rectangle 9">
            <a:extLst>
              <a:ext uri="{FF2B5EF4-FFF2-40B4-BE49-F238E27FC236}">
                <a16:creationId xmlns:a16="http://schemas.microsoft.com/office/drawing/2014/main" id="{6B088AD6-9883-4CE0-BB5A-77C6AED49F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86F60BB-FE7B-54F0-F384-DD8DB804A11E}"/>
              </a:ext>
            </a:extLst>
          </p:cNvPr>
          <p:cNvSpPr txBox="1"/>
          <p:nvPr/>
        </p:nvSpPr>
        <p:spPr>
          <a:xfrm>
            <a:off x="293929" y="366846"/>
            <a:ext cx="4608009"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srgbClr val="12375A"/>
                </a:solidFill>
                <a:effectLst/>
                <a:uLnTx/>
                <a:uFillTx/>
                <a:latin typeface="Colby StBlk" pitchFamily="2" charset="77"/>
                <a:ea typeface="Colby StBlk" pitchFamily="2" charset="77"/>
                <a:cs typeface="+mn-cs"/>
              </a:rPr>
              <a:t>St Columbkille</a:t>
            </a:r>
          </a:p>
        </p:txBody>
      </p:sp>
      <p:sp>
        <p:nvSpPr>
          <p:cNvPr id="3" name="Rectangle 2">
            <a:extLst>
              <a:ext uri="{FF2B5EF4-FFF2-40B4-BE49-F238E27FC236}">
                <a16:creationId xmlns:a16="http://schemas.microsoft.com/office/drawing/2014/main" id="{1F2605CD-6223-A7A4-85B9-B52119918ED9}"/>
              </a:ext>
            </a:extLst>
          </p:cNvPr>
          <p:cNvSpPr>
            <a:spLocks noChangeArrowheads="1"/>
          </p:cNvSpPr>
          <p:nvPr/>
        </p:nvSpPr>
        <p:spPr bwMode="auto">
          <a:xfrm>
            <a:off x="342381" y="2078846"/>
            <a:ext cx="394813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3600" b="1" i="0" u="none" strike="noStrike" cap="none" normalizeH="0" baseline="0" dirty="0">
                <a:ln>
                  <a:noFill/>
                </a:ln>
                <a:solidFill>
                  <a:srgbClr val="12375A"/>
                </a:solidFill>
                <a:effectLst/>
                <a:latin typeface="Rubik" panose="020B0604020202020204" charset="-79"/>
                <a:cs typeface="Rubik" panose="020B0604020202020204" charset="-79"/>
              </a:rPr>
              <a:t>Settled on the </a:t>
            </a:r>
            <a:br>
              <a:rPr kumimoji="0" lang="en-US" altLang="en-US" sz="3600" b="1" i="0" u="none" strike="noStrike" cap="none" normalizeH="0" baseline="0" dirty="0">
                <a:ln>
                  <a:noFill/>
                </a:ln>
                <a:solidFill>
                  <a:srgbClr val="12375A"/>
                </a:solidFill>
                <a:effectLst/>
                <a:latin typeface="Rubik" panose="020B0604020202020204" charset="-79"/>
                <a:cs typeface="Rubik" panose="020B0604020202020204" charset="-79"/>
              </a:rPr>
            </a:br>
            <a:r>
              <a:rPr kumimoji="0" lang="en-US" altLang="en-US" sz="3600" b="1" i="0" u="none" strike="noStrike" cap="none" normalizeH="0" baseline="0" dirty="0">
                <a:ln>
                  <a:noFill/>
                </a:ln>
                <a:solidFill>
                  <a:srgbClr val="12375A"/>
                </a:solidFill>
                <a:effectLst/>
                <a:latin typeface="Rubik" panose="020B0604020202020204" charset="-79"/>
                <a:cs typeface="Rubik" panose="020B0604020202020204" charset="-79"/>
              </a:rPr>
              <a:t>island of Iona.</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3600" b="1" i="0" u="none" strike="noStrike" cap="none" normalizeH="0" baseline="0" dirty="0">
              <a:ln>
                <a:noFill/>
              </a:ln>
              <a:solidFill>
                <a:srgbClr val="12375A"/>
              </a:solidFill>
              <a:effectLst/>
              <a:latin typeface="Rubik" panose="020B0604020202020204" charset="-79"/>
              <a:cs typeface="Rubik" panose="020B0604020202020204" charset="-79"/>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3600" b="1" i="0" u="none" strike="noStrike" cap="none" normalizeH="0" baseline="0" dirty="0">
                <a:ln>
                  <a:noFill/>
                </a:ln>
                <a:solidFill>
                  <a:srgbClr val="12375A"/>
                </a:solidFill>
                <a:effectLst/>
                <a:latin typeface="Rubik" panose="020B0604020202020204" charset="-79"/>
                <a:cs typeface="Rubik" panose="020B0604020202020204" charset="-79"/>
              </a:rPr>
              <a:t>Founded a </a:t>
            </a:r>
            <a:br>
              <a:rPr kumimoji="0" lang="en-US" altLang="en-US" sz="3600" b="1" i="0" u="none" strike="noStrike" cap="none" normalizeH="0" baseline="0" dirty="0">
                <a:ln>
                  <a:noFill/>
                </a:ln>
                <a:solidFill>
                  <a:srgbClr val="12375A"/>
                </a:solidFill>
                <a:effectLst/>
                <a:latin typeface="Rubik" panose="020B0604020202020204" charset="-79"/>
                <a:cs typeface="Rubik" panose="020B0604020202020204" charset="-79"/>
              </a:rPr>
            </a:br>
            <a:r>
              <a:rPr kumimoji="0" lang="en-US" altLang="en-US" sz="3600" b="1" i="0" u="none" strike="noStrike" cap="none" normalizeH="0" baseline="0" dirty="0">
                <a:ln>
                  <a:noFill/>
                </a:ln>
                <a:solidFill>
                  <a:srgbClr val="12375A"/>
                </a:solidFill>
                <a:effectLst/>
                <a:latin typeface="Rubik" panose="020B0604020202020204" charset="-79"/>
                <a:cs typeface="Rubik" panose="020B0604020202020204" charset="-79"/>
              </a:rPr>
              <a:t>monastery</a:t>
            </a:r>
          </a:p>
          <a:p>
            <a:pPr marL="0" marR="0" lvl="0" indent="0" algn="l" defTabSz="914400" rtl="0" eaLnBrk="0" fontAlgn="base" latinLnBrk="0" hangingPunct="0">
              <a:lnSpc>
                <a:spcPct val="100000"/>
              </a:lnSpc>
              <a:spcBef>
                <a:spcPct val="0"/>
              </a:spcBef>
              <a:spcAft>
                <a:spcPct val="0"/>
              </a:spcAft>
              <a:buClrTx/>
              <a:buSzTx/>
              <a:tabLst/>
            </a:pPr>
            <a:r>
              <a:rPr kumimoji="0" lang="en-US" altLang="en-US" sz="3600" b="1" i="0" u="none" strike="noStrike" cap="none" normalizeH="0" baseline="0" dirty="0">
                <a:ln>
                  <a:noFill/>
                </a:ln>
                <a:solidFill>
                  <a:srgbClr val="12375A"/>
                </a:solidFill>
                <a:effectLst/>
                <a:latin typeface="Rubik" panose="020B0604020202020204" charset="-79"/>
                <a:cs typeface="Rubik" panose="020B0604020202020204" charset="-79"/>
              </a:rPr>
              <a:t>there.</a:t>
            </a:r>
          </a:p>
        </p:txBody>
      </p:sp>
      <p:pic>
        <p:nvPicPr>
          <p:cNvPr id="1030" name="Picture 6" descr="Iona Abbey">
            <a:extLst>
              <a:ext uri="{FF2B5EF4-FFF2-40B4-BE49-F238E27FC236}">
                <a16:creationId xmlns:a16="http://schemas.microsoft.com/office/drawing/2014/main" id="{8FB8DE99-EEDB-A18B-1322-71422D69DB84}"/>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071581" y="3304529"/>
            <a:ext cx="4789516" cy="318662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CE2E65AB-7699-F4AC-3779-BDE30C56375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39631"/>
          <a:stretch>
            <a:fillRect/>
          </a:stretch>
        </p:blipFill>
        <p:spPr bwMode="auto">
          <a:xfrm>
            <a:off x="5422814" y="1565329"/>
            <a:ext cx="2729294" cy="2107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5880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24B0804D-470B-0C59-4BBD-CAB614AD8287}"/>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3DB3063-B24C-C731-AAFF-86F190374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77372D8-3CE2-6E6E-9C7D-7DED1A092CF3}"/>
              </a:ext>
            </a:extLst>
          </p:cNvPr>
          <p:cNvSpPr txBox="1"/>
          <p:nvPr/>
        </p:nvSpPr>
        <p:spPr>
          <a:xfrm>
            <a:off x="293929" y="366846"/>
            <a:ext cx="4608009"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srgbClr val="12375A"/>
                </a:solidFill>
                <a:effectLst/>
                <a:uLnTx/>
                <a:uFillTx/>
                <a:latin typeface="Colby StBlk" pitchFamily="2" charset="77"/>
                <a:ea typeface="Colby StBlk" pitchFamily="2" charset="77"/>
                <a:cs typeface="+mn-cs"/>
              </a:rPr>
              <a:t>St Columbkille</a:t>
            </a:r>
          </a:p>
        </p:txBody>
      </p:sp>
      <p:sp>
        <p:nvSpPr>
          <p:cNvPr id="3" name="Rectangle 2">
            <a:extLst>
              <a:ext uri="{FF2B5EF4-FFF2-40B4-BE49-F238E27FC236}">
                <a16:creationId xmlns:a16="http://schemas.microsoft.com/office/drawing/2014/main" id="{CAE258B9-D097-89CB-010F-FA6C795BA033}"/>
              </a:ext>
            </a:extLst>
          </p:cNvPr>
          <p:cNvSpPr>
            <a:spLocks noChangeArrowheads="1"/>
          </p:cNvSpPr>
          <p:nvPr/>
        </p:nvSpPr>
        <p:spPr bwMode="auto">
          <a:xfrm>
            <a:off x="293929" y="1982301"/>
            <a:ext cx="8392872"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spcBef>
                <a:spcPct val="0"/>
              </a:spcBef>
              <a:defRPr/>
            </a:pPr>
            <a:r>
              <a:rPr lang="en-GB" altLang="en-US" sz="2200" b="1" dirty="0">
                <a:solidFill>
                  <a:srgbClr val="12375A"/>
                </a:solidFill>
                <a:latin typeface="Colby StBlk" pitchFamily="2" charset="77"/>
                <a:ea typeface="Colby StBlk" pitchFamily="2" charset="77"/>
                <a:cs typeface="Rubik" panose="020B0604020202020204" charset="-79"/>
              </a:rPr>
              <a:t>In the monastery the monks, including St Columbkille, carried out many jobs:</a:t>
            </a:r>
          </a:p>
          <a:p>
            <a:pPr>
              <a:spcBef>
                <a:spcPct val="0"/>
              </a:spcBef>
              <a:defRPr/>
            </a:pPr>
            <a:endParaRPr lang="en-GB" altLang="en-US" sz="2200" dirty="0">
              <a:solidFill>
                <a:srgbClr val="12375A"/>
              </a:solidFill>
              <a:latin typeface="Rubik" panose="020B0604020202020204" charset="-79"/>
              <a:ea typeface="ToolkitsRounded" panose="02000603000000000000" pitchFamily="2" charset="0"/>
              <a:cs typeface="Rubik" panose="020B0604020202020204" charset="-79"/>
            </a:endParaRPr>
          </a:p>
          <a:p>
            <a:pPr marL="342900" indent="-342900">
              <a:spcBef>
                <a:spcPct val="0"/>
              </a:spcBef>
              <a:buFont typeface="Arial" panose="020B0604020202020204" pitchFamily="34" charset="0"/>
              <a:buChar char="•"/>
              <a:defRPr/>
            </a:pPr>
            <a:r>
              <a:rPr lang="en-GB" altLang="en-US" sz="2200" dirty="0">
                <a:solidFill>
                  <a:srgbClr val="12375A"/>
                </a:solidFill>
                <a:latin typeface="Rubik" panose="020B0604020202020204" charset="-79"/>
                <a:ea typeface="ToolkitsRounded" panose="02000603000000000000" pitchFamily="2" charset="0"/>
                <a:cs typeface="Rubik" panose="020B0604020202020204" charset="-79"/>
              </a:rPr>
              <a:t>serving God through prayer and worship </a:t>
            </a:r>
          </a:p>
          <a:p>
            <a:pPr marL="342900" indent="-342900">
              <a:spcBef>
                <a:spcPct val="0"/>
              </a:spcBef>
              <a:buFont typeface="Arial" panose="020B0604020202020204" pitchFamily="34" charset="0"/>
              <a:buChar char="•"/>
              <a:defRPr/>
            </a:pPr>
            <a:r>
              <a:rPr lang="en-GB" altLang="en-US" sz="2200" dirty="0">
                <a:solidFill>
                  <a:srgbClr val="12375A"/>
                </a:solidFill>
                <a:latin typeface="Rubik" panose="020B0604020202020204" charset="-79"/>
                <a:ea typeface="ToolkitsRounded" panose="02000603000000000000" pitchFamily="2" charset="0"/>
                <a:cs typeface="Rubik" panose="020B0604020202020204" charset="-79"/>
              </a:rPr>
              <a:t>sharing their faith with others  </a:t>
            </a:r>
          </a:p>
          <a:p>
            <a:pPr marL="342900" indent="-342900">
              <a:spcBef>
                <a:spcPct val="0"/>
              </a:spcBef>
              <a:buFont typeface="Arial" panose="020B0604020202020204" pitchFamily="34" charset="0"/>
              <a:buChar char="•"/>
              <a:defRPr/>
            </a:pPr>
            <a:r>
              <a:rPr lang="en-GB" altLang="en-US" sz="2200" dirty="0">
                <a:solidFill>
                  <a:srgbClr val="12375A"/>
                </a:solidFill>
                <a:latin typeface="Rubik" panose="020B0604020202020204" charset="-79"/>
                <a:ea typeface="ToolkitsRounded" panose="02000603000000000000" pitchFamily="2" charset="0"/>
                <a:cs typeface="Rubik" panose="020B0604020202020204" charset="-79"/>
              </a:rPr>
              <a:t>teaching children to read and write</a:t>
            </a:r>
          </a:p>
          <a:p>
            <a:pPr marL="342900" indent="-342900">
              <a:spcBef>
                <a:spcPct val="0"/>
              </a:spcBef>
              <a:buFont typeface="Arial" panose="020B0604020202020204" pitchFamily="34" charset="0"/>
              <a:buChar char="•"/>
              <a:defRPr/>
            </a:pPr>
            <a:r>
              <a:rPr lang="en-GB" altLang="en-US" sz="2200" dirty="0">
                <a:solidFill>
                  <a:srgbClr val="12375A"/>
                </a:solidFill>
                <a:latin typeface="Rubik" panose="020B0604020202020204" charset="-79"/>
                <a:ea typeface="ToolkitsRounded" panose="02000603000000000000" pitchFamily="2" charset="0"/>
                <a:cs typeface="Rubik" panose="020B0604020202020204" charset="-79"/>
              </a:rPr>
              <a:t>building new spaces in the monastery </a:t>
            </a:r>
          </a:p>
          <a:p>
            <a:pPr marL="342900" indent="-342900">
              <a:spcBef>
                <a:spcPct val="0"/>
              </a:spcBef>
              <a:buFont typeface="Arial" panose="020B0604020202020204" pitchFamily="34" charset="0"/>
              <a:buChar char="•"/>
              <a:defRPr/>
            </a:pPr>
            <a:r>
              <a:rPr lang="en-GB" altLang="en-US" sz="2200" dirty="0">
                <a:solidFill>
                  <a:srgbClr val="12375A"/>
                </a:solidFill>
                <a:latin typeface="Rubik" panose="020B0604020202020204" charset="-79"/>
                <a:ea typeface="ToolkitsRounded" panose="02000603000000000000" pitchFamily="2" charset="0"/>
                <a:cs typeface="Rubik" panose="020B0604020202020204" charset="-79"/>
              </a:rPr>
              <a:t>farming work to produce their own food</a:t>
            </a:r>
          </a:p>
          <a:p>
            <a:pPr marL="342900" indent="-342900">
              <a:spcBef>
                <a:spcPct val="0"/>
              </a:spcBef>
              <a:buFont typeface="Arial" panose="020B0604020202020204" pitchFamily="34" charset="0"/>
              <a:buChar char="•"/>
              <a:defRPr/>
            </a:pPr>
            <a:r>
              <a:rPr lang="en-GB" altLang="en-US" sz="2200" dirty="0">
                <a:solidFill>
                  <a:srgbClr val="12375A"/>
                </a:solidFill>
                <a:latin typeface="Rubik" panose="020B0604020202020204" charset="-79"/>
                <a:ea typeface="ToolkitsRounded" panose="02000603000000000000" pitchFamily="2" charset="0"/>
                <a:cs typeface="Rubik" panose="020B0604020202020204" charset="-79"/>
              </a:rPr>
              <a:t>copying out books, especially Bibles by hand.</a:t>
            </a:r>
          </a:p>
          <a:p>
            <a:pPr marL="342900" indent="-342900">
              <a:spcBef>
                <a:spcPct val="0"/>
              </a:spcBef>
              <a:buFont typeface="Arial" panose="020B0604020202020204" pitchFamily="34" charset="0"/>
              <a:buChar char="•"/>
              <a:defRPr/>
            </a:pPr>
            <a:endParaRPr lang="en-GB" altLang="en-US" sz="2200" dirty="0">
              <a:solidFill>
                <a:srgbClr val="12375A"/>
              </a:solidFill>
              <a:latin typeface="Rubik" panose="020B0604020202020204" charset="-79"/>
              <a:ea typeface="ToolkitsRounded" panose="02000603000000000000" pitchFamily="2" charset="0"/>
              <a:cs typeface="Rubik" panose="020B0604020202020204" charset="-79"/>
            </a:endParaRPr>
          </a:p>
        </p:txBody>
      </p:sp>
      <p:pic>
        <p:nvPicPr>
          <p:cNvPr id="4" name="Picture 3">
            <a:extLst>
              <a:ext uri="{FF2B5EF4-FFF2-40B4-BE49-F238E27FC236}">
                <a16:creationId xmlns:a16="http://schemas.microsoft.com/office/drawing/2014/main" id="{C92D9E78-0307-D190-2EB2-FEE2F7999A6E}"/>
              </a:ext>
            </a:extLst>
          </p:cNvPr>
          <p:cNvPicPr>
            <a:picLocks noChangeAspect="1"/>
          </p:cNvPicPr>
          <p:nvPr/>
        </p:nvPicPr>
        <p:blipFill>
          <a:blip r:embed="rId4"/>
          <a:stretch>
            <a:fillRect/>
          </a:stretch>
        </p:blipFill>
        <p:spPr>
          <a:xfrm>
            <a:off x="6509982" y="3959333"/>
            <a:ext cx="2469605" cy="2689970"/>
          </a:xfrm>
          <a:prstGeom prst="rect">
            <a:avLst/>
          </a:prstGeom>
        </p:spPr>
      </p:pic>
    </p:spTree>
    <p:extLst>
      <p:ext uri="{BB962C8B-B14F-4D97-AF65-F5344CB8AC3E}">
        <p14:creationId xmlns:p14="http://schemas.microsoft.com/office/powerpoint/2010/main" val="3155121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93A443E-CF7C-5092-1C34-996C88E21CE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DA618ED-3417-C675-DE59-1F9AB1356865}"/>
              </a:ext>
            </a:extLst>
          </p:cNvPr>
          <p:cNvPicPr>
            <a:picLocks noChangeAspect="1"/>
          </p:cNvPicPr>
          <p:nvPr/>
        </p:nvPicPr>
        <p:blipFill>
          <a:blip r:embed="rId4"/>
          <a:srcRect l="6729" b="12248"/>
          <a:stretch>
            <a:fillRect/>
          </a:stretch>
        </p:blipFill>
        <p:spPr>
          <a:xfrm>
            <a:off x="0" y="1965277"/>
            <a:ext cx="4632898" cy="4892723"/>
          </a:xfrm>
          <a:prstGeom prst="rect">
            <a:avLst/>
          </a:prstGeom>
        </p:spPr>
      </p:pic>
      <p:sp>
        <p:nvSpPr>
          <p:cNvPr id="10" name="Rectangle 9">
            <a:extLst>
              <a:ext uri="{FF2B5EF4-FFF2-40B4-BE49-F238E27FC236}">
                <a16:creationId xmlns:a16="http://schemas.microsoft.com/office/drawing/2014/main" id="{6D7FEEDF-9539-F1F8-9ABA-A2FB4F62B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139F04DC-CF94-79F3-4CB2-B763741D30E1}"/>
              </a:ext>
            </a:extLst>
          </p:cNvPr>
          <p:cNvSpPr txBox="1"/>
          <p:nvPr/>
        </p:nvSpPr>
        <p:spPr>
          <a:xfrm>
            <a:off x="293929" y="366846"/>
            <a:ext cx="4608009"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a:ln>
                  <a:noFill/>
                </a:ln>
                <a:solidFill>
                  <a:srgbClr val="12375A"/>
                </a:solidFill>
                <a:effectLst/>
                <a:uLnTx/>
                <a:uFillTx/>
                <a:latin typeface="Colby StBlk" pitchFamily="2" charset="77"/>
                <a:ea typeface="Colby StBlk" pitchFamily="2" charset="77"/>
                <a:cs typeface="+mn-cs"/>
              </a:rPr>
              <a:t>St Columbkille</a:t>
            </a:r>
            <a:endParaRPr kumimoji="0" lang="en-GB" sz="2700" b="1" i="0" u="none" strike="noStrike" kern="1200" cap="none" spc="0" normalizeH="0" baseline="0" noProof="0" dirty="0">
              <a:ln>
                <a:noFill/>
              </a:ln>
              <a:solidFill>
                <a:srgbClr val="12375A"/>
              </a:solidFill>
              <a:effectLst/>
              <a:uLnTx/>
              <a:uFillTx/>
              <a:latin typeface="Colby StBlk" pitchFamily="2" charset="77"/>
              <a:ea typeface="Colby StBlk" pitchFamily="2" charset="77"/>
              <a:cs typeface="+mn-cs"/>
            </a:endParaRPr>
          </a:p>
        </p:txBody>
      </p:sp>
      <p:sp>
        <p:nvSpPr>
          <p:cNvPr id="4" name="TextBox 3">
            <a:extLst>
              <a:ext uri="{FF2B5EF4-FFF2-40B4-BE49-F238E27FC236}">
                <a16:creationId xmlns:a16="http://schemas.microsoft.com/office/drawing/2014/main" id="{D1C7D0A0-3BB8-E73A-53EF-3FD0CCD51FE6}"/>
              </a:ext>
            </a:extLst>
          </p:cNvPr>
          <p:cNvSpPr txBox="1"/>
          <p:nvPr/>
        </p:nvSpPr>
        <p:spPr>
          <a:xfrm>
            <a:off x="403800" y="2299935"/>
            <a:ext cx="3683725" cy="4401205"/>
          </a:xfrm>
          <a:prstGeom prst="rect">
            <a:avLst/>
          </a:prstGeom>
          <a:noFill/>
        </p:spPr>
        <p:txBody>
          <a:bodyPr wrap="square">
            <a:spAutoFit/>
          </a:bodyPr>
          <a:lstStyle/>
          <a:p>
            <a:pPr marL="0" indent="0" eaLnBrk="1" hangingPunct="1">
              <a:spcBef>
                <a:spcPct val="0"/>
              </a:spcBef>
              <a:buFont typeface="Arial" panose="020B0604020202020204" pitchFamily="34" charset="0"/>
              <a:buNone/>
              <a:defRPr/>
            </a:pPr>
            <a:r>
              <a:rPr lang="en-GB" altLang="en-US" sz="2800" dirty="0">
                <a:solidFill>
                  <a:srgbClr val="12375A"/>
                </a:solidFill>
                <a:latin typeface="Rubik" panose="020B0604020202020204" charset="-79"/>
                <a:ea typeface="ToolkitsRounded" panose="02000603000000000000" pitchFamily="2" charset="0"/>
                <a:cs typeface="Rubik" panose="020B0604020202020204" charset="-79"/>
              </a:rPr>
              <a:t>At this time, all books were hand-written so copies needed to be made by hand.</a:t>
            </a:r>
          </a:p>
          <a:p>
            <a:pPr marL="0" indent="0" eaLnBrk="1" hangingPunct="1">
              <a:spcBef>
                <a:spcPct val="0"/>
              </a:spcBef>
              <a:buFont typeface="Arial" panose="020B0604020202020204" pitchFamily="34" charset="0"/>
              <a:buNone/>
              <a:defRPr/>
            </a:pPr>
            <a:endParaRPr lang="en-GB" altLang="en-US" sz="2800" b="1" dirty="0">
              <a:solidFill>
                <a:srgbClr val="12375A"/>
              </a:solidFill>
              <a:latin typeface="Rubik" panose="020B0604020202020204" charset="-79"/>
              <a:ea typeface="ToolkitsRounded" panose="02000603000000000000" pitchFamily="2" charset="0"/>
              <a:cs typeface="Rubik" panose="020B0604020202020204" charset="-79"/>
            </a:endParaRPr>
          </a:p>
          <a:p>
            <a:pPr marL="0" indent="0" eaLnBrk="1" hangingPunct="1">
              <a:spcBef>
                <a:spcPct val="0"/>
              </a:spcBef>
              <a:buFont typeface="Arial" panose="020B0604020202020204" pitchFamily="34" charset="0"/>
              <a:buNone/>
              <a:defRPr/>
            </a:pPr>
            <a:r>
              <a:rPr lang="en-GB" altLang="en-US" sz="2800" dirty="0">
                <a:solidFill>
                  <a:srgbClr val="12375A"/>
                </a:solidFill>
                <a:latin typeface="Rubik" panose="020B0604020202020204" charset="-79"/>
                <a:ea typeface="ToolkitsRounded" panose="02000603000000000000" pitchFamily="2" charset="0"/>
                <a:cs typeface="Rubik" panose="020B0604020202020204" charset="-79"/>
              </a:rPr>
              <a:t>St. Columba is thought to have copied out as many as 300 books! </a:t>
            </a:r>
          </a:p>
        </p:txBody>
      </p:sp>
      <p:pic>
        <p:nvPicPr>
          <p:cNvPr id="5" name="Picture 4">
            <a:extLst>
              <a:ext uri="{FF2B5EF4-FFF2-40B4-BE49-F238E27FC236}">
                <a16:creationId xmlns:a16="http://schemas.microsoft.com/office/drawing/2014/main" id="{982B57BD-BDB7-61DE-8B3D-87B2341DE589}"/>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253208" y="1584262"/>
            <a:ext cx="4442326" cy="4685991"/>
          </a:xfrm>
          <a:prstGeom prst="rect">
            <a:avLst/>
          </a:prstGeom>
        </p:spPr>
      </p:pic>
    </p:spTree>
    <p:extLst>
      <p:ext uri="{BB962C8B-B14F-4D97-AF65-F5344CB8AC3E}">
        <p14:creationId xmlns:p14="http://schemas.microsoft.com/office/powerpoint/2010/main" val="3926824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6748DD46-CE61-526B-1A2E-468E14CEA52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877D7F2-DE09-DBE2-18EF-9B541551CEFD}"/>
              </a:ext>
            </a:extLst>
          </p:cNvPr>
          <p:cNvPicPr>
            <a:picLocks noChangeAspect="1"/>
          </p:cNvPicPr>
          <p:nvPr/>
        </p:nvPicPr>
        <p:blipFill>
          <a:blip r:embed="rId4"/>
          <a:srcRect l="6729" b="12248"/>
          <a:stretch>
            <a:fillRect/>
          </a:stretch>
        </p:blipFill>
        <p:spPr>
          <a:xfrm>
            <a:off x="0" y="1965277"/>
            <a:ext cx="4632898" cy="4892723"/>
          </a:xfrm>
          <a:prstGeom prst="rect">
            <a:avLst/>
          </a:prstGeom>
        </p:spPr>
      </p:pic>
      <p:sp>
        <p:nvSpPr>
          <p:cNvPr id="10" name="Rectangle 9">
            <a:extLst>
              <a:ext uri="{FF2B5EF4-FFF2-40B4-BE49-F238E27FC236}">
                <a16:creationId xmlns:a16="http://schemas.microsoft.com/office/drawing/2014/main" id="{47949456-24DB-F200-0A17-99E7340DD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B1EC7230-C27D-D51A-94BF-66DDD302D463}"/>
              </a:ext>
            </a:extLst>
          </p:cNvPr>
          <p:cNvSpPr txBox="1"/>
          <p:nvPr/>
        </p:nvSpPr>
        <p:spPr>
          <a:xfrm>
            <a:off x="293929" y="366846"/>
            <a:ext cx="4608009"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a:ln>
                  <a:noFill/>
                </a:ln>
                <a:solidFill>
                  <a:srgbClr val="12375A"/>
                </a:solidFill>
                <a:effectLst/>
                <a:uLnTx/>
                <a:uFillTx/>
                <a:latin typeface="Colby StBlk" pitchFamily="2" charset="77"/>
                <a:ea typeface="Colby StBlk" pitchFamily="2" charset="77"/>
                <a:cs typeface="+mn-cs"/>
              </a:rPr>
              <a:t>St Columbkille</a:t>
            </a:r>
            <a:endParaRPr kumimoji="0" lang="en-GB" sz="2700" b="1" i="0" u="none" strike="noStrike" kern="1200" cap="none" spc="0" normalizeH="0" baseline="0" noProof="0" dirty="0">
              <a:ln>
                <a:noFill/>
              </a:ln>
              <a:solidFill>
                <a:srgbClr val="12375A"/>
              </a:solidFill>
              <a:effectLst/>
              <a:uLnTx/>
              <a:uFillTx/>
              <a:latin typeface="Colby StBlk" pitchFamily="2" charset="77"/>
              <a:ea typeface="Colby StBlk" pitchFamily="2" charset="77"/>
              <a:cs typeface="+mn-cs"/>
            </a:endParaRPr>
          </a:p>
        </p:txBody>
      </p:sp>
      <p:pic>
        <p:nvPicPr>
          <p:cNvPr id="7" name="Picture 10">
            <a:extLst>
              <a:ext uri="{FF2B5EF4-FFF2-40B4-BE49-F238E27FC236}">
                <a16:creationId xmlns:a16="http://schemas.microsoft.com/office/drawing/2014/main" id="{96345FF9-AF63-7E54-2E57-341B7C022973}"/>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332323" y="4466445"/>
            <a:ext cx="2598738" cy="17240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9">
            <a:extLst>
              <a:ext uri="{FF2B5EF4-FFF2-40B4-BE49-F238E27FC236}">
                <a16:creationId xmlns:a16="http://schemas.microsoft.com/office/drawing/2014/main" id="{25D9E323-F89E-E45C-BD72-CE8D58C9AC07}"/>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216173" y="1487292"/>
            <a:ext cx="3808711" cy="270532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DE21B01B-0951-F487-2170-BC70971B8EC6}"/>
              </a:ext>
            </a:extLst>
          </p:cNvPr>
          <p:cNvSpPr txBox="1"/>
          <p:nvPr/>
        </p:nvSpPr>
        <p:spPr>
          <a:xfrm>
            <a:off x="293929" y="2484039"/>
            <a:ext cx="3559614" cy="3922776"/>
          </a:xfrm>
          <a:prstGeom prst="rect">
            <a:avLst/>
          </a:prstGeom>
        </p:spPr>
        <p:txBody>
          <a:bodyPr vert="horz" lIns="91440" tIns="45720" rIns="91440" bIns="45720" rtlCol="0">
            <a:noAutofit/>
          </a:bodyPr>
          <a:lstStyle/>
          <a:p>
            <a:pPr defTabSz="914400">
              <a:lnSpc>
                <a:spcPct val="90000"/>
              </a:lnSpc>
              <a:spcAft>
                <a:spcPts val="600"/>
              </a:spcAft>
              <a:defRPr/>
            </a:pPr>
            <a:r>
              <a:rPr lang="en-US" sz="2400" dirty="0">
                <a:solidFill>
                  <a:srgbClr val="12375A"/>
                </a:solidFill>
                <a:latin typeface="Rubik" panose="020B0604020202020204" charset="-79"/>
                <a:cs typeface="Rubik" panose="020B0604020202020204" charset="-79"/>
              </a:rPr>
              <a:t>Monks would </a:t>
            </a:r>
            <a:r>
              <a:rPr lang="en-US" sz="2400" b="1" dirty="0">
                <a:solidFill>
                  <a:srgbClr val="12375A"/>
                </a:solidFill>
                <a:latin typeface="Rubik" panose="020B0604020202020204" charset="-79"/>
                <a:cs typeface="Rubik" panose="020B0604020202020204" charset="-79"/>
              </a:rPr>
              <a:t>illuminate (decorate) </a:t>
            </a:r>
            <a:r>
              <a:rPr lang="en-US" sz="2400" dirty="0">
                <a:solidFill>
                  <a:srgbClr val="12375A"/>
                </a:solidFill>
                <a:latin typeface="Rubik" panose="020B0604020202020204" charset="-79"/>
                <a:cs typeface="Rubik" panose="020B0604020202020204" charset="-79"/>
              </a:rPr>
              <a:t>the pages with pictures.</a:t>
            </a:r>
          </a:p>
          <a:p>
            <a:pPr defTabSz="914400">
              <a:lnSpc>
                <a:spcPct val="90000"/>
              </a:lnSpc>
              <a:spcAft>
                <a:spcPts val="600"/>
              </a:spcAft>
              <a:defRPr/>
            </a:pPr>
            <a:endParaRPr lang="en-US" sz="2400" dirty="0">
              <a:solidFill>
                <a:srgbClr val="12375A"/>
              </a:solidFill>
              <a:latin typeface="Rubik" panose="020B0604020202020204" charset="-79"/>
              <a:cs typeface="Rubik" panose="020B0604020202020204" charset="-79"/>
            </a:endParaRPr>
          </a:p>
          <a:p>
            <a:pPr defTabSz="914400">
              <a:lnSpc>
                <a:spcPct val="90000"/>
              </a:lnSpc>
              <a:spcAft>
                <a:spcPts val="600"/>
              </a:spcAft>
              <a:defRPr/>
            </a:pPr>
            <a:r>
              <a:rPr lang="en-US" sz="2400" dirty="0">
                <a:solidFill>
                  <a:srgbClr val="12375A"/>
                </a:solidFill>
                <a:latin typeface="Rubik" panose="020B0604020202020204" charset="-79"/>
                <a:cs typeface="Rubik" panose="020B0604020202020204" charset="-79"/>
              </a:rPr>
              <a:t>They would use </a:t>
            </a:r>
            <a:r>
              <a:rPr lang="en-US" sz="2400" dirty="0" err="1">
                <a:solidFill>
                  <a:srgbClr val="12375A"/>
                </a:solidFill>
                <a:latin typeface="Rubik" panose="020B0604020202020204" charset="-79"/>
                <a:cs typeface="Rubik" panose="020B0604020202020204" charset="-79"/>
              </a:rPr>
              <a:t>coloured</a:t>
            </a:r>
            <a:r>
              <a:rPr lang="en-US" sz="2400" dirty="0">
                <a:solidFill>
                  <a:srgbClr val="12375A"/>
                </a:solidFill>
                <a:latin typeface="Rubik" panose="020B0604020202020204" charset="-79"/>
                <a:cs typeface="Rubik" panose="020B0604020202020204" charset="-79"/>
              </a:rPr>
              <a:t> inks and even silver or gold leaf to show how special the books were.</a:t>
            </a:r>
          </a:p>
        </p:txBody>
      </p:sp>
      <p:pic>
        <p:nvPicPr>
          <p:cNvPr id="3" name="Picture 11">
            <a:extLst>
              <a:ext uri="{FF2B5EF4-FFF2-40B4-BE49-F238E27FC236}">
                <a16:creationId xmlns:a16="http://schemas.microsoft.com/office/drawing/2014/main" id="{CDC32724-41DD-B959-9234-59FDE4A2C4D2}"/>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923136" y="4109182"/>
            <a:ext cx="2144783" cy="252305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7552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736820FE-70C1-BAEE-91A7-BB4DCA979BB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7537CD5-4989-C1A0-AC7F-BE14CE2F43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BD2E0EB0-FDB9-69FE-ACC6-043F6FABA91C}"/>
              </a:ext>
            </a:extLst>
          </p:cNvPr>
          <p:cNvSpPr txBox="1"/>
          <p:nvPr/>
        </p:nvSpPr>
        <p:spPr>
          <a:xfrm>
            <a:off x="293929" y="366846"/>
            <a:ext cx="4608009"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srgbClr val="12375A"/>
                </a:solidFill>
                <a:effectLst/>
                <a:uLnTx/>
                <a:uFillTx/>
                <a:latin typeface="Colby StBlk" pitchFamily="2" charset="77"/>
                <a:ea typeface="Colby StBlk" pitchFamily="2" charset="77"/>
                <a:cs typeface="+mn-cs"/>
              </a:rPr>
              <a:t>St Columbkille</a:t>
            </a:r>
          </a:p>
        </p:txBody>
      </p:sp>
      <p:pic>
        <p:nvPicPr>
          <p:cNvPr id="2" name="Picture 1">
            <a:extLst>
              <a:ext uri="{FF2B5EF4-FFF2-40B4-BE49-F238E27FC236}">
                <a16:creationId xmlns:a16="http://schemas.microsoft.com/office/drawing/2014/main" id="{3FCFA3F1-561E-845B-2346-6C90F05934E0}"/>
              </a:ext>
            </a:extLst>
          </p:cNvPr>
          <p:cNvPicPr>
            <a:picLocks noChangeAspect="1"/>
          </p:cNvPicPr>
          <p:nvPr/>
        </p:nvPicPr>
        <p:blipFill>
          <a:blip r:embed="rId4"/>
          <a:srcRect l="6729" b="12248"/>
          <a:stretch>
            <a:fillRect/>
          </a:stretch>
        </p:blipFill>
        <p:spPr>
          <a:xfrm>
            <a:off x="0" y="1965277"/>
            <a:ext cx="4632898" cy="4892723"/>
          </a:xfrm>
          <a:prstGeom prst="rect">
            <a:avLst/>
          </a:prstGeom>
        </p:spPr>
      </p:pic>
      <p:sp>
        <p:nvSpPr>
          <p:cNvPr id="3" name="TextBox 2">
            <a:extLst>
              <a:ext uri="{FF2B5EF4-FFF2-40B4-BE49-F238E27FC236}">
                <a16:creationId xmlns:a16="http://schemas.microsoft.com/office/drawing/2014/main" id="{5D6C71B8-C757-E23A-AEBF-97E394902DC1}"/>
              </a:ext>
            </a:extLst>
          </p:cNvPr>
          <p:cNvSpPr txBox="1"/>
          <p:nvPr/>
        </p:nvSpPr>
        <p:spPr>
          <a:xfrm>
            <a:off x="320090" y="2472762"/>
            <a:ext cx="3123066" cy="4031873"/>
          </a:xfrm>
          <a:prstGeom prst="rect">
            <a:avLst/>
          </a:prstGeom>
          <a:noFill/>
        </p:spPr>
        <p:txBody>
          <a:bodyPr wrap="square">
            <a:spAutoFit/>
          </a:bodyPr>
          <a:lstStyle/>
          <a:p>
            <a:pPr eaLnBrk="1" hangingPunct="1">
              <a:spcBef>
                <a:spcPct val="0"/>
              </a:spcBef>
              <a:buFontTx/>
              <a:buNone/>
              <a:defRPr/>
            </a:pPr>
            <a:r>
              <a:rPr lang="en-GB" altLang="en-US" sz="3200" dirty="0">
                <a:solidFill>
                  <a:srgbClr val="12375A"/>
                </a:solidFill>
                <a:latin typeface="Rubik" panose="020B0604020202020204" charset="-79"/>
                <a:ea typeface="ToolkitsRounded" panose="02000603000000000000" pitchFamily="2" charset="0"/>
                <a:cs typeface="Rubik" panose="020B0604020202020204" charset="-79"/>
              </a:rPr>
              <a:t>St. Columba died on the 9th of June 597AD (aged 75) on Iona and was buried in the abbey that he had created.</a:t>
            </a:r>
          </a:p>
        </p:txBody>
      </p:sp>
      <p:pic>
        <p:nvPicPr>
          <p:cNvPr id="1026" name="Picture 2" descr="Iona is a Scottish island chosen by Columba as site for a monastery in 563">
            <a:extLst>
              <a:ext uri="{FF2B5EF4-FFF2-40B4-BE49-F238E27FC236}">
                <a16:creationId xmlns:a16="http://schemas.microsoft.com/office/drawing/2014/main" id="{E3759B9C-7B31-BFA4-CC78-EAA14C8A8328}"/>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52255" y="3254972"/>
            <a:ext cx="5071655" cy="338110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F9F3142-8674-3428-4A81-5CBE73EB3857}"/>
              </a:ext>
            </a:extLst>
          </p:cNvPr>
          <p:cNvPicPr>
            <a:picLocks noChangeAspect="1"/>
          </p:cNvPicPr>
          <p:nvPr/>
        </p:nvPicPr>
        <p:blipFill>
          <a:blip r:embed="rId6"/>
          <a:stretch>
            <a:fillRect/>
          </a:stretch>
        </p:blipFill>
        <p:spPr>
          <a:xfrm>
            <a:off x="6097059" y="1531774"/>
            <a:ext cx="1272538" cy="1881976"/>
          </a:xfrm>
          <a:prstGeom prst="rect">
            <a:avLst/>
          </a:prstGeom>
        </p:spPr>
      </p:pic>
    </p:spTree>
    <p:extLst>
      <p:ext uri="{BB962C8B-B14F-4D97-AF65-F5344CB8AC3E}">
        <p14:creationId xmlns:p14="http://schemas.microsoft.com/office/powerpoint/2010/main" val="753076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5A1BAC2F-F0C9-231A-3988-FAD336283275}"/>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5D42F6F0-F04B-86E5-BBD2-7AE1E6851B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CEF176FA-2AC9-10B8-417F-B3B7D35F5DF0}"/>
              </a:ext>
            </a:extLst>
          </p:cNvPr>
          <p:cNvSpPr txBox="1"/>
          <p:nvPr/>
        </p:nvSpPr>
        <p:spPr>
          <a:xfrm>
            <a:off x="293929" y="366846"/>
            <a:ext cx="4608009"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srgbClr val="12375A"/>
                </a:solidFill>
                <a:effectLst/>
                <a:uLnTx/>
                <a:uFillTx/>
                <a:latin typeface="Colby StBlk" pitchFamily="2" charset="77"/>
                <a:ea typeface="Colby StBlk" pitchFamily="2" charset="77"/>
                <a:cs typeface="+mn-cs"/>
              </a:rPr>
              <a:t>Activity 3</a:t>
            </a:r>
          </a:p>
        </p:txBody>
      </p:sp>
      <p:sp>
        <p:nvSpPr>
          <p:cNvPr id="4" name="TextBox 3">
            <a:extLst>
              <a:ext uri="{FF2B5EF4-FFF2-40B4-BE49-F238E27FC236}">
                <a16:creationId xmlns:a16="http://schemas.microsoft.com/office/drawing/2014/main" id="{47874364-45DC-A2A6-E9EC-EA9561DE246E}"/>
              </a:ext>
            </a:extLst>
          </p:cNvPr>
          <p:cNvSpPr txBox="1"/>
          <p:nvPr/>
        </p:nvSpPr>
        <p:spPr>
          <a:xfrm>
            <a:off x="293929" y="1605757"/>
            <a:ext cx="8439754" cy="1323439"/>
          </a:xfrm>
          <a:prstGeom prst="rect">
            <a:avLst/>
          </a:prstGeom>
          <a:noFill/>
        </p:spPr>
        <p:txBody>
          <a:bodyPr wrap="square">
            <a:spAutoFit/>
          </a:bodyPr>
          <a:lstStyle/>
          <a:p>
            <a:pPr>
              <a:spcBef>
                <a:spcPct val="0"/>
              </a:spcBef>
              <a:defRPr/>
            </a:pPr>
            <a:r>
              <a:rPr lang="en-GB" sz="4000" b="1" dirty="0">
                <a:solidFill>
                  <a:srgbClr val="12375A"/>
                </a:solidFill>
                <a:latin typeface="Colby StBlk" pitchFamily="2" charset="77"/>
                <a:ea typeface="Colby StBlk" pitchFamily="2" charset="77"/>
                <a:cs typeface="Rubik" panose="020B0604020202020204" charset="-79"/>
              </a:rPr>
              <a:t>Gifts of the </a:t>
            </a:r>
          </a:p>
          <a:p>
            <a:pPr>
              <a:spcBef>
                <a:spcPct val="0"/>
              </a:spcBef>
              <a:defRPr/>
            </a:pPr>
            <a:r>
              <a:rPr lang="en-GB" sz="4000" b="1" dirty="0">
                <a:solidFill>
                  <a:srgbClr val="12375A"/>
                </a:solidFill>
                <a:latin typeface="Colby StBlk" pitchFamily="2" charset="77"/>
                <a:ea typeface="Colby StBlk" pitchFamily="2" charset="77"/>
                <a:cs typeface="Rubik" panose="020B0604020202020204" charset="-79"/>
              </a:rPr>
              <a:t>Holy Spirit</a:t>
            </a:r>
          </a:p>
        </p:txBody>
      </p:sp>
      <p:sp>
        <p:nvSpPr>
          <p:cNvPr id="3" name="TextBox 2">
            <a:extLst>
              <a:ext uri="{FF2B5EF4-FFF2-40B4-BE49-F238E27FC236}">
                <a16:creationId xmlns:a16="http://schemas.microsoft.com/office/drawing/2014/main" id="{8E74EFBC-79FC-7426-01BA-2E434CC26CB8}"/>
              </a:ext>
            </a:extLst>
          </p:cNvPr>
          <p:cNvSpPr txBox="1"/>
          <p:nvPr/>
        </p:nvSpPr>
        <p:spPr>
          <a:xfrm>
            <a:off x="293929" y="3116638"/>
            <a:ext cx="4036422" cy="2585323"/>
          </a:xfrm>
          <a:prstGeom prst="rect">
            <a:avLst/>
          </a:prstGeom>
          <a:noFill/>
        </p:spPr>
        <p:txBody>
          <a:bodyPr wrap="square">
            <a:spAutoFit/>
          </a:bodyPr>
          <a:lstStyle/>
          <a:p>
            <a:r>
              <a:rPr lang="en-US" b="1" dirty="0">
                <a:solidFill>
                  <a:srgbClr val="12375A"/>
                </a:solidFill>
                <a:latin typeface="Rubik" panose="020B0604020202020204" charset="-79"/>
                <a:cs typeface="Rubik" panose="020B0604020202020204" charset="-79"/>
              </a:rPr>
              <a:t>Success Criteria </a:t>
            </a:r>
          </a:p>
          <a:p>
            <a:endParaRPr lang="en-US" dirty="0">
              <a:solidFill>
                <a:srgbClr val="12375A"/>
              </a:solidFill>
              <a:latin typeface="Rubik" panose="020B0604020202020204" charset="-79"/>
              <a:cs typeface="Rubik" panose="020B0604020202020204" charset="-79"/>
            </a:endParaRPr>
          </a:p>
          <a:p>
            <a:r>
              <a:rPr lang="en-US" dirty="0">
                <a:solidFill>
                  <a:srgbClr val="12375A"/>
                </a:solidFill>
                <a:latin typeface="Rubik" panose="020B0604020202020204" charset="-79"/>
                <a:cs typeface="Rubik" panose="020B0604020202020204" charset="-79"/>
              </a:rPr>
              <a:t>I can:</a:t>
            </a:r>
          </a:p>
          <a:p>
            <a:endParaRPr lang="en-US" dirty="0">
              <a:solidFill>
                <a:srgbClr val="12375A"/>
              </a:solidFill>
              <a:latin typeface="Rubik" panose="020B0604020202020204" charset="-79"/>
              <a:cs typeface="Rubik" panose="020B0604020202020204" charset="-79"/>
            </a:endParaRPr>
          </a:p>
          <a:p>
            <a:pPr marL="285750" indent="-285750">
              <a:buFont typeface="Arial" panose="020B0604020202020204" pitchFamily="34" charset="0"/>
              <a:buChar char="•"/>
            </a:pPr>
            <a:r>
              <a:rPr lang="en-US" dirty="0">
                <a:solidFill>
                  <a:srgbClr val="12375A"/>
                </a:solidFill>
                <a:latin typeface="Rubik" panose="020B0604020202020204" charset="-79"/>
                <a:cs typeface="Rubik" panose="020B0604020202020204" charset="-79"/>
              </a:rPr>
              <a:t>Identify the Gifts of the Holy Spirit shown in St Columba’s life</a:t>
            </a:r>
          </a:p>
          <a:p>
            <a:endParaRPr lang="en-US" dirty="0">
              <a:solidFill>
                <a:srgbClr val="12375A"/>
              </a:solidFill>
              <a:latin typeface="Rubik" panose="020B0604020202020204" charset="-79"/>
              <a:cs typeface="Rubik" panose="020B0604020202020204" charset="-79"/>
            </a:endParaRPr>
          </a:p>
          <a:p>
            <a:pPr marL="285750" indent="-285750">
              <a:buFont typeface="Arial" panose="020B0604020202020204" pitchFamily="34" charset="0"/>
              <a:buChar char="•"/>
            </a:pPr>
            <a:r>
              <a:rPr lang="en-US" dirty="0">
                <a:solidFill>
                  <a:srgbClr val="12375A"/>
                </a:solidFill>
                <a:latin typeface="Rubik" panose="020B0604020202020204" charset="-79"/>
                <a:cs typeface="Rubik" panose="020B0604020202020204" charset="-79"/>
              </a:rPr>
              <a:t>reflect on how his example can inspire us to live faithfully today.</a:t>
            </a:r>
          </a:p>
        </p:txBody>
      </p:sp>
      <p:pic>
        <p:nvPicPr>
          <p:cNvPr id="5" name="Picture 4">
            <a:extLst>
              <a:ext uri="{FF2B5EF4-FFF2-40B4-BE49-F238E27FC236}">
                <a16:creationId xmlns:a16="http://schemas.microsoft.com/office/drawing/2014/main" id="{4A22C595-E073-788E-EE09-ED0CAA34110D}"/>
              </a:ext>
            </a:extLst>
          </p:cNvPr>
          <p:cNvPicPr>
            <a:picLocks noChangeAspect="1"/>
          </p:cNvPicPr>
          <p:nvPr/>
        </p:nvPicPr>
        <p:blipFill>
          <a:blip r:embed="rId4"/>
          <a:srcRect l="39503"/>
          <a:stretch>
            <a:fillRect/>
          </a:stretch>
        </p:blipFill>
        <p:spPr>
          <a:xfrm>
            <a:off x="4515804" y="1714858"/>
            <a:ext cx="4334267" cy="4776296"/>
          </a:xfrm>
          <a:prstGeom prst="rect">
            <a:avLst/>
          </a:prstGeom>
        </p:spPr>
      </p:pic>
    </p:spTree>
    <p:extLst>
      <p:ext uri="{BB962C8B-B14F-4D97-AF65-F5344CB8AC3E}">
        <p14:creationId xmlns:p14="http://schemas.microsoft.com/office/powerpoint/2010/main" val="3032905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D17F357A-A9AD-90A3-E58C-15ACE308013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B7B13B5-A726-F439-FB37-124DBE34BF1E}"/>
              </a:ext>
            </a:extLst>
          </p:cNvPr>
          <p:cNvPicPr>
            <a:picLocks noChangeAspect="1"/>
          </p:cNvPicPr>
          <p:nvPr/>
        </p:nvPicPr>
        <p:blipFill>
          <a:blip r:embed="rId4"/>
          <a:srcRect l="6729" b="12248"/>
          <a:stretch>
            <a:fillRect/>
          </a:stretch>
        </p:blipFill>
        <p:spPr>
          <a:xfrm>
            <a:off x="0" y="1965277"/>
            <a:ext cx="4632898" cy="4892723"/>
          </a:xfrm>
          <a:prstGeom prst="rect">
            <a:avLst/>
          </a:prstGeom>
        </p:spPr>
      </p:pic>
      <p:sp>
        <p:nvSpPr>
          <p:cNvPr id="10" name="Rectangle 9">
            <a:extLst>
              <a:ext uri="{FF2B5EF4-FFF2-40B4-BE49-F238E27FC236}">
                <a16:creationId xmlns:a16="http://schemas.microsoft.com/office/drawing/2014/main" id="{A86FCB3B-A003-B427-0482-0E3039B040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AE196176-549C-B383-BB36-DDE2B8B928DD}"/>
              </a:ext>
            </a:extLst>
          </p:cNvPr>
          <p:cNvSpPr txBox="1"/>
          <p:nvPr/>
        </p:nvSpPr>
        <p:spPr>
          <a:xfrm>
            <a:off x="293929" y="366846"/>
            <a:ext cx="4608009"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srgbClr val="12375A"/>
                </a:solidFill>
                <a:effectLst/>
                <a:uLnTx/>
                <a:uFillTx/>
                <a:latin typeface="Colby StBlk" pitchFamily="2" charset="77"/>
                <a:ea typeface="Colby StBlk" pitchFamily="2" charset="77"/>
                <a:cs typeface="+mn-cs"/>
              </a:rPr>
              <a:t>Gifts of the Holy Spirit</a:t>
            </a:r>
          </a:p>
        </p:txBody>
      </p:sp>
      <p:pic>
        <p:nvPicPr>
          <p:cNvPr id="2" name="Picture 1" descr="A picture containing diagram&#10;&#10;Description automatically generated">
            <a:extLst>
              <a:ext uri="{FF2B5EF4-FFF2-40B4-BE49-F238E27FC236}">
                <a16:creationId xmlns:a16="http://schemas.microsoft.com/office/drawing/2014/main" id="{AE52118F-3AAA-8F68-213F-B42FE080F407}"/>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892090" y="2839954"/>
            <a:ext cx="4520016" cy="3270162"/>
          </a:xfrm>
          <a:prstGeom prst="rect">
            <a:avLst/>
          </a:prstGeom>
          <a:effectLst/>
        </p:spPr>
      </p:pic>
      <p:sp>
        <p:nvSpPr>
          <p:cNvPr id="7" name="TextBox 6">
            <a:extLst>
              <a:ext uri="{FF2B5EF4-FFF2-40B4-BE49-F238E27FC236}">
                <a16:creationId xmlns:a16="http://schemas.microsoft.com/office/drawing/2014/main" id="{C6BECE4A-8098-91BF-60CB-3037710D21C0}"/>
              </a:ext>
            </a:extLst>
          </p:cNvPr>
          <p:cNvSpPr txBox="1"/>
          <p:nvPr/>
        </p:nvSpPr>
        <p:spPr>
          <a:xfrm>
            <a:off x="293929" y="2149480"/>
            <a:ext cx="4056037" cy="4524315"/>
          </a:xfrm>
          <a:prstGeom prst="rect">
            <a:avLst/>
          </a:prstGeom>
          <a:noFill/>
        </p:spPr>
        <p:txBody>
          <a:bodyPr wrap="square">
            <a:spAutoFit/>
          </a:bodyPr>
          <a:lstStyle/>
          <a:p>
            <a:pPr marL="0" indent="0">
              <a:buNone/>
            </a:pPr>
            <a:r>
              <a:rPr lang="en-GB" b="1" dirty="0">
                <a:solidFill>
                  <a:srgbClr val="12375A"/>
                </a:solidFill>
                <a:latin typeface="Rubik" panose="020B0604020202020204" charset="-79"/>
                <a:cs typeface="Rubik" panose="020B0604020202020204" charset="-79"/>
              </a:rPr>
              <a:t>A Reading from the Prophet Isaiah</a:t>
            </a:r>
          </a:p>
          <a:p>
            <a:pPr marL="0" indent="0">
              <a:buNone/>
            </a:pPr>
            <a:endParaRPr lang="en-GB" dirty="0">
              <a:solidFill>
                <a:srgbClr val="12375A"/>
              </a:solidFill>
              <a:latin typeface="Rubik" panose="020B0604020202020204" charset="-79"/>
              <a:cs typeface="Rubik" panose="020B0604020202020204" charset="-79"/>
            </a:endParaRPr>
          </a:p>
          <a:p>
            <a:pPr marL="0" indent="0">
              <a:buNone/>
            </a:pPr>
            <a:r>
              <a:rPr lang="en-GB" dirty="0">
                <a:solidFill>
                  <a:srgbClr val="12375A"/>
                </a:solidFill>
                <a:latin typeface="Rubik" panose="020B0604020202020204" charset="-79"/>
                <a:cs typeface="Rubik" panose="020B0604020202020204" charset="-79"/>
              </a:rPr>
              <a:t>And the Spirit of the Lord shall rest upon Him,</a:t>
            </a:r>
          </a:p>
          <a:p>
            <a:pPr marL="0" indent="0">
              <a:buNone/>
            </a:pPr>
            <a:br>
              <a:rPr lang="en-GB" dirty="0">
                <a:solidFill>
                  <a:srgbClr val="12375A"/>
                </a:solidFill>
                <a:latin typeface="Rubik" panose="020B0604020202020204" charset="-79"/>
                <a:cs typeface="Rubik" panose="020B0604020202020204" charset="-79"/>
              </a:rPr>
            </a:br>
            <a:r>
              <a:rPr lang="en-GB" dirty="0">
                <a:solidFill>
                  <a:srgbClr val="12375A"/>
                </a:solidFill>
                <a:latin typeface="Rubik" panose="020B0604020202020204" charset="-79"/>
                <a:cs typeface="Rubik" panose="020B0604020202020204" charset="-79"/>
              </a:rPr>
              <a:t>the Spirit of wisdom, and of insight,</a:t>
            </a:r>
          </a:p>
          <a:p>
            <a:pPr marL="0" indent="0">
              <a:buNone/>
            </a:pPr>
            <a:br>
              <a:rPr lang="en-GB" dirty="0">
                <a:solidFill>
                  <a:srgbClr val="12375A"/>
                </a:solidFill>
                <a:latin typeface="Rubik" panose="020B0604020202020204" charset="-79"/>
                <a:cs typeface="Rubik" panose="020B0604020202020204" charset="-79"/>
              </a:rPr>
            </a:br>
            <a:r>
              <a:rPr lang="en-GB" dirty="0">
                <a:solidFill>
                  <a:srgbClr val="12375A"/>
                </a:solidFill>
                <a:latin typeface="Rubik" panose="020B0604020202020204" charset="-79"/>
                <a:cs typeface="Rubik" panose="020B0604020202020204" charset="-79"/>
              </a:rPr>
              <a:t>the Spirit of counsel, and of fortitude,</a:t>
            </a:r>
          </a:p>
          <a:p>
            <a:pPr marL="0" indent="0">
              <a:buNone/>
            </a:pPr>
            <a:br>
              <a:rPr lang="en-GB" dirty="0">
                <a:solidFill>
                  <a:srgbClr val="12375A"/>
                </a:solidFill>
                <a:latin typeface="Rubik" panose="020B0604020202020204" charset="-79"/>
                <a:cs typeface="Rubik" panose="020B0604020202020204" charset="-79"/>
              </a:rPr>
            </a:br>
            <a:r>
              <a:rPr lang="en-GB" dirty="0">
                <a:solidFill>
                  <a:srgbClr val="12375A"/>
                </a:solidFill>
                <a:latin typeface="Rubik" panose="020B0604020202020204" charset="-79"/>
                <a:cs typeface="Rubik" panose="020B0604020202020204" charset="-79"/>
              </a:rPr>
              <a:t>the Spirit of knowledge, and of piety.</a:t>
            </a:r>
          </a:p>
          <a:p>
            <a:pPr marL="0" indent="0">
              <a:buNone/>
            </a:pPr>
            <a:br>
              <a:rPr lang="en-GB" dirty="0">
                <a:solidFill>
                  <a:srgbClr val="12375A"/>
                </a:solidFill>
                <a:latin typeface="Rubik" panose="020B0604020202020204" charset="-79"/>
                <a:cs typeface="Rubik" panose="020B0604020202020204" charset="-79"/>
              </a:rPr>
            </a:br>
            <a:r>
              <a:rPr lang="en-GB" dirty="0">
                <a:solidFill>
                  <a:srgbClr val="12375A"/>
                </a:solidFill>
                <a:latin typeface="Rubik" panose="020B0604020202020204" charset="-79"/>
                <a:cs typeface="Rubik" panose="020B0604020202020204" charset="-79"/>
              </a:rPr>
              <a:t>And he shall be filled with the Spirit of the fear of the Lord.</a:t>
            </a:r>
          </a:p>
        </p:txBody>
      </p:sp>
    </p:spTree>
    <p:extLst>
      <p:ext uri="{BB962C8B-B14F-4D97-AF65-F5344CB8AC3E}">
        <p14:creationId xmlns:p14="http://schemas.microsoft.com/office/powerpoint/2010/main" val="1048264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ABFBF34C-1E94-7CC7-6527-0BB050DBB08B}"/>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088348D6-AC31-2EF1-B20A-A7E27BB5D41E}"/>
              </a:ext>
            </a:extLst>
          </p:cNvPr>
          <p:cNvPicPr>
            <a:picLocks noChangeAspect="1"/>
          </p:cNvPicPr>
          <p:nvPr/>
        </p:nvPicPr>
        <p:blipFill>
          <a:blip r:embed="rId4"/>
          <a:srcRect l="12897" b="24382"/>
          <a:stretch>
            <a:fillRect/>
          </a:stretch>
        </p:blipFill>
        <p:spPr>
          <a:xfrm>
            <a:off x="0" y="3227131"/>
            <a:ext cx="4920444" cy="3630869"/>
          </a:xfrm>
          <a:prstGeom prst="rect">
            <a:avLst/>
          </a:prstGeom>
        </p:spPr>
      </p:pic>
      <p:sp>
        <p:nvSpPr>
          <p:cNvPr id="10" name="Rectangle 9">
            <a:extLst>
              <a:ext uri="{FF2B5EF4-FFF2-40B4-BE49-F238E27FC236}">
                <a16:creationId xmlns:a16="http://schemas.microsoft.com/office/drawing/2014/main" id="{7768A4E5-938B-66A6-B913-55576E05DF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E037984-6999-6291-CE79-6E60F412FCF3}"/>
              </a:ext>
            </a:extLst>
          </p:cNvPr>
          <p:cNvSpPr txBox="1"/>
          <p:nvPr/>
        </p:nvSpPr>
        <p:spPr>
          <a:xfrm>
            <a:off x="293929" y="366846"/>
            <a:ext cx="4608009"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srgbClr val="12375A"/>
                </a:solidFill>
                <a:effectLst/>
                <a:uLnTx/>
                <a:uFillTx/>
                <a:latin typeface="Colby StBlk" pitchFamily="2" charset="77"/>
                <a:ea typeface="Colby StBlk" pitchFamily="2" charset="77"/>
                <a:cs typeface="+mn-cs"/>
              </a:rPr>
              <a:t>Gifts of the Holy Spirit</a:t>
            </a:r>
          </a:p>
        </p:txBody>
      </p:sp>
      <p:pic>
        <p:nvPicPr>
          <p:cNvPr id="2" name="Picture 1" descr="A picture containing diagram&#10;&#10;Description automatically generated">
            <a:extLst>
              <a:ext uri="{FF2B5EF4-FFF2-40B4-BE49-F238E27FC236}">
                <a16:creationId xmlns:a16="http://schemas.microsoft.com/office/drawing/2014/main" id="{0EFCD4D0-B2C9-4469-A4B1-7030A8E51E5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968069" y="4667535"/>
            <a:ext cx="2882003" cy="2085085"/>
          </a:xfrm>
          <a:prstGeom prst="rect">
            <a:avLst/>
          </a:prstGeom>
          <a:effectLst/>
        </p:spPr>
      </p:pic>
      <p:sp>
        <p:nvSpPr>
          <p:cNvPr id="3" name="Content Placeholder 2">
            <a:extLst>
              <a:ext uri="{FF2B5EF4-FFF2-40B4-BE49-F238E27FC236}">
                <a16:creationId xmlns:a16="http://schemas.microsoft.com/office/drawing/2014/main" id="{0C80DD28-D779-8B66-8C2D-0FE56B4BD809}"/>
              </a:ext>
            </a:extLst>
          </p:cNvPr>
          <p:cNvSpPr>
            <a:spLocks noGrp="1"/>
          </p:cNvSpPr>
          <p:nvPr/>
        </p:nvSpPr>
        <p:spPr bwMode="auto">
          <a:xfrm>
            <a:off x="293928" y="1742799"/>
            <a:ext cx="85104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Comic Sans MS" panose="030F0702030302020204" pitchFamily="66"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Comic Sans MS" panose="030F0702030302020204" pitchFamily="66"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Comic Sans MS" panose="030F0702030302020204" pitchFamily="66"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Comic Sans MS" panose="030F0702030302020204" pitchFamily="66"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b="1" dirty="0">
                <a:solidFill>
                  <a:srgbClr val="12375A"/>
                </a:solidFill>
                <a:latin typeface="Colby StBlk" pitchFamily="2" charset="77"/>
                <a:ea typeface="Colby StBlk" pitchFamily="2" charset="77"/>
                <a:cs typeface="Rubik" panose="020B0604020202020204" charset="-79"/>
              </a:rPr>
              <a:t>Some of the Gifts of the Holy Spirit are often referred to with different names:</a:t>
            </a:r>
          </a:p>
          <a:p>
            <a:pPr marL="0" indent="0">
              <a:buNone/>
            </a:pPr>
            <a:endParaRPr lang="en-US" sz="2200" dirty="0">
              <a:solidFill>
                <a:srgbClr val="12375A"/>
              </a:solidFill>
              <a:latin typeface="Rubik" panose="020B0604020202020204" charset="-79"/>
              <a:cs typeface="Rubik" panose="020B0604020202020204" charset="-79"/>
            </a:endParaRPr>
          </a:p>
          <a:p>
            <a:pPr marL="0" indent="0">
              <a:buNone/>
            </a:pPr>
            <a:r>
              <a:rPr lang="en-US" sz="2200" b="1" dirty="0">
                <a:solidFill>
                  <a:srgbClr val="A1CA5E"/>
                </a:solidFill>
                <a:latin typeface="Rubik" pitchFamily="2" charset="-79"/>
                <a:cs typeface="Rubik" pitchFamily="2" charset="-79"/>
              </a:rPr>
              <a:t>Insight 							Understanding</a:t>
            </a:r>
          </a:p>
          <a:p>
            <a:pPr marL="0" indent="0">
              <a:buNone/>
            </a:pPr>
            <a:r>
              <a:rPr lang="en-GB" sz="2200" b="1" dirty="0">
                <a:solidFill>
                  <a:srgbClr val="A1CA5E"/>
                </a:solidFill>
                <a:latin typeface="Rubik" pitchFamily="2" charset="-79"/>
                <a:cs typeface="Rubik" pitchFamily="2" charset="-79"/>
              </a:rPr>
              <a:t>Piety								Reverence</a:t>
            </a:r>
          </a:p>
          <a:p>
            <a:pPr marL="0" indent="0">
              <a:buNone/>
            </a:pPr>
            <a:r>
              <a:rPr lang="en-GB" sz="2200" b="1" dirty="0">
                <a:solidFill>
                  <a:srgbClr val="A1CA5E"/>
                </a:solidFill>
                <a:latin typeface="Rubik" pitchFamily="2" charset="-79"/>
                <a:cs typeface="Rubik" pitchFamily="2" charset="-79"/>
              </a:rPr>
              <a:t>Fear of the Lord					Wonder and Awe</a:t>
            </a:r>
          </a:p>
          <a:p>
            <a:pPr marL="0" indent="0">
              <a:buNone/>
            </a:pPr>
            <a:r>
              <a:rPr lang="en-GB" sz="2200" b="1" dirty="0">
                <a:solidFill>
                  <a:srgbClr val="A1CA5E"/>
                </a:solidFill>
                <a:latin typeface="Rubik" pitchFamily="2" charset="-79"/>
                <a:cs typeface="Rubik" pitchFamily="2" charset="-79"/>
              </a:rPr>
              <a:t>Fortitude							Courage</a:t>
            </a:r>
          </a:p>
        </p:txBody>
      </p:sp>
      <p:sp>
        <p:nvSpPr>
          <p:cNvPr id="4" name="Arrow: Right 3">
            <a:extLst>
              <a:ext uri="{FF2B5EF4-FFF2-40B4-BE49-F238E27FC236}">
                <a16:creationId xmlns:a16="http://schemas.microsoft.com/office/drawing/2014/main" id="{B23E7DAB-0CB8-DAFF-F6EA-B4305882A7D8}"/>
              </a:ext>
            </a:extLst>
          </p:cNvPr>
          <p:cNvSpPr/>
          <p:nvPr/>
        </p:nvSpPr>
        <p:spPr>
          <a:xfrm>
            <a:off x="2855752" y="3037720"/>
            <a:ext cx="1345474" cy="189411"/>
          </a:xfrm>
          <a:prstGeom prst="rightArrow">
            <a:avLst/>
          </a:prstGeom>
          <a:solidFill>
            <a:srgbClr val="A1CA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Arrow: Right 4">
            <a:extLst>
              <a:ext uri="{FF2B5EF4-FFF2-40B4-BE49-F238E27FC236}">
                <a16:creationId xmlns:a16="http://schemas.microsoft.com/office/drawing/2014/main" id="{69F7967C-47DC-50CE-2DE8-A898118D59FA}"/>
              </a:ext>
            </a:extLst>
          </p:cNvPr>
          <p:cNvSpPr/>
          <p:nvPr/>
        </p:nvSpPr>
        <p:spPr>
          <a:xfrm>
            <a:off x="2855752" y="3816369"/>
            <a:ext cx="1345474" cy="189411"/>
          </a:xfrm>
          <a:prstGeom prst="rightArrow">
            <a:avLst/>
          </a:prstGeom>
          <a:solidFill>
            <a:srgbClr val="A1CA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Arrow: Right 7">
            <a:extLst>
              <a:ext uri="{FF2B5EF4-FFF2-40B4-BE49-F238E27FC236}">
                <a16:creationId xmlns:a16="http://schemas.microsoft.com/office/drawing/2014/main" id="{8D5C2B13-D88A-AB99-9F80-32873645C19D}"/>
              </a:ext>
            </a:extLst>
          </p:cNvPr>
          <p:cNvSpPr/>
          <p:nvPr/>
        </p:nvSpPr>
        <p:spPr>
          <a:xfrm>
            <a:off x="2855752" y="3434277"/>
            <a:ext cx="1345474" cy="189411"/>
          </a:xfrm>
          <a:prstGeom prst="rightArrow">
            <a:avLst/>
          </a:prstGeom>
          <a:solidFill>
            <a:srgbClr val="A1CA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Right 8">
            <a:extLst>
              <a:ext uri="{FF2B5EF4-FFF2-40B4-BE49-F238E27FC236}">
                <a16:creationId xmlns:a16="http://schemas.microsoft.com/office/drawing/2014/main" id="{54F010F5-C2B7-8B0E-03CA-1B42A143FE35}"/>
              </a:ext>
            </a:extLst>
          </p:cNvPr>
          <p:cNvSpPr/>
          <p:nvPr/>
        </p:nvSpPr>
        <p:spPr>
          <a:xfrm>
            <a:off x="2855752" y="4231259"/>
            <a:ext cx="1345474" cy="189411"/>
          </a:xfrm>
          <a:prstGeom prst="rightArrow">
            <a:avLst/>
          </a:prstGeom>
          <a:solidFill>
            <a:srgbClr val="A1CA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19260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0EC65B2-39D6-881D-C722-EE33A3CA85B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C743FA8-2B32-7221-A5B6-AA00A3C3B2A2}"/>
              </a:ext>
            </a:extLst>
          </p:cNvPr>
          <p:cNvPicPr>
            <a:picLocks noChangeAspect="1"/>
          </p:cNvPicPr>
          <p:nvPr/>
        </p:nvPicPr>
        <p:blipFill>
          <a:blip r:embed="rId4"/>
          <a:srcRect l="6729" b="12248"/>
          <a:stretch>
            <a:fillRect/>
          </a:stretch>
        </p:blipFill>
        <p:spPr>
          <a:xfrm>
            <a:off x="0" y="2599442"/>
            <a:ext cx="4632898" cy="4258558"/>
          </a:xfrm>
          <a:prstGeom prst="rect">
            <a:avLst/>
          </a:prstGeom>
        </p:spPr>
      </p:pic>
      <p:pic>
        <p:nvPicPr>
          <p:cNvPr id="11" name="Picture 10">
            <a:extLst>
              <a:ext uri="{FF2B5EF4-FFF2-40B4-BE49-F238E27FC236}">
                <a16:creationId xmlns:a16="http://schemas.microsoft.com/office/drawing/2014/main" id="{B8CDAFCC-6DEA-1DB1-E9C3-182D280CEC2F}"/>
              </a:ext>
            </a:extLst>
          </p:cNvPr>
          <p:cNvPicPr>
            <a:picLocks noChangeAspect="1"/>
          </p:cNvPicPr>
          <p:nvPr/>
        </p:nvPicPr>
        <p:blipFill>
          <a:blip r:embed="rId4"/>
          <a:stretch>
            <a:fillRect/>
          </a:stretch>
        </p:blipFill>
        <p:spPr>
          <a:xfrm>
            <a:off x="293928" y="2601971"/>
            <a:ext cx="4202561" cy="3251319"/>
          </a:xfrm>
          <a:prstGeom prst="rect">
            <a:avLst/>
          </a:prstGeom>
        </p:spPr>
      </p:pic>
      <p:sp>
        <p:nvSpPr>
          <p:cNvPr id="10" name="Rectangle 9">
            <a:extLst>
              <a:ext uri="{FF2B5EF4-FFF2-40B4-BE49-F238E27FC236}">
                <a16:creationId xmlns:a16="http://schemas.microsoft.com/office/drawing/2014/main" id="{01727811-84F6-3604-92EE-72E6C1BA1B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DD87DB1-85C2-469D-2F43-0D1BFD597D52}"/>
              </a:ext>
            </a:extLst>
          </p:cNvPr>
          <p:cNvSpPr txBox="1"/>
          <p:nvPr/>
        </p:nvSpPr>
        <p:spPr>
          <a:xfrm>
            <a:off x="293929" y="366846"/>
            <a:ext cx="4608009"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srgbClr val="12375A"/>
                </a:solidFill>
                <a:effectLst/>
                <a:uLnTx/>
                <a:uFillTx/>
                <a:latin typeface="Colby StBlk" pitchFamily="2" charset="77"/>
                <a:ea typeface="Colby StBlk" pitchFamily="2" charset="77"/>
                <a:cs typeface="+mn-cs"/>
              </a:rPr>
              <a:t>Gifts of the Holy Spirit</a:t>
            </a:r>
          </a:p>
        </p:txBody>
      </p:sp>
      <p:grpSp>
        <p:nvGrpSpPr>
          <p:cNvPr id="17" name="Group 16">
            <a:extLst>
              <a:ext uri="{FF2B5EF4-FFF2-40B4-BE49-F238E27FC236}">
                <a16:creationId xmlns:a16="http://schemas.microsoft.com/office/drawing/2014/main" id="{40C48E7E-8074-3063-5EB5-7D741835A6FB}"/>
              </a:ext>
            </a:extLst>
          </p:cNvPr>
          <p:cNvGrpSpPr/>
          <p:nvPr/>
        </p:nvGrpSpPr>
        <p:grpSpPr>
          <a:xfrm>
            <a:off x="157519" y="3171257"/>
            <a:ext cx="4202561" cy="3251319"/>
            <a:chOff x="4647511" y="2601970"/>
            <a:chExt cx="4202561" cy="3251319"/>
          </a:xfrm>
        </p:grpSpPr>
        <p:pic>
          <p:nvPicPr>
            <p:cNvPr id="12" name="Picture 11">
              <a:extLst>
                <a:ext uri="{FF2B5EF4-FFF2-40B4-BE49-F238E27FC236}">
                  <a16:creationId xmlns:a16="http://schemas.microsoft.com/office/drawing/2014/main" id="{1BD932F3-871D-9CF3-5D2C-A6F1E13025FE}"/>
                </a:ext>
              </a:extLst>
            </p:cNvPr>
            <p:cNvPicPr>
              <a:picLocks noChangeAspect="1"/>
            </p:cNvPicPr>
            <p:nvPr/>
          </p:nvPicPr>
          <p:blipFill>
            <a:blip r:embed="rId4"/>
            <a:stretch>
              <a:fillRect/>
            </a:stretch>
          </p:blipFill>
          <p:spPr>
            <a:xfrm>
              <a:off x="4647511" y="2601970"/>
              <a:ext cx="4202561" cy="3251319"/>
            </a:xfrm>
            <a:prstGeom prst="rect">
              <a:avLst/>
            </a:prstGeom>
          </p:spPr>
        </p:pic>
        <p:sp>
          <p:nvSpPr>
            <p:cNvPr id="14" name="TextBox 13">
              <a:extLst>
                <a:ext uri="{FF2B5EF4-FFF2-40B4-BE49-F238E27FC236}">
                  <a16:creationId xmlns:a16="http://schemas.microsoft.com/office/drawing/2014/main" id="{F11F621B-7298-8F80-E25F-8D1EA826E5E4}"/>
                </a:ext>
              </a:extLst>
            </p:cNvPr>
            <p:cNvSpPr txBox="1"/>
            <p:nvPr/>
          </p:nvSpPr>
          <p:spPr>
            <a:xfrm>
              <a:off x="5139159" y="2721114"/>
              <a:ext cx="3456201" cy="707886"/>
            </a:xfrm>
            <a:prstGeom prst="rect">
              <a:avLst/>
            </a:prstGeom>
            <a:noFill/>
          </p:spPr>
          <p:txBody>
            <a:bodyPr wrap="square" rtlCol="0">
              <a:spAutoFit/>
            </a:bodyPr>
            <a:lstStyle/>
            <a:p>
              <a:r>
                <a:rPr lang="en-GB" sz="4000" dirty="0">
                  <a:solidFill>
                    <a:srgbClr val="12375A"/>
                  </a:solidFill>
                  <a:latin typeface="Colby StBlk" panose="00000A00000000000000" charset="0"/>
                  <a:ea typeface="Colby StBlk" panose="00000A00000000000000" charset="0"/>
                </a:rPr>
                <a:t>FORTITUDE</a:t>
              </a:r>
            </a:p>
          </p:txBody>
        </p:sp>
        <p:sp>
          <p:nvSpPr>
            <p:cNvPr id="16" name="TextBox 15">
              <a:extLst>
                <a:ext uri="{FF2B5EF4-FFF2-40B4-BE49-F238E27FC236}">
                  <a16:creationId xmlns:a16="http://schemas.microsoft.com/office/drawing/2014/main" id="{597C6215-028F-E611-98E3-9815252A1F98}"/>
                </a:ext>
              </a:extLst>
            </p:cNvPr>
            <p:cNvSpPr txBox="1"/>
            <p:nvPr/>
          </p:nvSpPr>
          <p:spPr>
            <a:xfrm>
              <a:off x="4789274" y="3736979"/>
              <a:ext cx="3683394" cy="923330"/>
            </a:xfrm>
            <a:prstGeom prst="rect">
              <a:avLst/>
            </a:prstGeom>
            <a:noFill/>
          </p:spPr>
          <p:txBody>
            <a:bodyPr wrap="square">
              <a:spAutoFit/>
            </a:bodyPr>
            <a:lstStyle/>
            <a:p>
              <a:pPr algn="ctr"/>
              <a:r>
                <a:rPr lang="en-US" dirty="0">
                  <a:solidFill>
                    <a:schemeClr val="bg1"/>
                  </a:solidFill>
                  <a:latin typeface="Rubik" panose="020B0604020202020204" charset="-79"/>
                  <a:cs typeface="Rubik" panose="020B0604020202020204" charset="-79"/>
                </a:rPr>
                <a:t>The Holy Spirit gave him strength to follow God’s call even when it was difficult.</a:t>
              </a:r>
              <a:endParaRPr lang="en-GB" dirty="0">
                <a:solidFill>
                  <a:schemeClr val="bg1"/>
                </a:solidFill>
                <a:latin typeface="Rubik" panose="020B0604020202020204" charset="-79"/>
                <a:cs typeface="Rubik" panose="020B0604020202020204" charset="-79"/>
              </a:endParaRPr>
            </a:p>
          </p:txBody>
        </p:sp>
      </p:grpSp>
      <p:sp>
        <p:nvSpPr>
          <p:cNvPr id="19" name="TextBox 18">
            <a:extLst>
              <a:ext uri="{FF2B5EF4-FFF2-40B4-BE49-F238E27FC236}">
                <a16:creationId xmlns:a16="http://schemas.microsoft.com/office/drawing/2014/main" id="{CEBD2C17-AEDB-5C79-9F29-92A54F4480DD}"/>
              </a:ext>
            </a:extLst>
          </p:cNvPr>
          <p:cNvSpPr txBox="1"/>
          <p:nvPr/>
        </p:nvSpPr>
        <p:spPr>
          <a:xfrm>
            <a:off x="291372" y="1724765"/>
            <a:ext cx="8410234" cy="369332"/>
          </a:xfrm>
          <a:prstGeom prst="rect">
            <a:avLst/>
          </a:prstGeom>
          <a:noFill/>
        </p:spPr>
        <p:txBody>
          <a:bodyPr wrap="square" rtlCol="0">
            <a:spAutoFit/>
          </a:bodyPr>
          <a:lstStyle/>
          <a:p>
            <a:pPr algn="ctr"/>
            <a:r>
              <a:rPr lang="en-GB" dirty="0">
                <a:solidFill>
                  <a:srgbClr val="12375A"/>
                </a:solidFill>
                <a:latin typeface="Colby StBlk" panose="00000A00000000000000" charset="0"/>
                <a:ea typeface="Colby StBlk" panose="00000A00000000000000" charset="0"/>
              </a:rPr>
              <a:t>Which Gift can we see in this moment in St Columbkille's life?</a:t>
            </a:r>
          </a:p>
        </p:txBody>
      </p:sp>
      <p:pic>
        <p:nvPicPr>
          <p:cNvPr id="4" name="Picture 3" descr="A picture containing diagram&#10;&#10;Description automatically generated">
            <a:extLst>
              <a:ext uri="{FF2B5EF4-FFF2-40B4-BE49-F238E27FC236}">
                <a16:creationId xmlns:a16="http://schemas.microsoft.com/office/drawing/2014/main" id="{61FB9AE9-D1BC-93C7-50C3-FFB13C9679E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297680" y="2999234"/>
            <a:ext cx="4123921" cy="2983594"/>
          </a:xfrm>
          <a:prstGeom prst="rect">
            <a:avLst/>
          </a:prstGeom>
          <a:effectLst/>
        </p:spPr>
      </p:pic>
    </p:spTree>
    <p:extLst>
      <p:ext uri="{BB962C8B-B14F-4D97-AF65-F5344CB8AC3E}">
        <p14:creationId xmlns:p14="http://schemas.microsoft.com/office/powerpoint/2010/main" val="188948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anim calcmode="lin" valueType="num">
                                      <p:cBhvr>
                                        <p:cTn id="8" dur="2000" fill="hold"/>
                                        <p:tgtEl>
                                          <p:spTgt spid="17"/>
                                        </p:tgtEl>
                                        <p:attrNameLst>
                                          <p:attrName>ppt_w</p:attrName>
                                        </p:attrNameLst>
                                      </p:cBhvr>
                                      <p:tavLst>
                                        <p:tav tm="0" fmla="#ppt_w*sin(2.5*pi*$)">
                                          <p:val>
                                            <p:fltVal val="0"/>
                                          </p:val>
                                        </p:tav>
                                        <p:tav tm="100000">
                                          <p:val>
                                            <p:fltVal val="1"/>
                                          </p:val>
                                        </p:tav>
                                      </p:tavLst>
                                    </p:anim>
                                    <p:anim calcmode="lin" valueType="num">
                                      <p:cBhvr>
                                        <p:cTn id="9" dur="2000" fill="hold"/>
                                        <p:tgtEl>
                                          <p:spTgt spid="1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AF934BC-0A4B-9425-820E-FB3C96C8667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FB666C7-9BA9-BBA3-6E15-CF3A786BD05C}"/>
              </a:ext>
            </a:extLst>
          </p:cNvPr>
          <p:cNvPicPr>
            <a:picLocks noChangeAspect="1"/>
          </p:cNvPicPr>
          <p:nvPr/>
        </p:nvPicPr>
        <p:blipFill>
          <a:blip r:embed="rId4"/>
          <a:srcRect l="6729" b="12248"/>
          <a:stretch>
            <a:fillRect/>
          </a:stretch>
        </p:blipFill>
        <p:spPr>
          <a:xfrm>
            <a:off x="0" y="2599442"/>
            <a:ext cx="4632898" cy="4258558"/>
          </a:xfrm>
          <a:prstGeom prst="rect">
            <a:avLst/>
          </a:prstGeom>
        </p:spPr>
      </p:pic>
      <p:pic>
        <p:nvPicPr>
          <p:cNvPr id="11" name="Picture 10">
            <a:extLst>
              <a:ext uri="{FF2B5EF4-FFF2-40B4-BE49-F238E27FC236}">
                <a16:creationId xmlns:a16="http://schemas.microsoft.com/office/drawing/2014/main" id="{B1359C50-A76A-09D9-BEB2-82BA39A4773A}"/>
              </a:ext>
            </a:extLst>
          </p:cNvPr>
          <p:cNvPicPr>
            <a:picLocks noChangeAspect="1"/>
          </p:cNvPicPr>
          <p:nvPr/>
        </p:nvPicPr>
        <p:blipFill>
          <a:blip r:embed="rId4"/>
          <a:stretch>
            <a:fillRect/>
          </a:stretch>
        </p:blipFill>
        <p:spPr>
          <a:xfrm>
            <a:off x="293928" y="2601971"/>
            <a:ext cx="4202561" cy="3251319"/>
          </a:xfrm>
          <a:prstGeom prst="rect">
            <a:avLst/>
          </a:prstGeom>
        </p:spPr>
      </p:pic>
      <p:sp>
        <p:nvSpPr>
          <p:cNvPr id="10" name="Rectangle 9">
            <a:extLst>
              <a:ext uri="{FF2B5EF4-FFF2-40B4-BE49-F238E27FC236}">
                <a16:creationId xmlns:a16="http://schemas.microsoft.com/office/drawing/2014/main" id="{5791EF76-8BB0-76E9-F9B6-0CD1BFA33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C3058174-2C29-6633-5A42-2C5EBD19463E}"/>
              </a:ext>
            </a:extLst>
          </p:cNvPr>
          <p:cNvSpPr txBox="1"/>
          <p:nvPr/>
        </p:nvSpPr>
        <p:spPr>
          <a:xfrm>
            <a:off x="293929" y="366846"/>
            <a:ext cx="4608009"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srgbClr val="12375A"/>
                </a:solidFill>
                <a:effectLst/>
                <a:uLnTx/>
                <a:uFillTx/>
                <a:latin typeface="Colby StBlk" pitchFamily="2" charset="77"/>
                <a:ea typeface="Colby StBlk" pitchFamily="2" charset="77"/>
                <a:cs typeface="+mn-cs"/>
              </a:rPr>
              <a:t>Gifts of the Holy Spirit</a:t>
            </a:r>
          </a:p>
        </p:txBody>
      </p:sp>
      <p:sp>
        <p:nvSpPr>
          <p:cNvPr id="7" name="TextBox 6">
            <a:extLst>
              <a:ext uri="{FF2B5EF4-FFF2-40B4-BE49-F238E27FC236}">
                <a16:creationId xmlns:a16="http://schemas.microsoft.com/office/drawing/2014/main" id="{6B70CF48-A995-320E-0BAE-8B949739F8E8}"/>
              </a:ext>
            </a:extLst>
          </p:cNvPr>
          <p:cNvSpPr txBox="1"/>
          <p:nvPr/>
        </p:nvSpPr>
        <p:spPr>
          <a:xfrm>
            <a:off x="421284" y="3144788"/>
            <a:ext cx="3749040" cy="1569660"/>
          </a:xfrm>
          <a:prstGeom prst="rect">
            <a:avLst/>
          </a:prstGeom>
          <a:noFill/>
        </p:spPr>
        <p:txBody>
          <a:bodyPr wrap="square" rtlCol="0">
            <a:spAutoFit/>
          </a:bodyPr>
          <a:lstStyle/>
          <a:p>
            <a:pPr algn="ctr"/>
            <a:r>
              <a:rPr lang="en-US" sz="2400" b="1" dirty="0">
                <a:solidFill>
                  <a:srgbClr val="E9E8DD"/>
                </a:solidFill>
                <a:latin typeface="Rubik" panose="020B0604020202020204" charset="-79"/>
                <a:cs typeface="Rubik" panose="020B0604020202020204" charset="-79"/>
              </a:rPr>
              <a:t>St Columbkille spent many hours copying the Bible by hand to </a:t>
            </a:r>
            <a:r>
              <a:rPr lang="en-US" sz="2400" b="1" dirty="0" err="1">
                <a:solidFill>
                  <a:srgbClr val="E9E8DD"/>
                </a:solidFill>
                <a:latin typeface="Rubik" panose="020B0604020202020204" charset="-79"/>
                <a:cs typeface="Rubik" panose="020B0604020202020204" charset="-79"/>
              </a:rPr>
              <a:t>honour</a:t>
            </a:r>
            <a:r>
              <a:rPr lang="en-US" sz="2400" b="1" dirty="0">
                <a:solidFill>
                  <a:srgbClr val="E9E8DD"/>
                </a:solidFill>
                <a:latin typeface="Rubik" panose="020B0604020202020204" charset="-79"/>
                <a:cs typeface="Rubik" panose="020B0604020202020204" charset="-79"/>
              </a:rPr>
              <a:t> God’s Word.</a:t>
            </a:r>
          </a:p>
        </p:txBody>
      </p:sp>
      <p:grpSp>
        <p:nvGrpSpPr>
          <p:cNvPr id="17" name="Group 16">
            <a:extLst>
              <a:ext uri="{FF2B5EF4-FFF2-40B4-BE49-F238E27FC236}">
                <a16:creationId xmlns:a16="http://schemas.microsoft.com/office/drawing/2014/main" id="{805583EF-6C35-5087-5134-FDC6A79F5697}"/>
              </a:ext>
            </a:extLst>
          </p:cNvPr>
          <p:cNvGrpSpPr/>
          <p:nvPr/>
        </p:nvGrpSpPr>
        <p:grpSpPr>
          <a:xfrm>
            <a:off x="288816" y="2601971"/>
            <a:ext cx="4205117" cy="3251319"/>
            <a:chOff x="4644955" y="2601970"/>
            <a:chExt cx="4205117" cy="3251319"/>
          </a:xfrm>
        </p:grpSpPr>
        <p:pic>
          <p:nvPicPr>
            <p:cNvPr id="12" name="Picture 11">
              <a:extLst>
                <a:ext uri="{FF2B5EF4-FFF2-40B4-BE49-F238E27FC236}">
                  <a16:creationId xmlns:a16="http://schemas.microsoft.com/office/drawing/2014/main" id="{2F161829-4F31-7822-AB4F-F71DF58DDF7C}"/>
                </a:ext>
              </a:extLst>
            </p:cNvPr>
            <p:cNvPicPr>
              <a:picLocks noChangeAspect="1"/>
            </p:cNvPicPr>
            <p:nvPr/>
          </p:nvPicPr>
          <p:blipFill>
            <a:blip r:embed="rId4"/>
            <a:stretch>
              <a:fillRect/>
            </a:stretch>
          </p:blipFill>
          <p:spPr>
            <a:xfrm>
              <a:off x="4647511" y="2601970"/>
              <a:ext cx="4202561" cy="3251319"/>
            </a:xfrm>
            <a:prstGeom prst="rect">
              <a:avLst/>
            </a:prstGeom>
          </p:spPr>
        </p:pic>
        <p:sp>
          <p:nvSpPr>
            <p:cNvPr id="14" name="TextBox 13">
              <a:extLst>
                <a:ext uri="{FF2B5EF4-FFF2-40B4-BE49-F238E27FC236}">
                  <a16:creationId xmlns:a16="http://schemas.microsoft.com/office/drawing/2014/main" id="{28B9B174-D6AD-4B9E-3218-FD1408CE2BDE}"/>
                </a:ext>
              </a:extLst>
            </p:cNvPr>
            <p:cNvSpPr txBox="1"/>
            <p:nvPr/>
          </p:nvSpPr>
          <p:spPr>
            <a:xfrm>
              <a:off x="4644955" y="3223400"/>
              <a:ext cx="3969681" cy="1015663"/>
            </a:xfrm>
            <a:prstGeom prst="rect">
              <a:avLst/>
            </a:prstGeom>
            <a:noFill/>
          </p:spPr>
          <p:txBody>
            <a:bodyPr wrap="square" rtlCol="0">
              <a:spAutoFit/>
            </a:bodyPr>
            <a:lstStyle/>
            <a:p>
              <a:pPr algn="ctr"/>
              <a:r>
                <a:rPr lang="en-GB" sz="3000" dirty="0">
                  <a:solidFill>
                    <a:srgbClr val="12375A"/>
                  </a:solidFill>
                  <a:latin typeface="Colby StBlk" panose="00000A00000000000000" charset="0"/>
                  <a:ea typeface="Colby StBlk" panose="00000A00000000000000" charset="0"/>
                </a:rPr>
                <a:t>UNDERSTANDING/</a:t>
              </a:r>
            </a:p>
            <a:p>
              <a:pPr algn="ctr"/>
              <a:r>
                <a:rPr lang="en-GB" sz="3000" dirty="0">
                  <a:solidFill>
                    <a:srgbClr val="12375A"/>
                  </a:solidFill>
                  <a:latin typeface="Colby StBlk" panose="00000A00000000000000" charset="0"/>
                  <a:ea typeface="Colby StBlk" panose="00000A00000000000000" charset="0"/>
                </a:rPr>
                <a:t>INSIGHT</a:t>
              </a:r>
            </a:p>
          </p:txBody>
        </p:sp>
        <p:sp>
          <p:nvSpPr>
            <p:cNvPr id="16" name="TextBox 15">
              <a:extLst>
                <a:ext uri="{FF2B5EF4-FFF2-40B4-BE49-F238E27FC236}">
                  <a16:creationId xmlns:a16="http://schemas.microsoft.com/office/drawing/2014/main" id="{433575BB-F5BD-74BD-BEE2-EEA552AED702}"/>
                </a:ext>
              </a:extLst>
            </p:cNvPr>
            <p:cNvSpPr txBox="1"/>
            <p:nvPr/>
          </p:nvSpPr>
          <p:spPr>
            <a:xfrm>
              <a:off x="4803163" y="4432986"/>
              <a:ext cx="3683394" cy="1107996"/>
            </a:xfrm>
            <a:prstGeom prst="rect">
              <a:avLst/>
            </a:prstGeom>
            <a:noFill/>
          </p:spPr>
          <p:txBody>
            <a:bodyPr wrap="square">
              <a:spAutoFit/>
            </a:bodyPr>
            <a:lstStyle/>
            <a:p>
              <a:pPr algn="ctr"/>
              <a:r>
                <a:rPr lang="en-US" sz="2200" dirty="0">
                  <a:solidFill>
                    <a:schemeClr val="bg1"/>
                  </a:solidFill>
                  <a:latin typeface="Rubik" panose="020B0604020202020204" charset="-79"/>
                  <a:cs typeface="Rubik" panose="020B0604020202020204" charset="-79"/>
                </a:rPr>
                <a:t>He wanted people to know and understand God’s message.</a:t>
              </a:r>
              <a:endParaRPr lang="en-GB" sz="2200" dirty="0">
                <a:solidFill>
                  <a:schemeClr val="bg1"/>
                </a:solidFill>
                <a:latin typeface="Rubik" panose="020B0604020202020204" charset="-79"/>
                <a:cs typeface="Rubik" panose="020B0604020202020204" charset="-79"/>
              </a:endParaRPr>
            </a:p>
          </p:txBody>
        </p:sp>
      </p:grpSp>
      <p:sp>
        <p:nvSpPr>
          <p:cNvPr id="19" name="TextBox 18">
            <a:extLst>
              <a:ext uri="{FF2B5EF4-FFF2-40B4-BE49-F238E27FC236}">
                <a16:creationId xmlns:a16="http://schemas.microsoft.com/office/drawing/2014/main" id="{147E49A8-E302-CB92-0D6D-A0C0D20AE8B2}"/>
              </a:ext>
            </a:extLst>
          </p:cNvPr>
          <p:cNvSpPr txBox="1"/>
          <p:nvPr/>
        </p:nvSpPr>
        <p:spPr>
          <a:xfrm>
            <a:off x="291372" y="1724765"/>
            <a:ext cx="8410234" cy="369332"/>
          </a:xfrm>
          <a:prstGeom prst="rect">
            <a:avLst/>
          </a:prstGeom>
          <a:noFill/>
        </p:spPr>
        <p:txBody>
          <a:bodyPr wrap="square" rtlCol="0">
            <a:spAutoFit/>
          </a:bodyPr>
          <a:lstStyle/>
          <a:p>
            <a:pPr algn="ctr"/>
            <a:r>
              <a:rPr lang="en-GB" dirty="0">
                <a:solidFill>
                  <a:srgbClr val="12375A"/>
                </a:solidFill>
                <a:latin typeface="Colby StBlk" panose="00000A00000000000000" charset="0"/>
                <a:ea typeface="Colby StBlk" panose="00000A00000000000000" charset="0"/>
              </a:rPr>
              <a:t>Which Gift can we see in this moment in St Columbkille's life?</a:t>
            </a:r>
          </a:p>
        </p:txBody>
      </p:sp>
      <p:pic>
        <p:nvPicPr>
          <p:cNvPr id="3" name="Picture 2" descr="A picture containing diagram&#10;&#10;Description automatically generated">
            <a:extLst>
              <a:ext uri="{FF2B5EF4-FFF2-40B4-BE49-F238E27FC236}">
                <a16:creationId xmlns:a16="http://schemas.microsoft.com/office/drawing/2014/main" id="{FAC677FA-D8B5-9EED-3219-2844EB53C9F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297680" y="2999234"/>
            <a:ext cx="4123921" cy="2983594"/>
          </a:xfrm>
          <a:prstGeom prst="rect">
            <a:avLst/>
          </a:prstGeom>
          <a:effectLst/>
        </p:spPr>
      </p:pic>
    </p:spTree>
    <p:extLst>
      <p:ext uri="{BB962C8B-B14F-4D97-AF65-F5344CB8AC3E}">
        <p14:creationId xmlns:p14="http://schemas.microsoft.com/office/powerpoint/2010/main" val="4112744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anim calcmode="lin" valueType="num">
                                      <p:cBhvr>
                                        <p:cTn id="8" dur="2000" fill="hold"/>
                                        <p:tgtEl>
                                          <p:spTgt spid="17"/>
                                        </p:tgtEl>
                                        <p:attrNameLst>
                                          <p:attrName>ppt_w</p:attrName>
                                        </p:attrNameLst>
                                      </p:cBhvr>
                                      <p:tavLst>
                                        <p:tav tm="0" fmla="#ppt_w*sin(2.5*pi*$)">
                                          <p:val>
                                            <p:fltVal val="0"/>
                                          </p:val>
                                        </p:tav>
                                        <p:tav tm="100000">
                                          <p:val>
                                            <p:fltVal val="1"/>
                                          </p:val>
                                        </p:tav>
                                      </p:tavLst>
                                    </p:anim>
                                    <p:anim calcmode="lin" valueType="num">
                                      <p:cBhvr>
                                        <p:cTn id="9" dur="2000" fill="hold"/>
                                        <p:tgtEl>
                                          <p:spTgt spid="1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AC9358F2-F5C4-E604-C059-ECBB4CC5BF5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C968023-7C7B-E42D-0895-3F7B2F9FDCC8}"/>
              </a:ext>
            </a:extLst>
          </p:cNvPr>
          <p:cNvPicPr>
            <a:picLocks noChangeAspect="1"/>
          </p:cNvPicPr>
          <p:nvPr/>
        </p:nvPicPr>
        <p:blipFill>
          <a:blip r:embed="rId4"/>
          <a:srcRect l="6729" b="12248"/>
          <a:stretch>
            <a:fillRect/>
          </a:stretch>
        </p:blipFill>
        <p:spPr>
          <a:xfrm>
            <a:off x="0" y="2599442"/>
            <a:ext cx="4632898" cy="4258558"/>
          </a:xfrm>
          <a:prstGeom prst="rect">
            <a:avLst/>
          </a:prstGeom>
        </p:spPr>
      </p:pic>
      <p:pic>
        <p:nvPicPr>
          <p:cNvPr id="11" name="Picture 10">
            <a:extLst>
              <a:ext uri="{FF2B5EF4-FFF2-40B4-BE49-F238E27FC236}">
                <a16:creationId xmlns:a16="http://schemas.microsoft.com/office/drawing/2014/main" id="{14F49CB3-7942-3250-E9A7-B762D6DBA617}"/>
              </a:ext>
            </a:extLst>
          </p:cNvPr>
          <p:cNvPicPr>
            <a:picLocks noChangeAspect="1"/>
          </p:cNvPicPr>
          <p:nvPr/>
        </p:nvPicPr>
        <p:blipFill>
          <a:blip r:embed="rId4"/>
          <a:stretch>
            <a:fillRect/>
          </a:stretch>
        </p:blipFill>
        <p:spPr>
          <a:xfrm>
            <a:off x="293928" y="2601971"/>
            <a:ext cx="4202561" cy="3251319"/>
          </a:xfrm>
          <a:prstGeom prst="rect">
            <a:avLst/>
          </a:prstGeom>
        </p:spPr>
      </p:pic>
      <p:sp>
        <p:nvSpPr>
          <p:cNvPr id="10" name="Rectangle 9">
            <a:extLst>
              <a:ext uri="{FF2B5EF4-FFF2-40B4-BE49-F238E27FC236}">
                <a16:creationId xmlns:a16="http://schemas.microsoft.com/office/drawing/2014/main" id="{1D3134D3-C079-36A5-4C7B-8209344A74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C22FD1B-FD74-89D2-8480-D6B299600BBC}"/>
              </a:ext>
            </a:extLst>
          </p:cNvPr>
          <p:cNvSpPr txBox="1"/>
          <p:nvPr/>
        </p:nvSpPr>
        <p:spPr>
          <a:xfrm>
            <a:off x="293929" y="366846"/>
            <a:ext cx="4608009"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srgbClr val="12375A"/>
                </a:solidFill>
                <a:effectLst/>
                <a:uLnTx/>
                <a:uFillTx/>
                <a:latin typeface="Colby StBlk" pitchFamily="2" charset="77"/>
                <a:ea typeface="Colby StBlk" pitchFamily="2" charset="77"/>
                <a:cs typeface="+mn-cs"/>
              </a:rPr>
              <a:t>Gifts of the Holy Spirit</a:t>
            </a:r>
          </a:p>
        </p:txBody>
      </p:sp>
      <p:grpSp>
        <p:nvGrpSpPr>
          <p:cNvPr id="17" name="Group 16">
            <a:extLst>
              <a:ext uri="{FF2B5EF4-FFF2-40B4-BE49-F238E27FC236}">
                <a16:creationId xmlns:a16="http://schemas.microsoft.com/office/drawing/2014/main" id="{91B04B8E-C5F3-1CDB-7746-873D218B95C3}"/>
              </a:ext>
            </a:extLst>
          </p:cNvPr>
          <p:cNvGrpSpPr/>
          <p:nvPr/>
        </p:nvGrpSpPr>
        <p:grpSpPr>
          <a:xfrm>
            <a:off x="223408" y="3039557"/>
            <a:ext cx="4202561" cy="3251319"/>
            <a:chOff x="4647511" y="2601970"/>
            <a:chExt cx="4202561" cy="3251319"/>
          </a:xfrm>
        </p:grpSpPr>
        <p:pic>
          <p:nvPicPr>
            <p:cNvPr id="12" name="Picture 11">
              <a:extLst>
                <a:ext uri="{FF2B5EF4-FFF2-40B4-BE49-F238E27FC236}">
                  <a16:creationId xmlns:a16="http://schemas.microsoft.com/office/drawing/2014/main" id="{3FD2D02A-4F36-8442-DA64-A8E448923188}"/>
                </a:ext>
              </a:extLst>
            </p:cNvPr>
            <p:cNvPicPr>
              <a:picLocks noChangeAspect="1"/>
            </p:cNvPicPr>
            <p:nvPr/>
          </p:nvPicPr>
          <p:blipFill>
            <a:blip r:embed="rId4"/>
            <a:stretch>
              <a:fillRect/>
            </a:stretch>
          </p:blipFill>
          <p:spPr>
            <a:xfrm>
              <a:off x="4647511" y="2601970"/>
              <a:ext cx="4202561" cy="3251319"/>
            </a:xfrm>
            <a:prstGeom prst="rect">
              <a:avLst/>
            </a:prstGeom>
          </p:spPr>
        </p:pic>
        <p:sp>
          <p:nvSpPr>
            <p:cNvPr id="14" name="TextBox 13">
              <a:extLst>
                <a:ext uri="{FF2B5EF4-FFF2-40B4-BE49-F238E27FC236}">
                  <a16:creationId xmlns:a16="http://schemas.microsoft.com/office/drawing/2014/main" id="{78139DFE-C6C5-1DF4-CB75-DDE819232AE5}"/>
                </a:ext>
              </a:extLst>
            </p:cNvPr>
            <p:cNvSpPr txBox="1"/>
            <p:nvPr/>
          </p:nvSpPr>
          <p:spPr>
            <a:xfrm>
              <a:off x="4902222" y="3116348"/>
              <a:ext cx="3456201" cy="1200329"/>
            </a:xfrm>
            <a:prstGeom prst="rect">
              <a:avLst/>
            </a:prstGeom>
            <a:noFill/>
          </p:spPr>
          <p:txBody>
            <a:bodyPr wrap="square" rtlCol="0">
              <a:spAutoFit/>
            </a:bodyPr>
            <a:lstStyle/>
            <a:p>
              <a:pPr algn="ctr"/>
              <a:r>
                <a:rPr lang="en-GB" sz="3600" dirty="0">
                  <a:solidFill>
                    <a:srgbClr val="12375A"/>
                  </a:solidFill>
                  <a:latin typeface="Colby StBlk" panose="00000A00000000000000" charset="0"/>
                  <a:ea typeface="Colby StBlk" panose="00000A00000000000000" charset="0"/>
                </a:rPr>
                <a:t>REVERANCE/PIETY</a:t>
              </a:r>
            </a:p>
          </p:txBody>
        </p:sp>
        <p:sp>
          <p:nvSpPr>
            <p:cNvPr id="16" name="TextBox 15">
              <a:extLst>
                <a:ext uri="{FF2B5EF4-FFF2-40B4-BE49-F238E27FC236}">
                  <a16:creationId xmlns:a16="http://schemas.microsoft.com/office/drawing/2014/main" id="{036D677C-E23F-142E-C5C7-004D1B4906B5}"/>
                </a:ext>
              </a:extLst>
            </p:cNvPr>
            <p:cNvSpPr txBox="1"/>
            <p:nvPr/>
          </p:nvSpPr>
          <p:spPr>
            <a:xfrm>
              <a:off x="4788625" y="4446215"/>
              <a:ext cx="3683394" cy="646331"/>
            </a:xfrm>
            <a:prstGeom prst="rect">
              <a:avLst/>
            </a:prstGeom>
            <a:noFill/>
          </p:spPr>
          <p:txBody>
            <a:bodyPr wrap="square">
              <a:spAutoFit/>
            </a:bodyPr>
            <a:lstStyle/>
            <a:p>
              <a:pPr algn="ctr"/>
              <a:r>
                <a:rPr lang="en-US" dirty="0">
                  <a:solidFill>
                    <a:schemeClr val="bg1"/>
                  </a:solidFill>
                  <a:latin typeface="Rubik" panose="020B0604020202020204" charset="-79"/>
                  <a:cs typeface="Rubik" panose="020B0604020202020204" charset="-79"/>
                </a:rPr>
                <a:t>He showed deep love for God and helped others grow in faith.</a:t>
              </a:r>
              <a:endParaRPr lang="en-GB" dirty="0">
                <a:solidFill>
                  <a:schemeClr val="bg1"/>
                </a:solidFill>
                <a:latin typeface="Rubik" panose="020B0604020202020204" charset="-79"/>
                <a:cs typeface="Rubik" panose="020B0604020202020204" charset="-79"/>
              </a:endParaRPr>
            </a:p>
          </p:txBody>
        </p:sp>
      </p:grpSp>
      <p:pic>
        <p:nvPicPr>
          <p:cNvPr id="18" name="Picture 17" descr="A picture containing diagram&#10;&#10;Description automatically generated">
            <a:extLst>
              <a:ext uri="{FF2B5EF4-FFF2-40B4-BE49-F238E27FC236}">
                <a16:creationId xmlns:a16="http://schemas.microsoft.com/office/drawing/2014/main" id="{9067F451-85B2-9320-962C-B67862A9421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297680" y="2999234"/>
            <a:ext cx="4123921" cy="2983594"/>
          </a:xfrm>
          <a:prstGeom prst="rect">
            <a:avLst/>
          </a:prstGeom>
          <a:effectLst/>
        </p:spPr>
      </p:pic>
      <p:sp>
        <p:nvSpPr>
          <p:cNvPr id="19" name="TextBox 18">
            <a:extLst>
              <a:ext uri="{FF2B5EF4-FFF2-40B4-BE49-F238E27FC236}">
                <a16:creationId xmlns:a16="http://schemas.microsoft.com/office/drawing/2014/main" id="{BC739820-57E5-0BA8-D6DB-04545D8BE9F7}"/>
              </a:ext>
            </a:extLst>
          </p:cNvPr>
          <p:cNvSpPr txBox="1"/>
          <p:nvPr/>
        </p:nvSpPr>
        <p:spPr>
          <a:xfrm>
            <a:off x="291372" y="1724765"/>
            <a:ext cx="8410234" cy="369332"/>
          </a:xfrm>
          <a:prstGeom prst="rect">
            <a:avLst/>
          </a:prstGeom>
          <a:noFill/>
        </p:spPr>
        <p:txBody>
          <a:bodyPr wrap="square" rtlCol="0">
            <a:spAutoFit/>
          </a:bodyPr>
          <a:lstStyle/>
          <a:p>
            <a:pPr algn="ctr"/>
            <a:r>
              <a:rPr lang="en-GB" dirty="0">
                <a:solidFill>
                  <a:srgbClr val="12375A"/>
                </a:solidFill>
                <a:latin typeface="Colby StBlk" panose="00000A00000000000000" charset="0"/>
                <a:ea typeface="Colby StBlk" panose="00000A00000000000000" charset="0"/>
              </a:rPr>
              <a:t>Which Gift can we see in this moment in St Columbkille's life?</a:t>
            </a:r>
          </a:p>
        </p:txBody>
      </p:sp>
    </p:spTree>
    <p:extLst>
      <p:ext uri="{BB962C8B-B14F-4D97-AF65-F5344CB8AC3E}">
        <p14:creationId xmlns:p14="http://schemas.microsoft.com/office/powerpoint/2010/main" val="199933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anim calcmode="lin" valueType="num">
                                      <p:cBhvr>
                                        <p:cTn id="8" dur="2000" fill="hold"/>
                                        <p:tgtEl>
                                          <p:spTgt spid="17"/>
                                        </p:tgtEl>
                                        <p:attrNameLst>
                                          <p:attrName>ppt_w</p:attrName>
                                        </p:attrNameLst>
                                      </p:cBhvr>
                                      <p:tavLst>
                                        <p:tav tm="0" fmla="#ppt_w*sin(2.5*pi*$)">
                                          <p:val>
                                            <p:fltVal val="0"/>
                                          </p:val>
                                        </p:tav>
                                        <p:tav tm="100000">
                                          <p:val>
                                            <p:fltVal val="1"/>
                                          </p:val>
                                        </p:tav>
                                      </p:tavLst>
                                    </p:anim>
                                    <p:anim calcmode="lin" valueType="num">
                                      <p:cBhvr>
                                        <p:cTn id="9" dur="2000" fill="hold"/>
                                        <p:tgtEl>
                                          <p:spTgt spid="1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1FC867A-2BAB-774B-4A74-2C332F9F115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03F211B-03A3-EA16-54B2-398C8C96DCEB}"/>
              </a:ext>
            </a:extLst>
          </p:cNvPr>
          <p:cNvPicPr>
            <a:picLocks noChangeAspect="1"/>
          </p:cNvPicPr>
          <p:nvPr/>
        </p:nvPicPr>
        <p:blipFill>
          <a:blip r:embed="rId4"/>
          <a:srcRect l="6729" b="12248"/>
          <a:stretch>
            <a:fillRect/>
          </a:stretch>
        </p:blipFill>
        <p:spPr>
          <a:xfrm>
            <a:off x="0" y="1965277"/>
            <a:ext cx="4632898" cy="4892723"/>
          </a:xfrm>
          <a:prstGeom prst="rect">
            <a:avLst/>
          </a:prstGeom>
        </p:spPr>
      </p:pic>
      <p:pic>
        <p:nvPicPr>
          <p:cNvPr id="11" name="Picture 10">
            <a:extLst>
              <a:ext uri="{FF2B5EF4-FFF2-40B4-BE49-F238E27FC236}">
                <a16:creationId xmlns:a16="http://schemas.microsoft.com/office/drawing/2014/main" id="{99F7DDCD-1679-6EEE-3160-0F6F005108E2}"/>
              </a:ext>
            </a:extLst>
          </p:cNvPr>
          <p:cNvPicPr>
            <a:picLocks noChangeAspect="1"/>
          </p:cNvPicPr>
          <p:nvPr/>
        </p:nvPicPr>
        <p:blipFill>
          <a:blip r:embed="rId4"/>
          <a:stretch>
            <a:fillRect/>
          </a:stretch>
        </p:blipFill>
        <p:spPr>
          <a:xfrm>
            <a:off x="293928" y="2601971"/>
            <a:ext cx="4202561" cy="3251319"/>
          </a:xfrm>
          <a:prstGeom prst="rect">
            <a:avLst/>
          </a:prstGeom>
        </p:spPr>
      </p:pic>
      <p:sp>
        <p:nvSpPr>
          <p:cNvPr id="10" name="Rectangle 9">
            <a:extLst>
              <a:ext uri="{FF2B5EF4-FFF2-40B4-BE49-F238E27FC236}">
                <a16:creationId xmlns:a16="http://schemas.microsoft.com/office/drawing/2014/main" id="{06EBBAF9-958F-7EB8-C8CE-EB51482BFC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AE459CA-D316-6AC4-CF2D-B048D2AEC67E}"/>
              </a:ext>
            </a:extLst>
          </p:cNvPr>
          <p:cNvSpPr txBox="1"/>
          <p:nvPr/>
        </p:nvSpPr>
        <p:spPr>
          <a:xfrm>
            <a:off x="293929" y="366846"/>
            <a:ext cx="4608009"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700" b="1" i="0" u="none" strike="noStrike" kern="1200" cap="none" spc="0" normalizeH="0" baseline="0" noProof="0" dirty="0">
                <a:ln>
                  <a:noFill/>
                </a:ln>
                <a:solidFill>
                  <a:srgbClr val="12375A"/>
                </a:solidFill>
                <a:effectLst/>
                <a:uLnTx/>
                <a:uFillTx/>
                <a:latin typeface="Colby StBlk" pitchFamily="2" charset="77"/>
                <a:ea typeface="Colby StBlk" pitchFamily="2" charset="77"/>
                <a:cs typeface="+mn-cs"/>
              </a:rPr>
              <a:t>Gifts of the Holy Spirit</a:t>
            </a:r>
          </a:p>
        </p:txBody>
      </p:sp>
      <p:sp>
        <p:nvSpPr>
          <p:cNvPr id="7" name="TextBox 6">
            <a:extLst>
              <a:ext uri="{FF2B5EF4-FFF2-40B4-BE49-F238E27FC236}">
                <a16:creationId xmlns:a16="http://schemas.microsoft.com/office/drawing/2014/main" id="{A1898787-186F-D601-E57D-0B4BEC84ED76}"/>
              </a:ext>
            </a:extLst>
          </p:cNvPr>
          <p:cNvSpPr txBox="1"/>
          <p:nvPr/>
        </p:nvSpPr>
        <p:spPr>
          <a:xfrm>
            <a:off x="520688" y="2934968"/>
            <a:ext cx="3749040" cy="2585323"/>
          </a:xfrm>
          <a:prstGeom prst="rect">
            <a:avLst/>
          </a:prstGeom>
          <a:noFill/>
        </p:spPr>
        <p:txBody>
          <a:bodyPr wrap="square" rtlCol="0">
            <a:spAutoFit/>
          </a:bodyPr>
          <a:lstStyle/>
          <a:p>
            <a:pPr algn="ctr"/>
            <a:r>
              <a:rPr lang="en-US" sz="5400" b="1" dirty="0">
                <a:solidFill>
                  <a:schemeClr val="bg1"/>
                </a:solidFill>
                <a:latin typeface="Colby StBlk" pitchFamily="2" charset="77"/>
                <a:ea typeface="Colby StBlk" pitchFamily="2" charset="77"/>
                <a:cs typeface="Rubik" panose="020B0604020202020204" charset="-79"/>
              </a:rPr>
              <a:t>THINK</a:t>
            </a:r>
          </a:p>
          <a:p>
            <a:pPr algn="ctr"/>
            <a:r>
              <a:rPr lang="en-US" sz="5400" b="1" dirty="0">
                <a:solidFill>
                  <a:schemeClr val="bg1"/>
                </a:solidFill>
                <a:latin typeface="Colby StBlk" pitchFamily="2" charset="77"/>
                <a:ea typeface="Colby StBlk" pitchFamily="2" charset="77"/>
                <a:cs typeface="Rubik" panose="020B0604020202020204" charset="-79"/>
              </a:rPr>
              <a:t>PAIR</a:t>
            </a:r>
          </a:p>
          <a:p>
            <a:pPr algn="ctr"/>
            <a:r>
              <a:rPr lang="en-US" sz="5400" b="1" dirty="0">
                <a:solidFill>
                  <a:schemeClr val="bg1"/>
                </a:solidFill>
                <a:latin typeface="Colby StBlk" pitchFamily="2" charset="77"/>
                <a:ea typeface="Colby StBlk" pitchFamily="2" charset="77"/>
                <a:cs typeface="Rubik" panose="020B0604020202020204" charset="-79"/>
              </a:rPr>
              <a:t>SHARE</a:t>
            </a:r>
          </a:p>
        </p:txBody>
      </p:sp>
      <p:sp>
        <p:nvSpPr>
          <p:cNvPr id="19" name="TextBox 18">
            <a:extLst>
              <a:ext uri="{FF2B5EF4-FFF2-40B4-BE49-F238E27FC236}">
                <a16:creationId xmlns:a16="http://schemas.microsoft.com/office/drawing/2014/main" id="{EFED730E-664B-34D5-3F9D-51719CD3F445}"/>
              </a:ext>
            </a:extLst>
          </p:cNvPr>
          <p:cNvSpPr txBox="1"/>
          <p:nvPr/>
        </p:nvSpPr>
        <p:spPr>
          <a:xfrm>
            <a:off x="4901938" y="2934968"/>
            <a:ext cx="3721374" cy="2246769"/>
          </a:xfrm>
          <a:prstGeom prst="rect">
            <a:avLst/>
          </a:prstGeom>
          <a:noFill/>
        </p:spPr>
        <p:txBody>
          <a:bodyPr wrap="square" rtlCol="0">
            <a:spAutoFit/>
          </a:bodyPr>
          <a:lstStyle/>
          <a:p>
            <a:pPr algn="ctr"/>
            <a:r>
              <a:rPr lang="en-GB" sz="2800" dirty="0">
                <a:solidFill>
                  <a:srgbClr val="12375A"/>
                </a:solidFill>
                <a:latin typeface="Colby StBlk" panose="00000A00000000000000" charset="0"/>
                <a:ea typeface="Colby StBlk" panose="00000A00000000000000" charset="0"/>
              </a:rPr>
              <a:t>How can the example of </a:t>
            </a:r>
          </a:p>
          <a:p>
            <a:pPr algn="ctr"/>
            <a:r>
              <a:rPr lang="en-GB" sz="2800" dirty="0">
                <a:solidFill>
                  <a:srgbClr val="12375A"/>
                </a:solidFill>
                <a:latin typeface="Colby StBlk" panose="00000A00000000000000" charset="0"/>
                <a:ea typeface="Colby StBlk" panose="00000A00000000000000" charset="0"/>
              </a:rPr>
              <a:t>St Columbkille help us live our faith today?</a:t>
            </a:r>
          </a:p>
        </p:txBody>
      </p:sp>
    </p:spTree>
    <p:extLst>
      <p:ext uri="{BB962C8B-B14F-4D97-AF65-F5344CB8AC3E}">
        <p14:creationId xmlns:p14="http://schemas.microsoft.com/office/powerpoint/2010/main" val="1521681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F24FBD76-10B1-3247-AEAD-471277B1FA60}"/>
              </a:ext>
            </a:extLst>
          </p:cNvPr>
          <p:cNvSpPr txBox="1"/>
          <p:nvPr/>
        </p:nvSpPr>
        <p:spPr>
          <a:xfrm>
            <a:off x="291511" y="1758720"/>
            <a:ext cx="5565279" cy="1754326"/>
          </a:xfrm>
          <a:prstGeom prst="rect">
            <a:avLst/>
          </a:prstGeom>
          <a:noFill/>
        </p:spPr>
        <p:txBody>
          <a:bodyPr wrap="square" rtlCol="0">
            <a:sp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2700" b="1" i="0" u="none" strike="noStrike" kern="1200" cap="none" spc="0" normalizeH="0" baseline="0" noProof="0">
                <a:ln>
                  <a:noFill/>
                </a:ln>
                <a:solidFill>
                  <a:srgbClr val="A1CA5E"/>
                </a:solidFill>
                <a:effectLst/>
                <a:uLnTx/>
                <a:uFillTx/>
                <a:latin typeface="Colby StBlk" pitchFamily="2" charset="77"/>
                <a:ea typeface="Colby StBlk" pitchFamily="2" charset="77"/>
                <a:cs typeface="Rubik" pitchFamily="2" charset="-79"/>
              </a:rPr>
              <a:t>A just world, free of poverty, where we flourish and live </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2700" b="1" i="0" u="none" strike="noStrike" kern="1200" cap="none" spc="0" normalizeH="0" baseline="0" noProof="0">
                <a:ln>
                  <a:noFill/>
                </a:ln>
                <a:solidFill>
                  <a:srgbClr val="A1CA5E"/>
                </a:solidFill>
                <a:effectLst/>
                <a:uLnTx/>
                <a:uFillTx/>
                <a:latin typeface="Colby StBlk" pitchFamily="2" charset="77"/>
                <a:ea typeface="Colby StBlk" pitchFamily="2" charset="77"/>
                <a:cs typeface="Rubik" pitchFamily="2" charset="-79"/>
              </a:rPr>
              <a:t>in harmony with each other and all creation.</a:t>
            </a:r>
            <a:endParaRPr kumimoji="0" lang="en-GB" sz="2700" b="1" i="0" u="none" strike="noStrike" kern="1200" cap="none" spc="0" normalizeH="0" baseline="0" noProof="0">
              <a:ln>
                <a:noFill/>
              </a:ln>
              <a:solidFill>
                <a:srgbClr val="A1CA5E"/>
              </a:solidFill>
              <a:effectLst/>
              <a:uLnTx/>
              <a:uFillTx/>
              <a:latin typeface="Colby StBlk" pitchFamily="2" charset="77"/>
              <a:ea typeface="Colby StBlk" pitchFamily="2" charset="77"/>
              <a:cs typeface="Rubik" pitchFamily="2" charset="-79"/>
            </a:endParaRPr>
          </a:p>
        </p:txBody>
      </p:sp>
      <p:sp>
        <p:nvSpPr>
          <p:cNvPr id="12" name="TextBox 11">
            <a:extLst>
              <a:ext uri="{FF2B5EF4-FFF2-40B4-BE49-F238E27FC236}">
                <a16:creationId xmlns:a16="http://schemas.microsoft.com/office/drawing/2014/main" id="{7A02DF43-587F-7A4E-82B8-7242E85360F5}"/>
              </a:ext>
            </a:extLst>
          </p:cNvPr>
          <p:cNvSpPr txBox="1"/>
          <p:nvPr/>
        </p:nvSpPr>
        <p:spPr>
          <a:xfrm>
            <a:off x="270658" y="5263757"/>
            <a:ext cx="6624686" cy="1261884"/>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200" b="1" i="0" u="none" strike="noStrike" kern="1200" cap="none" spc="0" normalizeH="0" baseline="0" noProof="0">
                <a:ln>
                  <a:noFill/>
                </a:ln>
                <a:solidFill>
                  <a:srgbClr val="12375A"/>
                </a:solidFill>
                <a:effectLst/>
                <a:uLnTx/>
                <a:uFillTx/>
                <a:latin typeface="Rubik"/>
                <a:ea typeface="Colby StBlk"/>
                <a:cs typeface="Rubik"/>
              </a:rPr>
              <a:t>Scottish Catholic International Aid Fund</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200" b="0" i="0" u="none" strike="noStrike" kern="1200" cap="none" spc="0" normalizeH="0" baseline="0" noProof="0">
                <a:ln>
                  <a:noFill/>
                </a:ln>
                <a:solidFill>
                  <a:srgbClr val="12375A"/>
                </a:solidFill>
                <a:effectLst/>
                <a:uLnTx/>
                <a:uFillTx/>
                <a:latin typeface="Rubik"/>
                <a:ea typeface="Colby StBlk"/>
                <a:cs typeface="Rubik"/>
              </a:rPr>
              <a:t>SCIAF is the official relief and development agency of the Catholic Church in Scotland </a:t>
            </a:r>
            <a:endParaRPr kumimoji="0" lang="en-GB" altLang="en-US" sz="1200" b="0" i="0" u="none" strike="noStrike" kern="1200" cap="none" spc="0" normalizeH="0" baseline="0" noProof="0">
              <a:ln>
                <a:noFill/>
              </a:ln>
              <a:solidFill>
                <a:srgbClr val="12375A"/>
              </a:solidFill>
              <a:effectLst/>
              <a:uLnTx/>
              <a:uFillTx/>
              <a:latin typeface="Rubik" pitchFamily="2" charset="-79"/>
              <a:ea typeface="Colby StBlk" pitchFamily="2" charset="77"/>
              <a:cs typeface="Rubik" pitchFamily="2" charset="-79"/>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200" b="0" i="0" u="none" strike="noStrike" kern="1200" cap="none" spc="0" normalizeH="0" baseline="0" noProof="0">
                <a:ln>
                  <a:noFill/>
                </a:ln>
                <a:solidFill>
                  <a:srgbClr val="12375A"/>
                </a:solidFill>
                <a:effectLst/>
                <a:uLnTx/>
                <a:uFillTx/>
                <a:latin typeface="Rubik"/>
                <a:ea typeface="Colby StBlk"/>
                <a:cs typeface="Rubik"/>
              </a:rPr>
              <a:t>and a proud member of the Caritas family. 196 Clyde Street, Glasgow, G1 4JY. </a:t>
            </a:r>
            <a:endParaRPr kumimoji="0" lang="en-GB" altLang="en-US" sz="1200" b="0" i="0" u="none" strike="noStrike" kern="1200" cap="none" spc="0" normalizeH="0" baseline="0" noProof="0">
              <a:ln>
                <a:noFill/>
              </a:ln>
              <a:solidFill>
                <a:srgbClr val="12375A"/>
              </a:solidFill>
              <a:effectLst/>
              <a:uLnTx/>
              <a:uFillTx/>
              <a:latin typeface="Rubik" pitchFamily="2" charset="-79"/>
              <a:ea typeface="Colby StBlk" pitchFamily="2" charset="77"/>
              <a:cs typeface="Rubik" pitchFamily="2" charset="-79"/>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200" b="0" i="0" u="none" strike="noStrike" kern="1200" cap="none" spc="0" normalizeH="0" baseline="0" noProof="0">
                <a:ln>
                  <a:noFill/>
                </a:ln>
                <a:solidFill>
                  <a:srgbClr val="12375A"/>
                </a:solidFill>
                <a:effectLst/>
                <a:uLnTx/>
                <a:uFillTx/>
                <a:latin typeface="Rubik"/>
                <a:ea typeface="Colby StBlk"/>
                <a:cs typeface="Rubik"/>
              </a:rPr>
              <a:t>Tel: 0141 354 5555. Scottish Charity No: SC012302. Company No: SC197327.</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GB" sz="1200" b="0" i="0" u="none" strike="noStrike" kern="1200" cap="none" spc="0" normalizeH="0" baseline="0" noProof="0">
              <a:ln>
                <a:noFill/>
              </a:ln>
              <a:solidFill>
                <a:srgbClr val="12375A"/>
              </a:solidFill>
              <a:effectLst/>
              <a:uLnTx/>
              <a:uFillTx/>
              <a:latin typeface="Rubik" pitchFamily="2" charset="-79"/>
              <a:ea typeface="Colby StBlk" pitchFamily="2" charset="77"/>
              <a:cs typeface="Rubik" pitchFamily="2" charset="-79"/>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sz="1600" b="0" i="0" u="none" strike="noStrike" kern="1200" cap="none" spc="0" normalizeH="0" baseline="0" noProof="0">
                <a:ln>
                  <a:noFill/>
                </a:ln>
                <a:solidFill>
                  <a:srgbClr val="12375A"/>
                </a:solidFill>
                <a:effectLst/>
                <a:uLnTx/>
                <a:uFillTx/>
                <a:latin typeface="Rubik"/>
                <a:ea typeface="Colby StBlk"/>
                <a:cs typeface="Rubik"/>
              </a:rPr>
              <a:t>sciaf@sciaf.org.uk</a:t>
            </a:r>
          </a:p>
        </p:txBody>
      </p:sp>
    </p:spTree>
    <p:extLst>
      <p:ext uri="{BB962C8B-B14F-4D97-AF65-F5344CB8AC3E}">
        <p14:creationId xmlns:p14="http://schemas.microsoft.com/office/powerpoint/2010/main" val="382447940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E33557131E0F4E9C559E7985A5D466" ma:contentTypeVersion="18" ma:contentTypeDescription="Create a new document." ma:contentTypeScope="" ma:versionID="f36dbb7406670f5eecb8003f41cd3004">
  <xsd:schema xmlns:xsd="http://www.w3.org/2001/XMLSchema" xmlns:xs="http://www.w3.org/2001/XMLSchema" xmlns:p="http://schemas.microsoft.com/office/2006/metadata/properties" xmlns:ns3="8a85751e-8a6e-426b-9b46-e950c15a4d7e" xmlns:ns4="a082e9d2-b095-487d-b169-bfc3ea0b7fd6" targetNamespace="http://schemas.microsoft.com/office/2006/metadata/properties" ma:root="true" ma:fieldsID="e156cb85202bff87b96293ffc3af84aa" ns3:_="" ns4:_="">
    <xsd:import namespace="8a85751e-8a6e-426b-9b46-e950c15a4d7e"/>
    <xsd:import namespace="a082e9d2-b095-487d-b169-bfc3ea0b7fd6"/>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85751e-8a6e-426b-9b46-e950c15a4d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082e9d2-b095-487d-b169-bfc3ea0b7fd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a082e9d2-b095-487d-b169-bfc3ea0b7fd6">
      <UserInfo>
        <DisplayName>Katie Ann McGeary</DisplayName>
        <AccountId>953</AccountId>
        <AccountType/>
      </UserInfo>
    </SharedWithUsers>
    <_activity xmlns="8a85751e-8a6e-426b-9b46-e950c15a4d7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A15C90E-7B66-4186-8556-103685D550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85751e-8a6e-426b-9b46-e950c15a4d7e"/>
    <ds:schemaRef ds:uri="a082e9d2-b095-487d-b169-bfc3ea0b7fd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F523C4F-92D0-4C07-B8D5-72BA0200B906}">
  <ds:schemaRefs>
    <ds:schemaRef ds:uri="http://purl.org/dc/elements/1.1/"/>
    <ds:schemaRef ds:uri="http://www.w3.org/XML/1998/namespace"/>
    <ds:schemaRef ds:uri="http://schemas.microsoft.com/office/2006/documentManagement/types"/>
    <ds:schemaRef ds:uri="8a85751e-8a6e-426b-9b46-e950c15a4d7e"/>
    <ds:schemaRef ds:uri="http://purl.org/dc/terms/"/>
    <ds:schemaRef ds:uri="http://schemas.microsoft.com/office/2006/metadata/properties"/>
    <ds:schemaRef ds:uri="http://schemas.microsoft.com/office/infopath/2007/PartnerControls"/>
    <ds:schemaRef ds:uri="http://schemas.openxmlformats.org/package/2006/metadata/core-properties"/>
    <ds:schemaRef ds:uri="a082e9d2-b095-487d-b169-bfc3ea0b7fd6"/>
    <ds:schemaRef ds:uri="http://purl.org/dc/dcmitype/"/>
  </ds:schemaRefs>
</ds:datastoreItem>
</file>

<file path=customXml/itemProps3.xml><?xml version="1.0" encoding="utf-8"?>
<ds:datastoreItem xmlns:ds="http://schemas.openxmlformats.org/officeDocument/2006/customXml" ds:itemID="{F95ED3C1-2848-4B52-B482-65682039D3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3867</TotalTime>
  <Words>974</Words>
  <Application>Microsoft Office PowerPoint</Application>
  <PresentationFormat>On-screen Show (4:3)</PresentationFormat>
  <Paragraphs>129</Paragraphs>
  <Slides>16</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Rubik</vt:lpstr>
      <vt:lpstr>Colby StLt</vt:lpstr>
      <vt:lpstr>Colby StBlk</vt:lpstr>
      <vt:lpstr>ToolkitsRounded</vt:lpstr>
      <vt:lpstr>Calibri</vt:lpstr>
      <vt:lpstr>Arial</vt:lpstr>
      <vt:lpstr>Comic Sans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Iain Lindsay</dc:creator>
  <cp:lastModifiedBy>Eleanor Porter</cp:lastModifiedBy>
  <cp:revision>87</cp:revision>
  <dcterms:created xsi:type="dcterms:W3CDTF">2021-07-26T14:29:33Z</dcterms:created>
  <dcterms:modified xsi:type="dcterms:W3CDTF">2026-04-07T15:11:29Z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0x0101006FE33557131E0F4E9C559E7985A5D466</vt:lpwstr>
  </property>
  <property fmtid="{D5CDD505-2E9C-101B-9397-08002B2CF9AE}" pid="3" name="MediaServiceImageTags">
    <vt:lpwstr/>
  </property>
</Properties>
</file>