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Lst>
  <p:notesMasterIdLst>
    <p:notesMasterId r:id="rId23"/>
  </p:notesMasterIdLst>
  <p:sldIdLst>
    <p:sldId id="375" r:id="rId5"/>
    <p:sldId id="369" r:id="rId6"/>
    <p:sldId id="356" r:id="rId7"/>
    <p:sldId id="381" r:id="rId8"/>
    <p:sldId id="382" r:id="rId9"/>
    <p:sldId id="380" r:id="rId10"/>
    <p:sldId id="383" r:id="rId11"/>
    <p:sldId id="387" r:id="rId12"/>
    <p:sldId id="377" r:id="rId13"/>
    <p:sldId id="386" r:id="rId14"/>
    <p:sldId id="378" r:id="rId15"/>
    <p:sldId id="389" r:id="rId16"/>
    <p:sldId id="385" r:id="rId17"/>
    <p:sldId id="388" r:id="rId18"/>
    <p:sldId id="373" r:id="rId19"/>
    <p:sldId id="384" r:id="rId20"/>
    <p:sldId id="379" r:id="rId21"/>
    <p:sldId id="270" r:id="rId22"/>
  </p:sldIdLst>
  <p:sldSz cx="9144000" cy="6858000" type="screen4x3"/>
  <p:notesSz cx="6858000" cy="9144000"/>
  <p:embeddedFontLst>
    <p:embeddedFont>
      <p:font typeface="Colby StBlk" panose="00000A00000000000000" pitchFamily="50" charset="0"/>
      <p:bold r:id="rId24"/>
    </p:embeddedFont>
    <p:embeddedFont>
      <p:font typeface="Rubik" panose="00000500000000000000" pitchFamily="2" charset="-79"/>
      <p:regular r:id="rId25"/>
      <p:bold r:id="rId26"/>
      <p:italic r:id="rId27"/>
      <p:boldItalic r:id="rId28"/>
    </p:embeddedFont>
    <p:embeddedFont>
      <p:font typeface="Rubik Black" panose="00000A00000000000000" pitchFamily="2" charset="-79"/>
      <p:bold r:id="rId29"/>
      <p:italic r:id="rId30"/>
      <p:boldItalic r:id="rId3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38092B-C68E-233F-5FA3-640900EE51CD}" name="Sarah Swaroop" initials="SS" userId="S::sswaroop@sciaf.org.uk::40f56f85-3516-4ffe-ae26-b830dc872dc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8DD"/>
    <a:srgbClr val="7373B6"/>
    <a:srgbClr val="E43B31"/>
    <a:srgbClr val="12375A"/>
    <a:srgbClr val="709749"/>
    <a:srgbClr val="E9E8DD"/>
    <a:srgbClr val="ED9838"/>
    <a:srgbClr val="A1CA5E"/>
    <a:srgbClr val="00B1C2"/>
    <a:srgbClr val="3A53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09FF85-A6AD-413F-ACB5-D2470CB81018}" v="1" dt="2026-06-22T11:17:50.9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8" d="100"/>
          <a:sy n="78" d="100"/>
        </p:scale>
        <p:origin x="1594" y="6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3.fntdata"/><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2.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fntdata"/><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C8BA74-0CB4-CE4C-ADFF-A60480D93DF4}" type="datetimeFigureOut">
              <a:rPr lang="en-US" smtClean="0"/>
              <a:t>7/6/2026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2DBF2C-C93A-FD4E-BA14-EA660F09FC35}" type="slidenum">
              <a:rPr lang="en-US" smtClean="0"/>
              <a:t>‹#›</a:t>
            </a:fld>
            <a:endParaRPr lang="en-US"/>
          </a:p>
        </p:txBody>
      </p:sp>
    </p:spTree>
    <p:extLst>
      <p:ext uri="{BB962C8B-B14F-4D97-AF65-F5344CB8AC3E}">
        <p14:creationId xmlns:p14="http://schemas.microsoft.com/office/powerpoint/2010/main" val="176565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NOTES: This short staff-led session should take around 50-60 minutes but can also be split into two 25-30 min sessions.</a:t>
            </a:r>
          </a:p>
          <a:p>
            <a:endParaRPr lang="en-US"/>
          </a:p>
          <a:p>
            <a:r>
              <a:rPr lang="en-US"/>
              <a:t>PRESENTER NOTES: This session will cover:</a:t>
            </a:r>
          </a:p>
          <a:p>
            <a:endParaRPr lang="en-US"/>
          </a:p>
          <a:p>
            <a:pPr marL="171450" indent="-171450">
              <a:buFont typeface="Arial" panose="020B0604020202020204" pitchFamily="34" charset="0"/>
              <a:buChar char="•"/>
            </a:pPr>
            <a:r>
              <a:rPr lang="en-US"/>
              <a:t>Why does this matter?</a:t>
            </a:r>
          </a:p>
          <a:p>
            <a:pPr marL="171450" indent="-171450">
              <a:buFont typeface="Arial" panose="020B0604020202020204" pitchFamily="34" charset="0"/>
              <a:buChar char="•"/>
            </a:pPr>
            <a:r>
              <a:rPr lang="en-US"/>
              <a:t>Approaches</a:t>
            </a:r>
          </a:p>
          <a:p>
            <a:pPr marL="171450" indent="-171450">
              <a:buFont typeface="Arial" panose="020B0604020202020204" pitchFamily="34" charset="0"/>
              <a:buChar char="•"/>
            </a:pPr>
            <a:r>
              <a:rPr lang="en-US"/>
              <a:t>Moving beyond charity</a:t>
            </a:r>
          </a:p>
          <a:p>
            <a:pPr marL="171450" indent="-171450">
              <a:buFont typeface="Arial" panose="020B0604020202020204" pitchFamily="34" charset="0"/>
              <a:buChar char="•"/>
            </a:pPr>
            <a:r>
              <a:rPr lang="en-US"/>
              <a:t>Exploring Water Justice</a:t>
            </a:r>
          </a:p>
          <a:p>
            <a:pPr marL="171450" indent="-171450">
              <a:buFont typeface="Arial" panose="020B0604020202020204" pitchFamily="34" charset="0"/>
              <a:buChar char="•"/>
            </a:pPr>
            <a:r>
              <a:rPr lang="en-US"/>
              <a:t>Exploring International Aid</a:t>
            </a:r>
          </a:p>
          <a:p>
            <a:pPr marL="171450" indent="-171450">
              <a:buFont typeface="Arial" panose="020B0604020202020204" pitchFamily="34" charset="0"/>
              <a:buChar char="•"/>
            </a:pPr>
            <a:r>
              <a:rPr lang="en-US"/>
              <a:t>Bringing it into practice</a:t>
            </a:r>
          </a:p>
          <a:p>
            <a:pPr marL="171450" indent="-171450">
              <a:buFont typeface="Arial" panose="020B0604020202020204" pitchFamily="34" charset="0"/>
              <a:buChar char="•"/>
            </a:pPr>
            <a:endParaRPr lang="en-US"/>
          </a:p>
          <a:p>
            <a:pPr marL="0" indent="0">
              <a:buFont typeface="Arial" panose="020B0604020202020204" pitchFamily="34" charset="0"/>
              <a:buNone/>
            </a:pPr>
            <a:r>
              <a:rPr lang="en-US"/>
              <a:t>We will use a lot of discussion in this session but remember that </a:t>
            </a:r>
            <a:r>
              <a:rPr lang="en-GB"/>
              <a:t>the purpose is to explore how different frameworks shape our thinking and classroom practice, not necessarily to agree on the ‘correct’ approach.</a:t>
            </a:r>
            <a:br>
              <a:rPr lang="en-US"/>
            </a:br>
            <a:endParaRPr lang="en-US"/>
          </a:p>
        </p:txBody>
      </p:sp>
      <p:sp>
        <p:nvSpPr>
          <p:cNvPr id="4" name="Slide Number Placeholder 3"/>
          <p:cNvSpPr>
            <a:spLocks noGrp="1"/>
          </p:cNvSpPr>
          <p:nvPr>
            <p:ph type="sldNum" sz="quarter" idx="5"/>
          </p:nvPr>
        </p:nvSpPr>
        <p:spPr/>
        <p:txBody>
          <a:bodyPr/>
          <a:lstStyle/>
          <a:p>
            <a:fld id="{E12DBF2C-C93A-FD4E-BA14-EA660F09FC35}" type="slidenum">
              <a:rPr lang="en-US" smtClean="0"/>
              <a:t>1</a:t>
            </a:fld>
            <a:endParaRPr lang="en-US"/>
          </a:p>
        </p:txBody>
      </p:sp>
    </p:spTree>
    <p:extLst>
      <p:ext uri="{BB962C8B-B14F-4D97-AF65-F5344CB8AC3E}">
        <p14:creationId xmlns:p14="http://schemas.microsoft.com/office/powerpoint/2010/main" val="471822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C5D5B-C26C-B839-DBA7-DC6C980824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285640-7CC9-85B6-49F2-AFD97A91C5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770A10-3CE7-B204-E0B5-8F0D49FF311B}"/>
              </a:ext>
            </a:extLst>
          </p:cNvPr>
          <p:cNvSpPr>
            <a:spLocks noGrp="1"/>
          </p:cNvSpPr>
          <p:nvPr>
            <p:ph type="body" idx="1"/>
          </p:nvPr>
        </p:nvSpPr>
        <p:spPr/>
        <p:txBody>
          <a:bodyPr/>
          <a:lstStyle/>
          <a:p>
            <a:r>
              <a:rPr lang="en-GB" dirty="0"/>
              <a:t>PRESENTER NOTES: In groups, use paper/smartboard/individual whiteboards to draw simple mind maps or flow chart diagrams to show how the issues link together. This is about drawing connections between structural and immediate causes of water injustice and blockages to water justice. Some examples are given but ask the group to think of more examples if they can </a:t>
            </a:r>
            <a:r>
              <a:rPr lang="en-GB" dirty="0" err="1"/>
              <a:t>e.g</a:t>
            </a:r>
            <a:r>
              <a:rPr lang="en-GB" dirty="0"/>
              <a:t>:</a:t>
            </a:r>
            <a:br>
              <a:rPr lang="en-GB" dirty="0">
                <a:cs typeface="+mn-lt"/>
              </a:rPr>
            </a:br>
            <a:r>
              <a:rPr lang="en-GB" dirty="0"/>
              <a:t>Global Debt: Poorer countries spending large amounts of money on debt repayments to richer countries, instead of water systems</a:t>
            </a:r>
          </a:p>
          <a:p>
            <a:r>
              <a:rPr lang="en-GB" dirty="0"/>
              <a:t>Plus positive connections helping justice flow:</a:t>
            </a:r>
            <a:endParaRPr lang="en-GB" dirty="0">
              <a:ea typeface="Calibri"/>
              <a:cs typeface="Calibri"/>
            </a:endParaRPr>
          </a:p>
          <a:p>
            <a:r>
              <a:rPr lang="en-GB"/>
              <a:t>Sustainable Development: Training local pump mechanics and drought-resistant farming techniques</a:t>
            </a:r>
          </a:p>
          <a:p>
            <a:r>
              <a:rPr lang="en-GB"/>
              <a:t>Peacebuilding: Supporting displaced communities and host communities</a:t>
            </a:r>
          </a:p>
          <a:p>
            <a:endParaRPr lang="en-GB"/>
          </a:p>
          <a:p>
            <a:r>
              <a:rPr lang="en-GB">
                <a:ea typeface="Calibri"/>
                <a:cs typeface="Calibri"/>
              </a:rPr>
              <a:t>Note: the next two slides shows examples and can help guide their mind map/flow chart.</a:t>
            </a:r>
          </a:p>
          <a:p>
            <a:endParaRPr lang="en-GB"/>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9DBFFBFD-81FC-2BA2-B1F4-452ADEFCD85D}"/>
              </a:ext>
            </a:extLst>
          </p:cNvPr>
          <p:cNvSpPr>
            <a:spLocks noGrp="1"/>
          </p:cNvSpPr>
          <p:nvPr>
            <p:ph type="sldNum" sz="quarter" idx="10"/>
          </p:nvPr>
        </p:nvSpPr>
        <p:spPr/>
        <p:txBody>
          <a:bodyPr/>
          <a:lstStyle/>
          <a:p>
            <a:fld id="{E12DBF2C-C93A-FD4E-BA14-EA660F09FC35}" type="slidenum">
              <a:rPr lang="en-US" smtClean="0"/>
              <a:t>10</a:t>
            </a:fld>
            <a:endParaRPr lang="en-US"/>
          </a:p>
        </p:txBody>
      </p:sp>
    </p:spTree>
    <p:extLst>
      <p:ext uri="{BB962C8B-B14F-4D97-AF65-F5344CB8AC3E}">
        <p14:creationId xmlns:p14="http://schemas.microsoft.com/office/powerpoint/2010/main" val="14718782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027A1F-CA92-59BE-E5C3-B47BDE8B35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8844CC-AF49-8637-5484-7FCB508F60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33F2A5-28EA-CCD1-F062-5F6D949A4BB2}"/>
              </a:ext>
            </a:extLst>
          </p:cNvPr>
          <p:cNvSpPr>
            <a:spLocks noGrp="1"/>
          </p:cNvSpPr>
          <p:nvPr>
            <p:ph type="body" idx="1"/>
          </p:nvPr>
        </p:nvSpPr>
        <p:spPr/>
        <p:txBody>
          <a:bodyPr/>
          <a:lstStyle/>
          <a:p>
            <a:r>
              <a:rPr lang="en-GB"/>
              <a:t>Blockages to justice can include:</a:t>
            </a:r>
          </a:p>
          <a:p>
            <a:r>
              <a:rPr lang="en-GB"/>
              <a:t>CLIMATE CHANGE  - floods, droughts, extreme weather</a:t>
            </a:r>
          </a:p>
          <a:p>
            <a:r>
              <a:rPr lang="en-GB"/>
              <a:t>CONFLICT – wells are destroyed or out of reach due to conflict</a:t>
            </a:r>
          </a:p>
          <a:p>
            <a:r>
              <a:rPr lang="en-GB"/>
              <a:t>POVERTY – costly materials or repairs </a:t>
            </a:r>
          </a:p>
          <a:p>
            <a:r>
              <a:rPr lang="en-GB"/>
              <a:t>GENDER INEQUALITY – women and girls spend more time collecting water, missing out on school</a:t>
            </a:r>
          </a:p>
          <a:p>
            <a:r>
              <a:rPr lang="en-GB"/>
              <a:t>AID CUTS – fewer water projects started or abandoned</a:t>
            </a:r>
          </a:p>
          <a:p>
            <a:r>
              <a:rPr lang="en-GB"/>
              <a:t>EDUCATION – missing out on school due to sickness from unsafe water, or time collecting water</a:t>
            </a:r>
          </a:p>
          <a:p>
            <a:r>
              <a:rPr lang="en-GB"/>
              <a:t>LIVELIHOOD LOSS – crops fail, income falls</a:t>
            </a:r>
          </a:p>
          <a:p>
            <a:endParaRPr lang="en-GB"/>
          </a:p>
          <a:p>
            <a:r>
              <a:rPr lang="en-GB"/>
              <a:t>Helping justice flow more freely:</a:t>
            </a:r>
          </a:p>
          <a:p>
            <a:r>
              <a:rPr lang="en-GB"/>
              <a:t>PRAYER – participation, prayer, action</a:t>
            </a:r>
          </a:p>
          <a:p>
            <a:r>
              <a:rPr lang="en-GB"/>
              <a:t>ADVOCACY – campaign and advocacy for increased aid, for water and climate justice</a:t>
            </a:r>
          </a:p>
          <a:p>
            <a:r>
              <a:rPr lang="en-GB"/>
              <a:t>GLOBAL CHURCH – we are part of the global church and collectively have power to advocate for justice for all</a:t>
            </a:r>
          </a:p>
        </p:txBody>
      </p:sp>
      <p:sp>
        <p:nvSpPr>
          <p:cNvPr id="4" name="Slide Number Placeholder 3">
            <a:extLst>
              <a:ext uri="{FF2B5EF4-FFF2-40B4-BE49-F238E27FC236}">
                <a16:creationId xmlns:a16="http://schemas.microsoft.com/office/drawing/2014/main" id="{57763609-8A64-8E35-91FC-604FEF957FF5}"/>
              </a:ext>
            </a:extLst>
          </p:cNvPr>
          <p:cNvSpPr>
            <a:spLocks noGrp="1"/>
          </p:cNvSpPr>
          <p:nvPr>
            <p:ph type="sldNum" sz="quarter" idx="10"/>
          </p:nvPr>
        </p:nvSpPr>
        <p:spPr/>
        <p:txBody>
          <a:bodyPr/>
          <a:lstStyle/>
          <a:p>
            <a:fld id="{E12DBF2C-C93A-FD4E-BA14-EA660F09FC35}" type="slidenum">
              <a:rPr lang="en-US" smtClean="0"/>
              <a:t>11</a:t>
            </a:fld>
            <a:endParaRPr lang="en-US"/>
          </a:p>
        </p:txBody>
      </p:sp>
    </p:spTree>
    <p:extLst>
      <p:ext uri="{BB962C8B-B14F-4D97-AF65-F5344CB8AC3E}">
        <p14:creationId xmlns:p14="http://schemas.microsoft.com/office/powerpoint/2010/main" val="4484956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A75B48-19F9-00DF-FD92-F7FFC25EAE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9E01CC-F807-44AA-F35A-5014AB3BE5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D9E4EB-4EA8-AA2E-D03A-02C49EF1BBEA}"/>
              </a:ext>
            </a:extLst>
          </p:cNvPr>
          <p:cNvSpPr>
            <a:spLocks noGrp="1"/>
          </p:cNvSpPr>
          <p:nvPr>
            <p:ph type="body" idx="1"/>
          </p:nvPr>
        </p:nvSpPr>
        <p:spPr/>
        <p:txBody>
          <a:bodyPr/>
          <a:lstStyle/>
          <a:p>
            <a:r>
              <a:rPr lang="en-GB"/>
              <a:t>Helping justice flow more freely:</a:t>
            </a:r>
            <a:endParaRPr lang="en-GB" dirty="0">
              <a:ea typeface="Calibri"/>
              <a:cs typeface="Calibri"/>
            </a:endParaRPr>
          </a:p>
          <a:p>
            <a:r>
              <a:rPr lang="en-GB"/>
              <a:t>PRAYER – participation, prayer, action</a:t>
            </a:r>
          </a:p>
          <a:p>
            <a:r>
              <a:rPr lang="en-GB"/>
              <a:t>ADVOCACY – campaign and advocacy for increased aid, for water and climate justice</a:t>
            </a:r>
          </a:p>
          <a:p>
            <a:r>
              <a:rPr lang="en-GB"/>
              <a:t>GLOBAL CHURCH – we are part of the global church and collectively have power to advocate for justice for all</a:t>
            </a:r>
          </a:p>
        </p:txBody>
      </p:sp>
      <p:sp>
        <p:nvSpPr>
          <p:cNvPr id="4" name="Slide Number Placeholder 3">
            <a:extLst>
              <a:ext uri="{FF2B5EF4-FFF2-40B4-BE49-F238E27FC236}">
                <a16:creationId xmlns:a16="http://schemas.microsoft.com/office/drawing/2014/main" id="{429D6FA2-BC78-AAD7-7B27-2F2B62B3D5E9}"/>
              </a:ext>
            </a:extLst>
          </p:cNvPr>
          <p:cNvSpPr>
            <a:spLocks noGrp="1"/>
          </p:cNvSpPr>
          <p:nvPr>
            <p:ph type="sldNum" sz="quarter" idx="10"/>
          </p:nvPr>
        </p:nvSpPr>
        <p:spPr/>
        <p:txBody>
          <a:bodyPr/>
          <a:lstStyle/>
          <a:p>
            <a:fld id="{E12DBF2C-C93A-FD4E-BA14-EA660F09FC35}" type="slidenum">
              <a:rPr lang="en-US" smtClean="0"/>
              <a:t>12</a:t>
            </a:fld>
            <a:endParaRPr lang="en-US"/>
          </a:p>
        </p:txBody>
      </p:sp>
    </p:spTree>
    <p:extLst>
      <p:ext uri="{BB962C8B-B14F-4D97-AF65-F5344CB8AC3E}">
        <p14:creationId xmlns:p14="http://schemas.microsoft.com/office/powerpoint/2010/main" val="2258761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3BD34-DCAA-3FCB-8E86-BA33981239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0E527F-6729-D10F-E202-F34DDEE3D1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1B8AE4-BF2B-37D8-20A0-2ED09849B40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325D9FB5-C420-6D6D-37DF-4DB02F77FE20}"/>
              </a:ext>
            </a:extLst>
          </p:cNvPr>
          <p:cNvSpPr>
            <a:spLocks noGrp="1"/>
          </p:cNvSpPr>
          <p:nvPr>
            <p:ph type="sldNum" sz="quarter" idx="10"/>
          </p:nvPr>
        </p:nvSpPr>
        <p:spPr/>
        <p:txBody>
          <a:bodyPr/>
          <a:lstStyle/>
          <a:p>
            <a:fld id="{E12DBF2C-C93A-FD4E-BA14-EA660F09FC35}" type="slidenum">
              <a:rPr lang="en-US" smtClean="0"/>
              <a:t>13</a:t>
            </a:fld>
            <a:endParaRPr lang="en-US"/>
          </a:p>
        </p:txBody>
      </p:sp>
    </p:spTree>
    <p:extLst>
      <p:ext uri="{BB962C8B-B14F-4D97-AF65-F5344CB8AC3E}">
        <p14:creationId xmlns:p14="http://schemas.microsoft.com/office/powerpoint/2010/main" val="35516835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53D453-AE0A-53B6-C5CF-F7F1EC2C4F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7E382E-73CC-29A8-219E-2B0664A30C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4EA0DA-0682-F2F6-F792-7FE2DFA09F68}"/>
              </a:ext>
            </a:extLst>
          </p:cNvPr>
          <p:cNvSpPr>
            <a:spLocks noGrp="1"/>
          </p:cNvSpPr>
          <p:nvPr>
            <p:ph type="body" idx="1"/>
          </p:nvPr>
        </p:nvSpPr>
        <p:spPr/>
        <p:txBody>
          <a:bodyPr/>
          <a:lstStyle/>
          <a:p>
            <a:r>
              <a:rPr lang="en-GB"/>
              <a:t>PRESENTER NOTES: Give out pages 4-7 of the materials and introduce the topic of global aid cuts. We are going to look at this issue in light of our faith, not our individual opinions. Catholic Social Teaching has clear guidance on this. </a:t>
            </a:r>
            <a:r>
              <a:rPr lang="en-US" sz="1200" b="0" i="0" u="none" strike="noStrike" kern="1200" baseline="0">
                <a:solidFill>
                  <a:schemeClr val="tx1"/>
                </a:solidFill>
                <a:latin typeface="+mn-lt"/>
                <a:ea typeface="+mn-ea"/>
                <a:cs typeface="+mn-cs"/>
              </a:rPr>
              <a:t>International aid is not a charitable after thought in Catholic Social Teaching (CST) – it is a concrete expression of the Church’s call to solidarity, the universal destination of goods, and the preferential option for the poor.</a:t>
            </a:r>
            <a:r>
              <a:rPr lang="en-US" sz="1200" b="1" i="0" u="none" strike="noStrike" kern="1200" baseline="0">
                <a:solidFill>
                  <a:schemeClr val="tx1"/>
                </a:solidFill>
                <a:latin typeface="+mn-lt"/>
                <a:ea typeface="+mn-ea"/>
                <a:cs typeface="+mn-cs"/>
              </a:rPr>
              <a:t> So, in this session we will ask what does our faith say about these issues - and how should we respond as a Catholic school?</a:t>
            </a:r>
            <a:endParaRPr lang="en-GB"/>
          </a:p>
          <a:p>
            <a:endParaRPr lang="en-GB"/>
          </a:p>
        </p:txBody>
      </p:sp>
      <p:sp>
        <p:nvSpPr>
          <p:cNvPr id="4" name="Slide Number Placeholder 3">
            <a:extLst>
              <a:ext uri="{FF2B5EF4-FFF2-40B4-BE49-F238E27FC236}">
                <a16:creationId xmlns:a16="http://schemas.microsoft.com/office/drawing/2014/main" id="{77FA64A5-E7C1-2099-8113-4D3758F14B77}"/>
              </a:ext>
            </a:extLst>
          </p:cNvPr>
          <p:cNvSpPr>
            <a:spLocks noGrp="1"/>
          </p:cNvSpPr>
          <p:nvPr>
            <p:ph type="sldNum" sz="quarter" idx="10"/>
          </p:nvPr>
        </p:nvSpPr>
        <p:spPr/>
        <p:txBody>
          <a:bodyPr/>
          <a:lstStyle/>
          <a:p>
            <a:fld id="{E12DBF2C-C93A-FD4E-BA14-EA660F09FC35}" type="slidenum">
              <a:rPr lang="en-US" smtClean="0"/>
              <a:t>14</a:t>
            </a:fld>
            <a:endParaRPr lang="en-US"/>
          </a:p>
        </p:txBody>
      </p:sp>
    </p:spTree>
    <p:extLst>
      <p:ext uri="{BB962C8B-B14F-4D97-AF65-F5344CB8AC3E}">
        <p14:creationId xmlns:p14="http://schemas.microsoft.com/office/powerpoint/2010/main" val="35058817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59D91-B231-535E-9DA0-73F0D79E30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21F84C-A898-0631-7365-7934543F79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CE22AD-B8D2-A2F7-BAFD-A195CABB8035}"/>
              </a:ext>
            </a:extLst>
          </p:cNvPr>
          <p:cNvSpPr>
            <a:spLocks noGrp="1"/>
          </p:cNvSpPr>
          <p:nvPr>
            <p:ph type="body" idx="1"/>
          </p:nvPr>
        </p:nvSpPr>
        <p:spPr/>
        <p:txBody>
          <a:bodyPr/>
          <a:lstStyle/>
          <a:p>
            <a:r>
              <a:rPr lang="en-GB"/>
              <a:t>PRESENTER NOTES: Direct the group to read the Notes, Key Facts and What this means sections on Page 5 of the materials. </a:t>
            </a:r>
          </a:p>
          <a:p>
            <a:endParaRPr lang="en-GB"/>
          </a:p>
          <a:p>
            <a:r>
              <a:rPr lang="en-GB"/>
              <a:t>In small groups or pairs explore some of the questions on Page 6. You could also use </a:t>
            </a:r>
            <a:r>
              <a:rPr lang="en-GB" err="1"/>
              <a:t>na</a:t>
            </a:r>
            <a:r>
              <a:rPr lang="en-GB"/>
              <a:t> agree or disagree ‘hands up’ poll or an agreement line in the room. </a:t>
            </a:r>
          </a:p>
        </p:txBody>
      </p:sp>
      <p:sp>
        <p:nvSpPr>
          <p:cNvPr id="4" name="Slide Number Placeholder 3">
            <a:extLst>
              <a:ext uri="{FF2B5EF4-FFF2-40B4-BE49-F238E27FC236}">
                <a16:creationId xmlns:a16="http://schemas.microsoft.com/office/drawing/2014/main" id="{682F0C4B-1430-39E7-C717-540E85559198}"/>
              </a:ext>
            </a:extLst>
          </p:cNvPr>
          <p:cNvSpPr>
            <a:spLocks noGrp="1"/>
          </p:cNvSpPr>
          <p:nvPr>
            <p:ph type="sldNum" sz="quarter" idx="10"/>
          </p:nvPr>
        </p:nvSpPr>
        <p:spPr/>
        <p:txBody>
          <a:bodyPr/>
          <a:lstStyle/>
          <a:p>
            <a:fld id="{E12DBF2C-C93A-FD4E-BA14-EA660F09FC35}" type="slidenum">
              <a:rPr lang="en-US" smtClean="0"/>
              <a:t>15</a:t>
            </a:fld>
            <a:endParaRPr lang="en-US"/>
          </a:p>
        </p:txBody>
      </p:sp>
    </p:spTree>
    <p:extLst>
      <p:ext uri="{BB962C8B-B14F-4D97-AF65-F5344CB8AC3E}">
        <p14:creationId xmlns:p14="http://schemas.microsoft.com/office/powerpoint/2010/main" val="7947576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9B7865-21C3-2E4C-1B71-D21BE9FAB0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897742-8824-D414-3F4B-F2A892DB97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E1834A-A27F-4F5F-BE19-866970B1EB1D}"/>
              </a:ext>
            </a:extLst>
          </p:cNvPr>
          <p:cNvSpPr>
            <a:spLocks noGrp="1"/>
          </p:cNvSpPr>
          <p:nvPr>
            <p:ph type="body" idx="1"/>
          </p:nvPr>
        </p:nvSpPr>
        <p:spPr/>
        <p:txBody>
          <a:bodyPr/>
          <a:lstStyle/>
          <a:p>
            <a:r>
              <a:rPr lang="en-US" sz="1200" b="0" i="0" u="none" strike="noStrike" kern="1200" baseline="0">
                <a:solidFill>
                  <a:schemeClr val="tx1"/>
                </a:solidFill>
                <a:latin typeface="+mn-lt"/>
                <a:ea typeface="+mn-ea"/>
                <a:cs typeface="+mn-cs"/>
              </a:rPr>
              <a:t>PRESENTER NOTE: International aid is not a charitable after thought in Catholic Social Teaching (CST) – it is a concrete expression of the Church’s call to solidarity, the universal destination of goods, and the preferential option for the poor. CST grounds the obligation to help the needy in Scripture (‘the least of these’ Matthew 25) and in Papal documents such as Caritas in Veritate and Fratelli Tutti.</a:t>
            </a:r>
          </a:p>
          <a:p>
            <a:endParaRPr lang="en-GB" sz="1200" b="0" i="0" u="none" strike="noStrike" kern="1200" baseline="0">
              <a:solidFill>
                <a:schemeClr val="tx1"/>
              </a:solidFill>
              <a:latin typeface="+mn-lt"/>
              <a:ea typeface="+mn-ea"/>
              <a:cs typeface="+mn-cs"/>
            </a:endParaRPr>
          </a:p>
          <a:p>
            <a:r>
              <a:rPr lang="en-GB" sz="1200" b="0" i="0" u="none" strike="noStrike" kern="1200" baseline="0">
                <a:solidFill>
                  <a:schemeClr val="tx1"/>
                </a:solidFill>
                <a:latin typeface="+mn-lt"/>
                <a:ea typeface="+mn-ea"/>
                <a:cs typeface="+mn-cs"/>
              </a:rPr>
              <a:t>NOTES: You can share the infographics on page 7 with the group by cutting out individual quotes (headed </a:t>
            </a:r>
            <a:r>
              <a:rPr lang="en-GB" sz="1200" b="1">
                <a:solidFill>
                  <a:srgbClr val="12375A"/>
                </a:solidFill>
                <a:latin typeface="Rubik" panose="020B0604020202020204" charset="-79"/>
                <a:cs typeface="Rubik" panose="020B0604020202020204" charset="-79"/>
              </a:rPr>
              <a:t>Solidarity with the poor/ Integral Human Development/ Peace and security/ Reciprocal gifts/ Promotion of dignity </a:t>
            </a:r>
            <a:r>
              <a:rPr lang="en-GB" sz="1200" b="0" i="0" u="none" strike="noStrike" kern="1200" baseline="0">
                <a:solidFill>
                  <a:schemeClr val="tx1"/>
                </a:solidFill>
                <a:latin typeface="+mn-lt"/>
                <a:ea typeface="+mn-ea"/>
                <a:cs typeface="+mn-cs"/>
              </a:rPr>
              <a:t>for each group, or simply ask them to choose one to focus on. Ask small groups </a:t>
            </a:r>
            <a:r>
              <a:rPr lang="en-US" sz="1200" b="0" i="0" u="none" strike="noStrike" kern="1200" baseline="0">
                <a:solidFill>
                  <a:schemeClr val="tx1"/>
                </a:solidFill>
                <a:latin typeface="+mn-lt"/>
                <a:ea typeface="+mn-ea"/>
                <a:cs typeface="+mn-cs"/>
              </a:rPr>
              <a:t>to read the quote and discuss. </a:t>
            </a:r>
            <a:endParaRPr lang="en-GB"/>
          </a:p>
        </p:txBody>
      </p:sp>
      <p:sp>
        <p:nvSpPr>
          <p:cNvPr id="4" name="Slide Number Placeholder 3">
            <a:extLst>
              <a:ext uri="{FF2B5EF4-FFF2-40B4-BE49-F238E27FC236}">
                <a16:creationId xmlns:a16="http://schemas.microsoft.com/office/drawing/2014/main" id="{51EAE343-4889-D461-1A2B-476937395368}"/>
              </a:ext>
            </a:extLst>
          </p:cNvPr>
          <p:cNvSpPr>
            <a:spLocks noGrp="1"/>
          </p:cNvSpPr>
          <p:nvPr>
            <p:ph type="sldNum" sz="quarter" idx="10"/>
          </p:nvPr>
        </p:nvSpPr>
        <p:spPr/>
        <p:txBody>
          <a:bodyPr/>
          <a:lstStyle/>
          <a:p>
            <a:fld id="{E12DBF2C-C93A-FD4E-BA14-EA660F09FC35}" type="slidenum">
              <a:rPr lang="en-US" smtClean="0"/>
              <a:t>16</a:t>
            </a:fld>
            <a:endParaRPr lang="en-US"/>
          </a:p>
        </p:txBody>
      </p:sp>
    </p:spTree>
    <p:extLst>
      <p:ext uri="{BB962C8B-B14F-4D97-AF65-F5344CB8AC3E}">
        <p14:creationId xmlns:p14="http://schemas.microsoft.com/office/powerpoint/2010/main" val="31282389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DC360-77E9-0B8F-374F-4D8BAC86C0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B2F12B-F558-2793-B334-810F3EA3CA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30B96B-06F5-6404-A6C2-650A93BCE0C9}"/>
              </a:ext>
            </a:extLst>
          </p:cNvPr>
          <p:cNvSpPr>
            <a:spLocks noGrp="1"/>
          </p:cNvSpPr>
          <p:nvPr>
            <p:ph type="body" idx="1"/>
          </p:nvPr>
        </p:nvSpPr>
        <p:spPr/>
        <p:txBody>
          <a:bodyPr/>
          <a:lstStyle/>
          <a:p>
            <a:r>
              <a:rPr lang="en-GB"/>
              <a:t>This session was created by SCIAF</a:t>
            </a:r>
          </a:p>
          <a:p>
            <a:r>
              <a:rPr lang="en-GB"/>
              <a:t>Find more resources for your classroom or staff online</a:t>
            </a:r>
          </a:p>
        </p:txBody>
      </p:sp>
      <p:sp>
        <p:nvSpPr>
          <p:cNvPr id="4" name="Slide Number Placeholder 3">
            <a:extLst>
              <a:ext uri="{FF2B5EF4-FFF2-40B4-BE49-F238E27FC236}">
                <a16:creationId xmlns:a16="http://schemas.microsoft.com/office/drawing/2014/main" id="{097E4ECC-C650-610E-430C-11D616F5EE38}"/>
              </a:ext>
            </a:extLst>
          </p:cNvPr>
          <p:cNvSpPr>
            <a:spLocks noGrp="1"/>
          </p:cNvSpPr>
          <p:nvPr>
            <p:ph type="sldNum" sz="quarter" idx="10"/>
          </p:nvPr>
        </p:nvSpPr>
        <p:spPr/>
        <p:txBody>
          <a:bodyPr/>
          <a:lstStyle/>
          <a:p>
            <a:fld id="{E12DBF2C-C93A-FD4E-BA14-EA660F09FC35}" type="slidenum">
              <a:rPr lang="en-US" smtClean="0"/>
              <a:t>17</a:t>
            </a:fld>
            <a:endParaRPr lang="en-US"/>
          </a:p>
        </p:txBody>
      </p:sp>
    </p:spTree>
    <p:extLst>
      <p:ext uri="{BB962C8B-B14F-4D97-AF65-F5344CB8AC3E}">
        <p14:creationId xmlns:p14="http://schemas.microsoft.com/office/powerpoint/2010/main" val="21588751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12DBF2C-C93A-FD4E-BA14-EA660F09FC35}" type="slidenum">
              <a:rPr lang="en-US" smtClean="0"/>
              <a:t>18</a:t>
            </a:fld>
            <a:endParaRPr lang="en-US"/>
          </a:p>
        </p:txBody>
      </p:sp>
    </p:spTree>
    <p:extLst>
      <p:ext uri="{BB962C8B-B14F-4D97-AF65-F5344CB8AC3E}">
        <p14:creationId xmlns:p14="http://schemas.microsoft.com/office/powerpoint/2010/main" val="32980870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PRESENTER NOTES: </a:t>
            </a:r>
            <a:r>
              <a:rPr lang="en-GB" err="1"/>
              <a:t>LfS</a:t>
            </a:r>
            <a:r>
              <a:rPr lang="en-GB"/>
              <a:t> takes in core areas within the life of our school. Today we are looking at two areas – Sustainable Development Education and Global Citizenship. These are the two areas research shows that, in general, teachers feel less confident in teaching and feel less supported to teach.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If would like to read the research on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And we will look at the specific approach with Catholic schools where the Laudato Si’ Goals guide this 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This session will help us build confidence together and share approaches to learning and teaching about charity, international aid, development, and justice in the specific context of a Catholic school.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r>
              <a:rPr lang="en-US"/>
              <a:t>These issues can be complex, emotional, challenging, and often uncomfortable because they can</a:t>
            </a:r>
            <a:r>
              <a:rPr lang="en-US" i="0"/>
              <a:t> involve differing viewpoints - </a:t>
            </a:r>
            <a:r>
              <a:rPr lang="en-US"/>
              <a:t>questions about prioritizing local needs, differing perspectives on global conflict, and questions about what is fair, what is our responsibility and what does justice look like in practice.</a:t>
            </a:r>
          </a:p>
          <a:p>
            <a:endParaRPr lang="en-GB"/>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2DBF2C-C93A-FD4E-BA14-EA660F09FC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37576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 NOTES: </a:t>
            </a:r>
            <a:r>
              <a:rPr lang="en-GB"/>
              <a:t>First let’s look at those three approaches and have a 5 minute discussion on the similarities and differences in the approaches in relation to charity, aid, international development and justice.</a:t>
            </a:r>
          </a:p>
          <a:p>
            <a:endParaRPr lang="en-US"/>
          </a:p>
          <a:p>
            <a:r>
              <a:rPr lang="en-US"/>
              <a:t>These approaches overlap significantly. The aim is not to choose one over another, but to recognize how different frameworks shape the questions we ask and the responses we encourage in the classroom. </a:t>
            </a:r>
          </a:p>
          <a:p>
            <a:endParaRPr lang="en-US"/>
          </a:p>
          <a:p>
            <a:r>
              <a:rPr lang="en-US"/>
              <a:t>NOTES:</a:t>
            </a:r>
          </a:p>
          <a:p>
            <a:r>
              <a:rPr lang="en-GB"/>
              <a:t>Encourage staff to identify both overlap and distinctiveness. The goal is not to choose a preferred approach.</a:t>
            </a:r>
          </a:p>
          <a:p>
            <a:endParaRPr lang="en-GB"/>
          </a:p>
          <a:p>
            <a:pPr marL="171450" indent="-171450">
              <a:buFont typeface="Arial" panose="020B0604020202020204" pitchFamily="34" charset="0"/>
              <a:buChar char="•"/>
            </a:pPr>
            <a:r>
              <a:rPr lang="en-GB"/>
              <a:t>Similarities/Differences</a:t>
            </a:r>
          </a:p>
          <a:p>
            <a:pPr marL="171450" indent="-171450">
              <a:buFont typeface="Arial" panose="020B0604020202020204" pitchFamily="34" charset="0"/>
              <a:buChar char="•"/>
            </a:pPr>
            <a:r>
              <a:rPr lang="en-US"/>
              <a:t>Which of these approaches feels most familiar in your current practice? </a:t>
            </a:r>
          </a:p>
          <a:p>
            <a:pPr marL="171450" indent="-171450">
              <a:buFont typeface="Arial" panose="020B0604020202020204" pitchFamily="34" charset="0"/>
              <a:buChar char="•"/>
            </a:pPr>
            <a:r>
              <a:rPr lang="en-US"/>
              <a:t>Where do you see overlap between these approaches? </a:t>
            </a:r>
          </a:p>
          <a:p>
            <a:pPr marL="171450" indent="-171450">
              <a:buFont typeface="Arial" panose="020B0604020202020204" pitchFamily="34" charset="0"/>
              <a:buChar char="•"/>
            </a:pPr>
            <a:r>
              <a:rPr lang="en-US"/>
              <a:t>How can these approaches support teaching and learning about aid, charity, development, and justice?</a:t>
            </a:r>
            <a:endParaRPr lang="en-GB"/>
          </a:p>
        </p:txBody>
      </p:sp>
      <p:sp>
        <p:nvSpPr>
          <p:cNvPr id="4" name="Slide Number Placeholder 3"/>
          <p:cNvSpPr>
            <a:spLocks noGrp="1"/>
          </p:cNvSpPr>
          <p:nvPr>
            <p:ph type="sldNum" sz="quarter" idx="10"/>
          </p:nvPr>
        </p:nvSpPr>
        <p:spPr/>
        <p:txBody>
          <a:bodyPr/>
          <a:lstStyle/>
          <a:p>
            <a:fld id="{E12DBF2C-C93A-FD4E-BA14-EA660F09FC35}" type="slidenum">
              <a:rPr lang="en-US" smtClean="0"/>
              <a:t>3</a:t>
            </a:fld>
            <a:endParaRPr lang="en-US"/>
          </a:p>
        </p:txBody>
      </p:sp>
    </p:spTree>
    <p:extLst>
      <p:ext uri="{BB962C8B-B14F-4D97-AF65-F5344CB8AC3E}">
        <p14:creationId xmlns:p14="http://schemas.microsoft.com/office/powerpoint/2010/main" val="119789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59CA7-BCEA-B9F1-5151-A29E0BE1BF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4F18BA-348C-306A-17FE-C2F8997EDE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D69C16-366A-DB23-C071-78C9F7901F65}"/>
              </a:ext>
            </a:extLst>
          </p:cNvPr>
          <p:cNvSpPr>
            <a:spLocks noGrp="1"/>
          </p:cNvSpPr>
          <p:nvPr>
            <p:ph type="body" idx="1"/>
          </p:nvPr>
        </p:nvSpPr>
        <p:spPr/>
        <p:txBody>
          <a:bodyPr/>
          <a:lstStyle/>
          <a:p>
            <a:r>
              <a:rPr lang="en-GB"/>
              <a:t>NOTES: Here are some examples your group might discuss, or want to look at to get the discussion going.</a:t>
            </a:r>
          </a:p>
        </p:txBody>
      </p:sp>
      <p:sp>
        <p:nvSpPr>
          <p:cNvPr id="4" name="Slide Number Placeholder 3">
            <a:extLst>
              <a:ext uri="{FF2B5EF4-FFF2-40B4-BE49-F238E27FC236}">
                <a16:creationId xmlns:a16="http://schemas.microsoft.com/office/drawing/2014/main" id="{E261F3BC-6A3C-B6A6-8FEE-989AD9BA3BBD}"/>
              </a:ext>
            </a:extLst>
          </p:cNvPr>
          <p:cNvSpPr>
            <a:spLocks noGrp="1"/>
          </p:cNvSpPr>
          <p:nvPr>
            <p:ph type="sldNum" sz="quarter" idx="10"/>
          </p:nvPr>
        </p:nvSpPr>
        <p:spPr/>
        <p:txBody>
          <a:bodyPr/>
          <a:lstStyle/>
          <a:p>
            <a:fld id="{E12DBF2C-C93A-FD4E-BA14-EA660F09FC35}" type="slidenum">
              <a:rPr lang="en-US" smtClean="0"/>
              <a:t>4</a:t>
            </a:fld>
            <a:endParaRPr lang="en-US"/>
          </a:p>
        </p:txBody>
      </p:sp>
    </p:spTree>
    <p:extLst>
      <p:ext uri="{BB962C8B-B14F-4D97-AF65-F5344CB8AC3E}">
        <p14:creationId xmlns:p14="http://schemas.microsoft.com/office/powerpoint/2010/main" val="1115127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C55CC0-9D36-D582-4563-7DD73525BA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364EA8-B258-E475-0146-A453BC79DA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E6705E-4F80-228E-4868-BBB1461B5E6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38A2CC69-1C12-E049-99D3-E229C4DE9987}"/>
              </a:ext>
            </a:extLst>
          </p:cNvPr>
          <p:cNvSpPr>
            <a:spLocks noGrp="1"/>
          </p:cNvSpPr>
          <p:nvPr>
            <p:ph type="sldNum" sz="quarter" idx="10"/>
          </p:nvPr>
        </p:nvSpPr>
        <p:spPr/>
        <p:txBody>
          <a:bodyPr/>
          <a:lstStyle/>
          <a:p>
            <a:fld id="{E12DBF2C-C93A-FD4E-BA14-EA660F09FC35}" type="slidenum">
              <a:rPr lang="en-US" smtClean="0"/>
              <a:t>5</a:t>
            </a:fld>
            <a:endParaRPr lang="en-US"/>
          </a:p>
        </p:txBody>
      </p:sp>
    </p:spTree>
    <p:extLst>
      <p:ext uri="{BB962C8B-B14F-4D97-AF65-F5344CB8AC3E}">
        <p14:creationId xmlns:p14="http://schemas.microsoft.com/office/powerpoint/2010/main" val="1251833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184FC-60F5-100A-8975-BA8700EEB7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BA9B7B-043A-F8ED-FD86-4E0FDBC496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87B82B-26EA-0526-D9D8-DDE362F56B37}"/>
              </a:ext>
            </a:extLst>
          </p:cNvPr>
          <p:cNvSpPr>
            <a:spLocks noGrp="1"/>
          </p:cNvSpPr>
          <p:nvPr>
            <p:ph type="body" idx="1"/>
          </p:nvPr>
        </p:nvSpPr>
        <p:spPr/>
        <p:txBody>
          <a:bodyPr/>
          <a:lstStyle/>
          <a:p>
            <a:r>
              <a:rPr lang="en-GB"/>
              <a:t>PRESENTER NOTES: Give out page 1 of the materials for everyone to read the blog post titled MOVING BEYOND CHARITY TO A DEEPER UNDERSTANDING</a:t>
            </a:r>
          </a:p>
          <a:p>
            <a:endParaRPr lang="en-GB"/>
          </a:p>
          <a:p>
            <a:r>
              <a:rPr lang="en-GB"/>
              <a:t>QUESTIONS:</a:t>
            </a:r>
            <a:br>
              <a:rPr lang="en-GB"/>
            </a:br>
            <a:r>
              <a:rPr lang="en-US" sz="1200" b="0" i="0" u="none" strike="noStrike" kern="1200" baseline="0">
                <a:solidFill>
                  <a:schemeClr val="tx1"/>
                </a:solidFill>
                <a:latin typeface="+mn-lt"/>
                <a:ea typeface="+mn-ea"/>
                <a:cs typeface="+mn-cs"/>
              </a:rPr>
              <a:t>How do I currently approach discussions about charity,</a:t>
            </a:r>
            <a:r>
              <a:rPr lang="en-GB" sz="1200" b="0" i="0" u="none" strike="noStrike" kern="1200" baseline="0">
                <a:solidFill>
                  <a:schemeClr val="tx1"/>
                </a:solidFill>
                <a:latin typeface="+mn-lt"/>
                <a:ea typeface="+mn-ea"/>
                <a:cs typeface="+mn-cs"/>
              </a:rPr>
              <a:t>aid and global justice?</a:t>
            </a:r>
          </a:p>
          <a:p>
            <a:r>
              <a:rPr lang="en-US" sz="1200" b="0" i="0" u="none" strike="noStrike" kern="1200" baseline="0">
                <a:solidFill>
                  <a:schemeClr val="tx1"/>
                </a:solidFill>
                <a:latin typeface="+mn-lt"/>
                <a:ea typeface="+mn-ea"/>
                <a:cs typeface="+mn-cs"/>
              </a:rPr>
              <a:t>•Where do I feel confident—and where do I feel less sure?</a:t>
            </a:r>
          </a:p>
          <a:p>
            <a:r>
              <a:rPr lang="en-US" sz="1200" b="0" i="0" u="none" strike="noStrike" kern="1200" baseline="0">
                <a:solidFill>
                  <a:schemeClr val="tx1"/>
                </a:solidFill>
                <a:latin typeface="+mn-lt"/>
                <a:ea typeface="+mn-ea"/>
                <a:cs typeface="+mn-cs"/>
              </a:rPr>
              <a:t>•What kinds of questions do I encourage in my classroom?</a:t>
            </a:r>
          </a:p>
          <a:p>
            <a:r>
              <a:rPr lang="en-US" sz="1200" b="0" i="0" u="none" strike="noStrike" kern="1200" baseline="0">
                <a:solidFill>
                  <a:schemeClr val="tx1"/>
                </a:solidFill>
                <a:latin typeface="+mn-lt"/>
                <a:ea typeface="+mn-ea"/>
                <a:cs typeface="+mn-cs"/>
              </a:rPr>
              <a:t>•How do I explore complexities?</a:t>
            </a:r>
          </a:p>
          <a:p>
            <a:r>
              <a:rPr lang="en-US" sz="1200" b="0" i="0" u="none" strike="noStrike" kern="1200" baseline="0">
                <a:solidFill>
                  <a:schemeClr val="tx1"/>
                </a:solidFill>
                <a:latin typeface="+mn-lt"/>
                <a:ea typeface="+mn-ea"/>
                <a:cs typeface="+mn-cs"/>
              </a:rPr>
              <a:t>How might a deeper, faith-informed lens shape these </a:t>
            </a:r>
            <a:r>
              <a:rPr lang="en-GB" sz="1200" b="0" i="0" u="none" strike="noStrike" kern="1200" baseline="0">
                <a:solidFill>
                  <a:schemeClr val="tx1"/>
                </a:solidFill>
                <a:latin typeface="+mn-lt"/>
                <a:ea typeface="+mn-ea"/>
                <a:cs typeface="+mn-cs"/>
              </a:rPr>
              <a:t>conversations?</a:t>
            </a:r>
          </a:p>
          <a:p>
            <a:r>
              <a:rPr lang="en-US" sz="1200" b="0" i="0" u="none" strike="noStrike" kern="1200" baseline="0">
                <a:solidFill>
                  <a:schemeClr val="tx1"/>
                </a:solidFill>
                <a:latin typeface="+mn-lt"/>
                <a:ea typeface="+mn-ea"/>
                <a:cs typeface="+mn-cs"/>
              </a:rPr>
              <a:t>•How might we guide pupils towards </a:t>
            </a:r>
            <a:r>
              <a:rPr lang="en-US" sz="1200" b="0" i="0" u="none" strike="noStrike" kern="1200" baseline="0" err="1">
                <a:solidFill>
                  <a:schemeClr val="tx1"/>
                </a:solidFill>
                <a:latin typeface="+mn-lt"/>
                <a:ea typeface="+mn-ea"/>
                <a:cs typeface="+mn-cs"/>
              </a:rPr>
              <a:t>thoughTful</a:t>
            </a:r>
            <a:r>
              <a:rPr lang="en-US" sz="1200" b="0" i="0" u="none" strike="noStrike" kern="1200" baseline="0">
                <a:solidFill>
                  <a:schemeClr val="tx1"/>
                </a:solidFill>
                <a:latin typeface="+mn-lt"/>
                <a:ea typeface="+mn-ea"/>
                <a:cs typeface="+mn-cs"/>
              </a:rPr>
              <a:t>, </a:t>
            </a:r>
            <a:r>
              <a:rPr lang="en-GB" sz="1200" b="0" i="0" u="none" strike="noStrike" kern="1200" baseline="0">
                <a:solidFill>
                  <a:schemeClr val="tx1"/>
                </a:solidFill>
                <a:latin typeface="+mn-lt"/>
                <a:ea typeface="+mn-ea"/>
                <a:cs typeface="+mn-cs"/>
              </a:rPr>
              <a:t>faith-informed responses?</a:t>
            </a:r>
            <a:endParaRPr lang="en-GB"/>
          </a:p>
        </p:txBody>
      </p:sp>
      <p:sp>
        <p:nvSpPr>
          <p:cNvPr id="4" name="Slide Number Placeholder 3">
            <a:extLst>
              <a:ext uri="{FF2B5EF4-FFF2-40B4-BE49-F238E27FC236}">
                <a16:creationId xmlns:a16="http://schemas.microsoft.com/office/drawing/2014/main" id="{5860CEBD-E8E2-9FAD-8E48-9A5D0FE1B301}"/>
              </a:ext>
            </a:extLst>
          </p:cNvPr>
          <p:cNvSpPr>
            <a:spLocks noGrp="1"/>
          </p:cNvSpPr>
          <p:nvPr>
            <p:ph type="sldNum" sz="quarter" idx="10"/>
          </p:nvPr>
        </p:nvSpPr>
        <p:spPr/>
        <p:txBody>
          <a:bodyPr/>
          <a:lstStyle/>
          <a:p>
            <a:fld id="{E12DBF2C-C93A-FD4E-BA14-EA660F09FC35}" type="slidenum">
              <a:rPr lang="en-US" smtClean="0"/>
              <a:t>6</a:t>
            </a:fld>
            <a:endParaRPr lang="en-US"/>
          </a:p>
        </p:txBody>
      </p:sp>
    </p:spTree>
    <p:extLst>
      <p:ext uri="{BB962C8B-B14F-4D97-AF65-F5344CB8AC3E}">
        <p14:creationId xmlns:p14="http://schemas.microsoft.com/office/powerpoint/2010/main" val="3038836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FF8A7C-5C62-1EDE-40AE-D05227374C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413D65-A162-BD70-476A-735F40CB16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3FDA28-A797-980B-8B43-8B04E6F168E6}"/>
              </a:ext>
            </a:extLst>
          </p:cNvPr>
          <p:cNvSpPr>
            <a:spLocks noGrp="1"/>
          </p:cNvSpPr>
          <p:nvPr>
            <p:ph type="body" idx="1"/>
          </p:nvPr>
        </p:nvSpPr>
        <p:spPr/>
        <p:txBody>
          <a:bodyPr/>
          <a:lstStyle/>
          <a:p>
            <a:r>
              <a:rPr lang="en-GB"/>
              <a:t>PRESENTER NOTE: Distribute page 2 and 3 of the materials. Allow a few minutes to read the article, after a short pause read aloud the quote from Amos. Prompt a short discussion od quiet reflection on either of these questions:</a:t>
            </a:r>
          </a:p>
          <a:p>
            <a:r>
              <a:rPr lang="en-US" sz="1200" b="0" i="0" u="none" strike="noStrike" kern="1200" baseline="0">
                <a:solidFill>
                  <a:schemeClr val="tx1"/>
                </a:solidFill>
                <a:latin typeface="+mn-lt"/>
                <a:ea typeface="+mn-ea"/>
                <a:cs typeface="+mn-cs"/>
              </a:rPr>
              <a:t>What does justice mean here?</a:t>
            </a:r>
          </a:p>
          <a:p>
            <a:r>
              <a:rPr lang="en-US" sz="1200" b="0" i="0" u="none" strike="noStrike" kern="1200" baseline="0">
                <a:solidFill>
                  <a:schemeClr val="tx1"/>
                </a:solidFill>
                <a:latin typeface="+mn-lt"/>
                <a:ea typeface="+mn-ea"/>
                <a:cs typeface="+mn-cs"/>
              </a:rPr>
              <a:t>What helps justice flow in the world?</a:t>
            </a:r>
          </a:p>
          <a:p>
            <a:r>
              <a:rPr lang="en-US" sz="1200" b="0" i="0" u="none" strike="noStrike" kern="1200" baseline="0">
                <a:solidFill>
                  <a:schemeClr val="tx1"/>
                </a:solidFill>
                <a:latin typeface="+mn-lt"/>
                <a:ea typeface="+mn-ea"/>
                <a:cs typeface="+mn-cs"/>
              </a:rPr>
              <a:t>What might block justice flowing?</a:t>
            </a:r>
            <a:endParaRPr lang="en-GB"/>
          </a:p>
        </p:txBody>
      </p:sp>
      <p:sp>
        <p:nvSpPr>
          <p:cNvPr id="4" name="Slide Number Placeholder 3">
            <a:extLst>
              <a:ext uri="{FF2B5EF4-FFF2-40B4-BE49-F238E27FC236}">
                <a16:creationId xmlns:a16="http://schemas.microsoft.com/office/drawing/2014/main" id="{9C2402A1-BCAD-4E16-56EC-349AFF654018}"/>
              </a:ext>
            </a:extLst>
          </p:cNvPr>
          <p:cNvSpPr>
            <a:spLocks noGrp="1"/>
          </p:cNvSpPr>
          <p:nvPr>
            <p:ph type="sldNum" sz="quarter" idx="10"/>
          </p:nvPr>
        </p:nvSpPr>
        <p:spPr/>
        <p:txBody>
          <a:bodyPr/>
          <a:lstStyle/>
          <a:p>
            <a:fld id="{E12DBF2C-C93A-FD4E-BA14-EA660F09FC35}" type="slidenum">
              <a:rPr lang="en-US" smtClean="0"/>
              <a:t>7</a:t>
            </a:fld>
            <a:endParaRPr lang="en-US"/>
          </a:p>
        </p:txBody>
      </p:sp>
    </p:spTree>
    <p:extLst>
      <p:ext uri="{BB962C8B-B14F-4D97-AF65-F5344CB8AC3E}">
        <p14:creationId xmlns:p14="http://schemas.microsoft.com/office/powerpoint/2010/main" val="67609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8C072-D627-D333-59B6-7BB98BAF83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56BB30-F64B-35B7-6AD5-BA9B83B259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EFE976-FDEC-D9CF-F9D8-8159C828FBF4}"/>
              </a:ext>
            </a:extLst>
          </p:cNvPr>
          <p:cNvSpPr>
            <a:spLocks noGrp="1"/>
          </p:cNvSpPr>
          <p:nvPr>
            <p:ph type="body" idx="1"/>
          </p:nvPr>
        </p:nvSpPr>
        <p:spPr/>
        <p:txBody>
          <a:bodyPr/>
          <a:lstStyle/>
          <a:p>
            <a:r>
              <a:rPr lang="en-GB"/>
              <a:t>PRESENTER NOTES: Share the justice statement with the group and allow for a few minutes of quiet reflection on what they have heard and discussed.</a:t>
            </a:r>
          </a:p>
        </p:txBody>
      </p:sp>
      <p:sp>
        <p:nvSpPr>
          <p:cNvPr id="4" name="Slide Number Placeholder 3">
            <a:extLst>
              <a:ext uri="{FF2B5EF4-FFF2-40B4-BE49-F238E27FC236}">
                <a16:creationId xmlns:a16="http://schemas.microsoft.com/office/drawing/2014/main" id="{7682434A-DAAE-D02A-7E21-59A43BD1D7CD}"/>
              </a:ext>
            </a:extLst>
          </p:cNvPr>
          <p:cNvSpPr>
            <a:spLocks noGrp="1"/>
          </p:cNvSpPr>
          <p:nvPr>
            <p:ph type="sldNum" sz="quarter" idx="10"/>
          </p:nvPr>
        </p:nvSpPr>
        <p:spPr/>
        <p:txBody>
          <a:bodyPr/>
          <a:lstStyle/>
          <a:p>
            <a:fld id="{E12DBF2C-C93A-FD4E-BA14-EA660F09FC35}" type="slidenum">
              <a:rPr lang="en-US" smtClean="0"/>
              <a:t>8</a:t>
            </a:fld>
            <a:endParaRPr lang="en-US"/>
          </a:p>
        </p:txBody>
      </p:sp>
    </p:spTree>
    <p:extLst>
      <p:ext uri="{BB962C8B-B14F-4D97-AF65-F5344CB8AC3E}">
        <p14:creationId xmlns:p14="http://schemas.microsoft.com/office/powerpoint/2010/main" val="2798448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22DCCF-5B00-6CE8-3EE8-9406B96F07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A33D9F-710F-D095-AE07-4703689C01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07979E-2541-E7FD-55CA-369FA150DE04}"/>
              </a:ext>
            </a:extLst>
          </p:cNvPr>
          <p:cNvSpPr>
            <a:spLocks noGrp="1"/>
          </p:cNvSpPr>
          <p:nvPr>
            <p:ph type="body" idx="1"/>
          </p:nvPr>
        </p:nvSpPr>
        <p:spPr/>
        <p:txBody>
          <a:bodyPr/>
          <a:lstStyle/>
          <a:p>
            <a:r>
              <a:rPr lang="en-GB"/>
              <a:t>PRESENTER NOTES: Allow participants time to read the explanation of water justice. Encourage participants to think about and identify both immediate causes and deeper structural causes.</a:t>
            </a:r>
          </a:p>
          <a:p>
            <a:r>
              <a:rPr lang="en-GB"/>
              <a:t>Allow 5 mins to discuss the questions in small groups or in pairs.</a:t>
            </a:r>
          </a:p>
        </p:txBody>
      </p:sp>
      <p:sp>
        <p:nvSpPr>
          <p:cNvPr id="4" name="Slide Number Placeholder 3">
            <a:extLst>
              <a:ext uri="{FF2B5EF4-FFF2-40B4-BE49-F238E27FC236}">
                <a16:creationId xmlns:a16="http://schemas.microsoft.com/office/drawing/2014/main" id="{ECE2080F-28F0-1B1F-BC5F-486862F21C7D}"/>
              </a:ext>
            </a:extLst>
          </p:cNvPr>
          <p:cNvSpPr>
            <a:spLocks noGrp="1"/>
          </p:cNvSpPr>
          <p:nvPr>
            <p:ph type="sldNum" sz="quarter" idx="10"/>
          </p:nvPr>
        </p:nvSpPr>
        <p:spPr/>
        <p:txBody>
          <a:bodyPr/>
          <a:lstStyle/>
          <a:p>
            <a:fld id="{E12DBF2C-C93A-FD4E-BA14-EA660F09FC35}" type="slidenum">
              <a:rPr lang="en-US" smtClean="0"/>
              <a:t>9</a:t>
            </a:fld>
            <a:endParaRPr lang="en-US"/>
          </a:p>
        </p:txBody>
      </p:sp>
    </p:spTree>
    <p:extLst>
      <p:ext uri="{BB962C8B-B14F-4D97-AF65-F5344CB8AC3E}">
        <p14:creationId xmlns:p14="http://schemas.microsoft.com/office/powerpoint/2010/main" val="8858648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5649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1900226"/>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19.png"/><Relationship Id="rId4" Type="http://schemas.openxmlformats.org/officeDocument/2006/relationships/image" Target="../media/image3.sv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3.sv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3.sv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3.sv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19.png"/><Relationship Id="rId4" Type="http://schemas.openxmlformats.org/officeDocument/2006/relationships/image" Target="../media/image3.sv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19.png"/><Relationship Id="rId4" Type="http://schemas.openxmlformats.org/officeDocument/2006/relationships/image" Target="../media/image3.sv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3.sv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sv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2.png"/><Relationship Id="rId3" Type="http://schemas.openxmlformats.org/officeDocument/2006/relationships/image" Target="../media/image5.png"/><Relationship Id="rId7" Type="http://schemas.openxmlformats.org/officeDocument/2006/relationships/image" Target="../media/image7.png"/><Relationship Id="rId12"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svg"/><Relationship Id="rId11" Type="http://schemas.openxmlformats.org/officeDocument/2006/relationships/image" Target="../media/image10.png"/><Relationship Id="rId5" Type="http://schemas.openxmlformats.org/officeDocument/2006/relationships/image" Target="../media/image6.png"/><Relationship Id="rId10" Type="http://schemas.openxmlformats.org/officeDocument/2006/relationships/image" Target="../media/image9.png"/><Relationship Id="rId4" Type="http://schemas.microsoft.com/office/2007/relationships/hdphoto" Target="../media/hdphoto1.wdp"/><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3.sv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3.sv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3.sv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3.sv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9.png"/><Relationship Id="rId4" Type="http://schemas.openxmlformats.org/officeDocument/2006/relationships/image" Target="../media/image3.sv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494BD68E-9924-0D69-C8BD-BE86F7AF3BEB}"/>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28074"/>
            <a:ext cx="9144000" cy="6829926"/>
          </a:xfrm>
          <a:prstGeom prst="rect">
            <a:avLst/>
          </a:prstGeom>
        </p:spPr>
      </p:pic>
      <p:pic>
        <p:nvPicPr>
          <p:cNvPr id="7" name="Picture 6">
            <a:extLst>
              <a:ext uri="{FF2B5EF4-FFF2-40B4-BE49-F238E27FC236}">
                <a16:creationId xmlns:a16="http://schemas.microsoft.com/office/drawing/2014/main" id="{216C6722-86F8-ADFF-A814-AB1FE489B98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flipH="1">
            <a:off x="4572000" y="11899"/>
            <a:ext cx="4572000" cy="5719274"/>
          </a:xfrm>
          <a:prstGeom prst="rect">
            <a:avLst/>
          </a:prstGeom>
        </p:spPr>
      </p:pic>
      <p:pic>
        <p:nvPicPr>
          <p:cNvPr id="12" name="Graphic 11">
            <a:extLst>
              <a:ext uri="{FF2B5EF4-FFF2-40B4-BE49-F238E27FC236}">
                <a16:creationId xmlns:a16="http://schemas.microsoft.com/office/drawing/2014/main" id="{7D8A8F23-D753-D655-9185-85B8C3E213B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062534" y="5731173"/>
            <a:ext cx="1600203" cy="571501"/>
          </a:xfrm>
          <a:prstGeom prst="rect">
            <a:avLst/>
          </a:prstGeom>
        </p:spPr>
      </p:pic>
      <p:sp>
        <p:nvSpPr>
          <p:cNvPr id="2" name="TextBox 1">
            <a:extLst>
              <a:ext uri="{FF2B5EF4-FFF2-40B4-BE49-F238E27FC236}">
                <a16:creationId xmlns:a16="http://schemas.microsoft.com/office/drawing/2014/main" id="{96CFCB2F-AF01-E567-5AE7-9580917D371A}"/>
              </a:ext>
            </a:extLst>
          </p:cNvPr>
          <p:cNvSpPr txBox="1"/>
          <p:nvPr/>
        </p:nvSpPr>
        <p:spPr>
          <a:xfrm>
            <a:off x="5864161" y="1294396"/>
            <a:ext cx="3158653" cy="2180662"/>
          </a:xfrm>
          <a:prstGeom prst="rect">
            <a:avLst/>
          </a:prstGeom>
          <a:noFill/>
        </p:spPr>
        <p:txBody>
          <a:bodyPr wrap="square" rtlCol="0">
            <a:spAutoFit/>
          </a:bodyPr>
          <a:lstStyle/>
          <a:p>
            <a:pPr>
              <a:lnSpc>
                <a:spcPts val="2740"/>
              </a:lnSpc>
            </a:pPr>
            <a:r>
              <a:rPr lang="en-GB" sz="3000" b="1">
                <a:solidFill>
                  <a:schemeClr val="bg1"/>
                </a:solidFill>
                <a:latin typeface="Rubik Black" pitchFamily="2" charset="-79"/>
                <a:ea typeface="Colby StBlk" pitchFamily="2" charset="77"/>
                <a:cs typeface="Rubik Black" pitchFamily="2" charset="-79"/>
              </a:rPr>
              <a:t>CLPL</a:t>
            </a:r>
          </a:p>
          <a:p>
            <a:pPr>
              <a:lnSpc>
                <a:spcPts val="2740"/>
              </a:lnSpc>
            </a:pPr>
            <a:endParaRPr lang="en-GB" sz="3000" b="1">
              <a:solidFill>
                <a:schemeClr val="bg1"/>
              </a:solidFill>
              <a:latin typeface="Rubik Black" pitchFamily="2" charset="-79"/>
              <a:ea typeface="Colby StBlk" pitchFamily="2" charset="77"/>
              <a:cs typeface="Rubik Black" pitchFamily="2" charset="-79"/>
            </a:endParaRPr>
          </a:p>
          <a:p>
            <a:pPr>
              <a:lnSpc>
                <a:spcPts val="2740"/>
              </a:lnSpc>
            </a:pPr>
            <a:r>
              <a:rPr lang="en-GB" sz="3000" b="1">
                <a:solidFill>
                  <a:schemeClr val="bg1"/>
                </a:solidFill>
                <a:latin typeface="Rubik Black" pitchFamily="2" charset="-79"/>
                <a:ea typeface="Colby StBlk" pitchFamily="2" charset="77"/>
                <a:cs typeface="Rubik Black" pitchFamily="2" charset="-79"/>
              </a:rPr>
              <a:t>Learning for Sustainability in  Catholic Schools</a:t>
            </a:r>
          </a:p>
        </p:txBody>
      </p:sp>
      <p:pic>
        <p:nvPicPr>
          <p:cNvPr id="4" name="Picture 3">
            <a:extLst>
              <a:ext uri="{FF2B5EF4-FFF2-40B4-BE49-F238E27FC236}">
                <a16:creationId xmlns:a16="http://schemas.microsoft.com/office/drawing/2014/main" id="{1C77C5C4-BFE2-962E-E39D-B283FB9D9D7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67128" y="264753"/>
            <a:ext cx="1495609" cy="1493532"/>
          </a:xfrm>
          <a:prstGeom prst="rect">
            <a:avLst/>
          </a:prstGeom>
        </p:spPr>
      </p:pic>
    </p:spTree>
    <p:extLst>
      <p:ext uri="{BB962C8B-B14F-4D97-AF65-F5344CB8AC3E}">
        <p14:creationId xmlns:p14="http://schemas.microsoft.com/office/powerpoint/2010/main" val="21719530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EE5C9-13D3-7144-4E08-7615A1EE111D}"/>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4BDAFC2-3C80-03E1-B9A9-04DF3637C5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5BFF91A2-11AD-F8AE-6B27-D2ABE96FB1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0" y="-15103"/>
            <a:ext cx="9141714" cy="1594961"/>
          </a:xfrm>
          <a:prstGeom prst="rect">
            <a:avLst/>
          </a:prstGeom>
        </p:spPr>
      </p:pic>
      <p:pic>
        <p:nvPicPr>
          <p:cNvPr id="8" name="Graphic 7">
            <a:extLst>
              <a:ext uri="{FF2B5EF4-FFF2-40B4-BE49-F238E27FC236}">
                <a16:creationId xmlns:a16="http://schemas.microsoft.com/office/drawing/2014/main" id="{249E93BC-B846-AE35-B2A4-03ED4A41B16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124786" y="464052"/>
            <a:ext cx="1600203" cy="571501"/>
          </a:xfrm>
          <a:prstGeom prst="rect">
            <a:avLst/>
          </a:prstGeom>
        </p:spPr>
      </p:pic>
      <p:pic>
        <p:nvPicPr>
          <p:cNvPr id="11" name="Picture 10" descr="A green rectangle with black border&#10;&#10;Description automatically generated">
            <a:extLst>
              <a:ext uri="{FF2B5EF4-FFF2-40B4-BE49-F238E27FC236}">
                <a16:creationId xmlns:a16="http://schemas.microsoft.com/office/drawing/2014/main" id="{1C62A105-73BA-2E35-A60E-779E14D50C3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39984" y="1499604"/>
            <a:ext cx="4045211" cy="3853231"/>
          </a:xfrm>
          <a:prstGeom prst="rect">
            <a:avLst/>
          </a:prstGeom>
        </p:spPr>
      </p:pic>
      <p:sp>
        <p:nvSpPr>
          <p:cNvPr id="13" name="TextBox 12">
            <a:extLst>
              <a:ext uri="{FF2B5EF4-FFF2-40B4-BE49-F238E27FC236}">
                <a16:creationId xmlns:a16="http://schemas.microsoft.com/office/drawing/2014/main" id="{5C5743D4-D55F-46FC-62A9-8121144D8B0B}"/>
              </a:ext>
            </a:extLst>
          </p:cNvPr>
          <p:cNvSpPr txBox="1"/>
          <p:nvPr/>
        </p:nvSpPr>
        <p:spPr>
          <a:xfrm>
            <a:off x="359338" y="413677"/>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ACTIVITY </a:t>
            </a:r>
          </a:p>
        </p:txBody>
      </p:sp>
      <p:sp>
        <p:nvSpPr>
          <p:cNvPr id="4" name="TextBox 3">
            <a:extLst>
              <a:ext uri="{FF2B5EF4-FFF2-40B4-BE49-F238E27FC236}">
                <a16:creationId xmlns:a16="http://schemas.microsoft.com/office/drawing/2014/main" id="{8EE64D70-196E-63F1-5216-D93D358839BF}"/>
              </a:ext>
            </a:extLst>
          </p:cNvPr>
          <p:cNvSpPr txBox="1"/>
          <p:nvPr/>
        </p:nvSpPr>
        <p:spPr>
          <a:xfrm>
            <a:off x="359338" y="2081352"/>
            <a:ext cx="3750325" cy="923330"/>
          </a:xfrm>
          <a:prstGeom prst="rect">
            <a:avLst/>
          </a:prstGeom>
          <a:noFill/>
        </p:spPr>
        <p:txBody>
          <a:bodyPr wrap="square" lIns="91440" tIns="45720" rIns="91440" bIns="45720" rtlCol="0" anchor="t">
            <a:spAutoFit/>
          </a:bodyPr>
          <a:lstStyle/>
          <a:p>
            <a:r>
              <a:rPr lang="en-GB" sz="2700" b="1" dirty="0">
                <a:solidFill>
                  <a:schemeClr val="bg1"/>
                </a:solidFill>
                <a:latin typeface="Rubik Black"/>
                <a:ea typeface="Colby StBlk"/>
                <a:cs typeface="Rubik Black"/>
              </a:rPr>
              <a:t>Part 3: Mapping </a:t>
            </a:r>
            <a:r>
              <a:rPr lang="en-GB" sz="2700" b="1">
                <a:solidFill>
                  <a:schemeClr val="bg1"/>
                </a:solidFill>
                <a:latin typeface="Rubik Black"/>
                <a:ea typeface="Colby StBlk"/>
                <a:cs typeface="Rubik Black"/>
              </a:rPr>
              <a:t>Water Justice </a:t>
            </a:r>
            <a:endParaRPr lang="en-GB" sz="2700" b="1" dirty="0">
              <a:solidFill>
                <a:schemeClr val="bg1"/>
              </a:solidFill>
              <a:latin typeface="Rubik Black" pitchFamily="2" charset="-79"/>
              <a:ea typeface="Colby StBlk" pitchFamily="2" charset="77"/>
              <a:cs typeface="Rubik Black" pitchFamily="2" charset="-79"/>
            </a:endParaRPr>
          </a:p>
        </p:txBody>
      </p:sp>
      <p:sp>
        <p:nvSpPr>
          <p:cNvPr id="3" name="TextBox 2">
            <a:extLst>
              <a:ext uri="{FF2B5EF4-FFF2-40B4-BE49-F238E27FC236}">
                <a16:creationId xmlns:a16="http://schemas.microsoft.com/office/drawing/2014/main" id="{11A21920-0CFF-1D1A-9D57-0BA31CA22331}"/>
              </a:ext>
            </a:extLst>
          </p:cNvPr>
          <p:cNvSpPr txBox="1"/>
          <p:nvPr/>
        </p:nvSpPr>
        <p:spPr>
          <a:xfrm>
            <a:off x="115360" y="3297294"/>
            <a:ext cx="4166296" cy="1661993"/>
          </a:xfrm>
          <a:prstGeom prst="rect">
            <a:avLst/>
          </a:prstGeom>
          <a:noFill/>
        </p:spPr>
        <p:txBody>
          <a:bodyPr wrap="square">
            <a:spAutoFit/>
          </a:bodyPr>
          <a:lstStyle/>
          <a:p>
            <a:pPr algn="l"/>
            <a:endParaRPr lang="en-US" b="1">
              <a:solidFill>
                <a:srgbClr val="E9E8DD"/>
              </a:solidFill>
              <a:latin typeface="Rubik-Regular"/>
            </a:endParaRPr>
          </a:p>
          <a:p>
            <a:pPr algn="ctr"/>
            <a:r>
              <a:rPr lang="en-US" sz="2800" b="1" i="0" u="none" strike="noStrike" baseline="0">
                <a:solidFill>
                  <a:srgbClr val="12375A"/>
                </a:solidFill>
                <a:latin typeface="Rubik-Regular"/>
              </a:rPr>
              <a:t>Draw out how the issues link together (10 mins)</a:t>
            </a:r>
          </a:p>
        </p:txBody>
      </p:sp>
      <p:pic>
        <p:nvPicPr>
          <p:cNvPr id="1026" name="Picture 2" descr="A Look-back on 10 years of Laudato Si' - USA East Province">
            <a:extLst>
              <a:ext uri="{FF2B5EF4-FFF2-40B4-BE49-F238E27FC236}">
                <a16:creationId xmlns:a16="http://schemas.microsoft.com/office/drawing/2014/main" id="{0AA52F08-CD36-2507-6919-F6039916FC13}"/>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a:off x="4689757" y="1594963"/>
            <a:ext cx="4320302" cy="50585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8123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2308B3-0CA5-D382-BA26-EB92F89780FB}"/>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6B68069-B65F-D8A8-5AAB-8F88BA63EB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3177387C-DEA0-8D5D-3DC4-0EF1BB88E8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A4B2BB90-E291-1005-7419-D6E76BEDF95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124786" y="464052"/>
            <a:ext cx="1600203" cy="571501"/>
          </a:xfrm>
          <a:prstGeom prst="rect">
            <a:avLst/>
          </a:prstGeom>
        </p:spPr>
      </p:pic>
      <p:pic>
        <p:nvPicPr>
          <p:cNvPr id="3" name="Picture 2">
            <a:extLst>
              <a:ext uri="{FF2B5EF4-FFF2-40B4-BE49-F238E27FC236}">
                <a16:creationId xmlns:a16="http://schemas.microsoft.com/office/drawing/2014/main" id="{886C5656-8577-4688-D366-142B537FF255}"/>
              </a:ext>
            </a:extLst>
          </p:cNvPr>
          <p:cNvPicPr>
            <a:picLocks noChangeAspect="1"/>
          </p:cNvPicPr>
          <p:nvPr/>
        </p:nvPicPr>
        <p:blipFill>
          <a:blip r:embed="rId5"/>
          <a:stretch>
            <a:fillRect/>
          </a:stretch>
        </p:blipFill>
        <p:spPr>
          <a:xfrm>
            <a:off x="0" y="1594962"/>
            <a:ext cx="9176714" cy="4639583"/>
          </a:xfrm>
          <a:prstGeom prst="rect">
            <a:avLst/>
          </a:prstGeom>
        </p:spPr>
      </p:pic>
      <p:sp>
        <p:nvSpPr>
          <p:cNvPr id="4" name="TextBox 3">
            <a:extLst>
              <a:ext uri="{FF2B5EF4-FFF2-40B4-BE49-F238E27FC236}">
                <a16:creationId xmlns:a16="http://schemas.microsoft.com/office/drawing/2014/main" id="{024DD0BC-51BA-E012-3D4A-CBA0DBAB6C6A}"/>
              </a:ext>
            </a:extLst>
          </p:cNvPr>
          <p:cNvSpPr txBox="1"/>
          <p:nvPr/>
        </p:nvSpPr>
        <p:spPr>
          <a:xfrm>
            <a:off x="359338" y="413677"/>
            <a:ext cx="5577482" cy="923330"/>
          </a:xfrm>
          <a:prstGeom prst="rect">
            <a:avLst/>
          </a:prstGeom>
          <a:noFill/>
        </p:spPr>
        <p:txBody>
          <a:bodyPr wrap="square" lIns="91440" tIns="45720" rIns="91440" bIns="45720" rtlCol="0" anchor="t">
            <a:spAutoFit/>
          </a:bodyPr>
          <a:lstStyle/>
          <a:p>
            <a:r>
              <a:rPr lang="en-GB" sz="2700" b="1">
                <a:solidFill>
                  <a:schemeClr val="bg1"/>
                </a:solidFill>
                <a:latin typeface="Rubik Black"/>
                <a:ea typeface="Colby StBlk"/>
                <a:cs typeface="Rubik Black"/>
              </a:rPr>
              <a:t>ACTIVITY  BLOCKAGES TO WATER JUSTICE</a:t>
            </a:r>
            <a:endParaRPr lang="en-GB" sz="2700" b="1">
              <a:solidFill>
                <a:schemeClr val="bg1"/>
              </a:solidFill>
              <a:latin typeface="Rubik Black" pitchFamily="2" charset="-79"/>
              <a:ea typeface="Colby StBlk" pitchFamily="2" charset="77"/>
              <a:cs typeface="Rubik Black" pitchFamily="2" charset="-79"/>
            </a:endParaRPr>
          </a:p>
        </p:txBody>
      </p:sp>
    </p:spTree>
    <p:extLst>
      <p:ext uri="{BB962C8B-B14F-4D97-AF65-F5344CB8AC3E}">
        <p14:creationId xmlns:p14="http://schemas.microsoft.com/office/powerpoint/2010/main" val="32229262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480DBD-16F3-F2A7-91A0-550329E0717A}"/>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D97EB1B-EAF5-2454-7931-A2EEEE8D51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306BB216-12E3-778F-90F1-7125CF94A6D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F379D2FC-E9B0-A0D4-7B1A-DCD80C2D139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124786" y="464052"/>
            <a:ext cx="1600203" cy="571501"/>
          </a:xfrm>
          <a:prstGeom prst="rect">
            <a:avLst/>
          </a:prstGeom>
        </p:spPr>
      </p:pic>
      <p:pic>
        <p:nvPicPr>
          <p:cNvPr id="6" name="Picture 5">
            <a:extLst>
              <a:ext uri="{FF2B5EF4-FFF2-40B4-BE49-F238E27FC236}">
                <a16:creationId xmlns:a16="http://schemas.microsoft.com/office/drawing/2014/main" id="{1BC3481C-31C6-5F0D-9ADE-DE1AC847BFDB}"/>
              </a:ext>
            </a:extLst>
          </p:cNvPr>
          <p:cNvPicPr>
            <a:picLocks noChangeAspect="1"/>
          </p:cNvPicPr>
          <p:nvPr/>
        </p:nvPicPr>
        <p:blipFill>
          <a:blip r:embed="rId5"/>
          <a:stretch>
            <a:fillRect/>
          </a:stretch>
        </p:blipFill>
        <p:spPr>
          <a:xfrm>
            <a:off x="-3632" y="1589711"/>
            <a:ext cx="9185861" cy="5198992"/>
          </a:xfrm>
          <a:prstGeom prst="rect">
            <a:avLst/>
          </a:prstGeom>
        </p:spPr>
      </p:pic>
      <p:sp>
        <p:nvSpPr>
          <p:cNvPr id="4" name="TextBox 3">
            <a:extLst>
              <a:ext uri="{FF2B5EF4-FFF2-40B4-BE49-F238E27FC236}">
                <a16:creationId xmlns:a16="http://schemas.microsoft.com/office/drawing/2014/main" id="{B84A2901-66C0-9B0F-278C-7BBE7A3C82FD}"/>
              </a:ext>
            </a:extLst>
          </p:cNvPr>
          <p:cNvSpPr txBox="1"/>
          <p:nvPr/>
        </p:nvSpPr>
        <p:spPr>
          <a:xfrm>
            <a:off x="359338" y="413677"/>
            <a:ext cx="5577482" cy="923330"/>
          </a:xfrm>
          <a:prstGeom prst="rect">
            <a:avLst/>
          </a:prstGeom>
          <a:noFill/>
        </p:spPr>
        <p:txBody>
          <a:bodyPr wrap="square" lIns="91440" tIns="45720" rIns="91440" bIns="45720" rtlCol="0" anchor="t">
            <a:spAutoFit/>
          </a:bodyPr>
          <a:lstStyle/>
          <a:p>
            <a:r>
              <a:rPr lang="en-GB" sz="2700" b="1">
                <a:solidFill>
                  <a:schemeClr val="bg1"/>
                </a:solidFill>
                <a:latin typeface="Rubik Black"/>
                <a:ea typeface="Colby StBlk"/>
                <a:cs typeface="Rubik Black"/>
              </a:rPr>
              <a:t>ACTIVITY  HELPING JUSTICE FLOW</a:t>
            </a:r>
            <a:endParaRPr lang="en-GB" sz="2700" b="1">
              <a:solidFill>
                <a:schemeClr val="bg1"/>
              </a:solidFill>
              <a:latin typeface="Rubik Black" pitchFamily="2" charset="-79"/>
              <a:ea typeface="Colby StBlk" pitchFamily="2" charset="77"/>
              <a:cs typeface="Rubik Black" pitchFamily="2" charset="-79"/>
            </a:endParaRPr>
          </a:p>
        </p:txBody>
      </p:sp>
    </p:spTree>
    <p:extLst>
      <p:ext uri="{BB962C8B-B14F-4D97-AF65-F5344CB8AC3E}">
        <p14:creationId xmlns:p14="http://schemas.microsoft.com/office/powerpoint/2010/main" val="28689035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698E42-D469-43B2-BF86-EE11F1B8AFF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8642AC8-A709-05A1-94F0-0DF93A1C66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5DF43D19-4278-3F7A-9DE8-611CC6D5C9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0" y="-15103"/>
            <a:ext cx="9141714" cy="1594961"/>
          </a:xfrm>
          <a:prstGeom prst="rect">
            <a:avLst/>
          </a:prstGeom>
        </p:spPr>
      </p:pic>
      <p:pic>
        <p:nvPicPr>
          <p:cNvPr id="8" name="Graphic 7">
            <a:extLst>
              <a:ext uri="{FF2B5EF4-FFF2-40B4-BE49-F238E27FC236}">
                <a16:creationId xmlns:a16="http://schemas.microsoft.com/office/drawing/2014/main" id="{2444AF31-8E4D-2F78-DF5B-50673816E65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124786" y="464052"/>
            <a:ext cx="1600203" cy="571501"/>
          </a:xfrm>
          <a:prstGeom prst="rect">
            <a:avLst/>
          </a:prstGeom>
        </p:spPr>
      </p:pic>
      <p:sp>
        <p:nvSpPr>
          <p:cNvPr id="13" name="TextBox 12">
            <a:extLst>
              <a:ext uri="{FF2B5EF4-FFF2-40B4-BE49-F238E27FC236}">
                <a16:creationId xmlns:a16="http://schemas.microsoft.com/office/drawing/2014/main" id="{149435C9-2C64-884C-1E59-33DB5540C4F4}"/>
              </a:ext>
            </a:extLst>
          </p:cNvPr>
          <p:cNvSpPr txBox="1"/>
          <p:nvPr/>
        </p:nvSpPr>
        <p:spPr>
          <a:xfrm>
            <a:off x="359338" y="413677"/>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ACTIVITY</a:t>
            </a:r>
          </a:p>
        </p:txBody>
      </p:sp>
      <p:pic>
        <p:nvPicPr>
          <p:cNvPr id="15" name="Picture 14" descr="A green rectangle with black border&#10;&#10;Description automatically generated">
            <a:extLst>
              <a:ext uri="{FF2B5EF4-FFF2-40B4-BE49-F238E27FC236}">
                <a16:creationId xmlns:a16="http://schemas.microsoft.com/office/drawing/2014/main" id="{FEF68241-7696-85E7-411B-D0924E71ED2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39984" y="1499604"/>
            <a:ext cx="8544678" cy="4600571"/>
          </a:xfrm>
          <a:prstGeom prst="rect">
            <a:avLst/>
          </a:prstGeom>
        </p:spPr>
      </p:pic>
      <p:sp>
        <p:nvSpPr>
          <p:cNvPr id="19" name="TextBox 18">
            <a:extLst>
              <a:ext uri="{FF2B5EF4-FFF2-40B4-BE49-F238E27FC236}">
                <a16:creationId xmlns:a16="http://schemas.microsoft.com/office/drawing/2014/main" id="{EA810D65-0215-7AC8-2079-5618DFDD9D5B}"/>
              </a:ext>
            </a:extLst>
          </p:cNvPr>
          <p:cNvSpPr txBox="1"/>
          <p:nvPr/>
        </p:nvSpPr>
        <p:spPr>
          <a:xfrm>
            <a:off x="359338" y="2081352"/>
            <a:ext cx="787026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Part 4: Water Justice Plenary</a:t>
            </a:r>
          </a:p>
        </p:txBody>
      </p:sp>
      <p:sp>
        <p:nvSpPr>
          <p:cNvPr id="21" name="TextBox 20">
            <a:extLst>
              <a:ext uri="{FF2B5EF4-FFF2-40B4-BE49-F238E27FC236}">
                <a16:creationId xmlns:a16="http://schemas.microsoft.com/office/drawing/2014/main" id="{3DC9A352-5515-808C-C0B1-39155BFD6CE7}"/>
              </a:ext>
            </a:extLst>
          </p:cNvPr>
          <p:cNvSpPr txBox="1"/>
          <p:nvPr/>
        </p:nvSpPr>
        <p:spPr>
          <a:xfrm>
            <a:off x="359338" y="2724514"/>
            <a:ext cx="7962729" cy="2985433"/>
          </a:xfrm>
          <a:prstGeom prst="rect">
            <a:avLst/>
          </a:prstGeom>
          <a:noFill/>
        </p:spPr>
        <p:txBody>
          <a:bodyPr wrap="square" rtlCol="0">
            <a:spAutoFit/>
          </a:bodyPr>
          <a:lstStyle/>
          <a:p>
            <a:pPr marL="285750" indent="-285750">
              <a:buFont typeface="Arial" panose="020B0604020202020204" pitchFamily="34" charset="0"/>
              <a:buChar char="•"/>
            </a:pPr>
            <a:r>
              <a:rPr lang="en-GB" sz="2000" b="1" i="1">
                <a:solidFill>
                  <a:srgbClr val="EAE8DD"/>
                </a:solidFill>
                <a:latin typeface="Rubik-Regular"/>
              </a:rPr>
              <a:t>Where did you see the biggest blockages to water justice?</a:t>
            </a:r>
          </a:p>
          <a:p>
            <a:pPr marL="285750" indent="-285750">
              <a:buFont typeface="Arial" panose="020B0604020202020204" pitchFamily="34" charset="0"/>
              <a:buChar char="•"/>
            </a:pPr>
            <a:r>
              <a:rPr lang="en-GB" sz="2000" b="1" i="1">
                <a:solidFill>
                  <a:srgbClr val="EAE8DD"/>
                </a:solidFill>
                <a:latin typeface="Rubik-Regular"/>
              </a:rPr>
              <a:t>Where did you see hope?</a:t>
            </a:r>
          </a:p>
          <a:p>
            <a:pPr marL="285750" indent="-285750">
              <a:buFont typeface="Arial" panose="020B0604020202020204" pitchFamily="34" charset="0"/>
              <a:buChar char="•"/>
            </a:pPr>
            <a:r>
              <a:rPr lang="en-GB" sz="2000" b="1" i="1">
                <a:solidFill>
                  <a:srgbClr val="EAE8DD"/>
                </a:solidFill>
                <a:latin typeface="Rubik-Regular"/>
              </a:rPr>
              <a:t>What would help justice flow more freely?</a:t>
            </a:r>
          </a:p>
          <a:p>
            <a:endParaRPr lang="en-GB" sz="3200" b="1" i="1">
              <a:solidFill>
                <a:srgbClr val="7373B6"/>
              </a:solidFill>
              <a:latin typeface="Rubik-Regular"/>
              <a:cs typeface="Rubik" panose="020B0604020202020204" charset="-79"/>
            </a:endParaRPr>
          </a:p>
          <a:p>
            <a:pPr algn="ctr"/>
            <a:r>
              <a:rPr lang="en-GB" sz="3200" b="1" i="1">
                <a:solidFill>
                  <a:srgbClr val="7373B6"/>
                </a:solidFill>
                <a:latin typeface="Rubik Black" panose="020B0604020202020204" charset="-79"/>
                <a:cs typeface="Rubik Black" panose="020B0604020202020204" charset="-79"/>
              </a:rPr>
              <a:t>What does flourishing require beyond simply having access to water?</a:t>
            </a:r>
          </a:p>
        </p:txBody>
      </p:sp>
    </p:spTree>
    <p:extLst>
      <p:ext uri="{BB962C8B-B14F-4D97-AF65-F5344CB8AC3E}">
        <p14:creationId xmlns:p14="http://schemas.microsoft.com/office/powerpoint/2010/main" val="942193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D7B926-93E4-0F23-9054-EDED850A2116}"/>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08C85582-18C2-1777-E09C-1ABB22B25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33D0DBE0-C167-819C-E84F-A04BB3E80F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0" y="-15103"/>
            <a:ext cx="9141714" cy="1594961"/>
          </a:xfrm>
          <a:prstGeom prst="rect">
            <a:avLst/>
          </a:prstGeom>
        </p:spPr>
      </p:pic>
      <p:pic>
        <p:nvPicPr>
          <p:cNvPr id="8" name="Graphic 7">
            <a:extLst>
              <a:ext uri="{FF2B5EF4-FFF2-40B4-BE49-F238E27FC236}">
                <a16:creationId xmlns:a16="http://schemas.microsoft.com/office/drawing/2014/main" id="{8B8D7BDD-A8D9-B234-9DB3-903F0DC9CFA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124786" y="464052"/>
            <a:ext cx="1600203" cy="571501"/>
          </a:xfrm>
          <a:prstGeom prst="rect">
            <a:avLst/>
          </a:prstGeom>
        </p:spPr>
      </p:pic>
      <p:pic>
        <p:nvPicPr>
          <p:cNvPr id="6" name="Picture 5" descr="A green rectangle with black border&#10;&#10;Description automatically generated">
            <a:extLst>
              <a:ext uri="{FF2B5EF4-FFF2-40B4-BE49-F238E27FC236}">
                <a16:creationId xmlns:a16="http://schemas.microsoft.com/office/drawing/2014/main" id="{5C95DA76-021E-ECE7-9FC8-FC83BE85E66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93929" y="1050657"/>
            <a:ext cx="8664031" cy="5576177"/>
          </a:xfrm>
          <a:prstGeom prst="rect">
            <a:avLst/>
          </a:prstGeom>
        </p:spPr>
      </p:pic>
      <p:sp>
        <p:nvSpPr>
          <p:cNvPr id="3" name="TextBox 2">
            <a:extLst>
              <a:ext uri="{FF2B5EF4-FFF2-40B4-BE49-F238E27FC236}">
                <a16:creationId xmlns:a16="http://schemas.microsoft.com/office/drawing/2014/main" id="{2A105DC6-3CA6-B121-0795-FD0E4B9708FD}"/>
              </a:ext>
            </a:extLst>
          </p:cNvPr>
          <p:cNvSpPr txBox="1"/>
          <p:nvPr/>
        </p:nvSpPr>
        <p:spPr>
          <a:xfrm>
            <a:off x="487613" y="2129481"/>
            <a:ext cx="6080643" cy="3539430"/>
          </a:xfrm>
          <a:prstGeom prst="rect">
            <a:avLst/>
          </a:prstGeom>
          <a:noFill/>
        </p:spPr>
        <p:txBody>
          <a:bodyPr wrap="square">
            <a:spAutoFit/>
          </a:bodyPr>
          <a:lstStyle/>
          <a:p>
            <a:pPr algn="l"/>
            <a:endParaRPr lang="en-US" sz="1600" b="1">
              <a:solidFill>
                <a:srgbClr val="E9E8DD"/>
              </a:solidFill>
              <a:latin typeface="Rubik-Regular"/>
            </a:endParaRPr>
          </a:p>
          <a:p>
            <a:r>
              <a:rPr lang="en-US" sz="1600">
                <a:solidFill>
                  <a:srgbClr val="12375A"/>
                </a:solidFill>
                <a:latin typeface="Colby StBlk" panose="00000A00000000000000" charset="0"/>
                <a:ea typeface="Colby StBlk" panose="00000A00000000000000" charset="0"/>
              </a:rPr>
              <a:t>Recent years have seen significant cuts to global aid budgets in both the UK and the USA. These decisions affect not only communities abroad but also global stability and wellbeing.</a:t>
            </a:r>
          </a:p>
          <a:p>
            <a:endParaRPr lang="en-GB" sz="1600">
              <a:solidFill>
                <a:srgbClr val="12375A"/>
              </a:solidFill>
              <a:latin typeface="Colby StBlk" panose="00000A00000000000000" charset="0"/>
              <a:ea typeface="Colby StBlk" panose="00000A00000000000000" charset="0"/>
            </a:endParaRPr>
          </a:p>
          <a:p>
            <a:r>
              <a:rPr lang="en-GB" sz="1600">
                <a:solidFill>
                  <a:srgbClr val="12375A"/>
                </a:solidFill>
                <a:latin typeface="Colby StBlk" panose="00000A00000000000000" charset="0"/>
                <a:ea typeface="Colby StBlk" panose="00000A00000000000000" charset="0"/>
              </a:rPr>
              <a:t>UK aid is helping communities in Ethiopia access safe and healthy water providing the resources to dig wells near homes, repair pumps, and ensure that water keeps flowing. </a:t>
            </a:r>
          </a:p>
          <a:p>
            <a:endParaRPr lang="en-GB" sz="1600">
              <a:solidFill>
                <a:srgbClr val="12375A"/>
              </a:solidFill>
              <a:latin typeface="Colby StBlk" panose="00000A00000000000000" charset="0"/>
              <a:ea typeface="Colby StBlk" panose="00000A00000000000000" charset="0"/>
            </a:endParaRPr>
          </a:p>
          <a:p>
            <a:r>
              <a:rPr lang="en-GB" sz="1600">
                <a:solidFill>
                  <a:srgbClr val="12375A"/>
                </a:solidFill>
                <a:latin typeface="Colby StBlk" panose="00000A00000000000000" charset="0"/>
                <a:ea typeface="Colby StBlk" panose="00000A00000000000000" charset="0"/>
              </a:rPr>
              <a:t>UK aid also provides essential services to thousands of refugees and internally displaced people around the world.</a:t>
            </a:r>
          </a:p>
        </p:txBody>
      </p:sp>
      <p:sp>
        <p:nvSpPr>
          <p:cNvPr id="7" name="TextBox 6">
            <a:extLst>
              <a:ext uri="{FF2B5EF4-FFF2-40B4-BE49-F238E27FC236}">
                <a16:creationId xmlns:a16="http://schemas.microsoft.com/office/drawing/2014/main" id="{D5320C81-6758-A7F9-3B2E-2F9BCA27A3F8}"/>
              </a:ext>
            </a:extLst>
          </p:cNvPr>
          <p:cNvSpPr txBox="1"/>
          <p:nvPr/>
        </p:nvSpPr>
        <p:spPr>
          <a:xfrm>
            <a:off x="377635" y="1747152"/>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Part 1:  UNDERSTANDING AID</a:t>
            </a:r>
          </a:p>
        </p:txBody>
      </p:sp>
      <p:sp>
        <p:nvSpPr>
          <p:cNvPr id="12" name="TextBox 11">
            <a:extLst>
              <a:ext uri="{FF2B5EF4-FFF2-40B4-BE49-F238E27FC236}">
                <a16:creationId xmlns:a16="http://schemas.microsoft.com/office/drawing/2014/main" id="{17C409C2-FCC1-3710-54F7-FCDC4F2009C0}"/>
              </a:ext>
            </a:extLst>
          </p:cNvPr>
          <p:cNvSpPr txBox="1"/>
          <p:nvPr/>
        </p:nvSpPr>
        <p:spPr>
          <a:xfrm>
            <a:off x="293929" y="464052"/>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ACTIVITY</a:t>
            </a:r>
          </a:p>
        </p:txBody>
      </p:sp>
      <p:pic>
        <p:nvPicPr>
          <p:cNvPr id="2050" name="Picture 2" descr="🛑 Last week, more details emerged of UK aid cuts. African aid is going to be more than halved. We don't know the full details for each country yet but this is">
            <a:extLst>
              <a:ext uri="{FF2B5EF4-FFF2-40B4-BE49-F238E27FC236}">
                <a16:creationId xmlns:a16="http://schemas.microsoft.com/office/drawing/2014/main" id="{BCAE16F9-A543-62CC-AE73-4BDAE60F7FA1}"/>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568256" y="2482041"/>
            <a:ext cx="2261996" cy="2840251"/>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1E077DB0-B615-2CE4-5DF1-3BFC8FF1FB09}"/>
              </a:ext>
            </a:extLst>
          </p:cNvPr>
          <p:cNvSpPr txBox="1"/>
          <p:nvPr/>
        </p:nvSpPr>
        <p:spPr>
          <a:xfrm>
            <a:off x="487613" y="5653856"/>
            <a:ext cx="8342639" cy="954107"/>
          </a:xfrm>
          <a:prstGeom prst="rect">
            <a:avLst/>
          </a:prstGeom>
          <a:noFill/>
        </p:spPr>
        <p:txBody>
          <a:bodyPr wrap="square">
            <a:spAutoFit/>
          </a:bodyPr>
          <a:lstStyle/>
          <a:p>
            <a:pPr algn="ctr"/>
            <a:r>
              <a:rPr lang="en-GB" sz="2000">
                <a:solidFill>
                  <a:srgbClr val="E43B31"/>
                </a:solidFill>
                <a:latin typeface="Colby StBlk" panose="00000A00000000000000" charset="0"/>
                <a:ea typeface="Colby StBlk" panose="00000A00000000000000" charset="0"/>
              </a:rPr>
              <a:t>UK aid cuts </a:t>
            </a:r>
            <a:r>
              <a:rPr lang="en-GB">
                <a:solidFill>
                  <a:srgbClr val="12375A"/>
                </a:solidFill>
                <a:latin typeface="Colby StBlk" panose="00000A00000000000000" charset="0"/>
                <a:ea typeface="Colby StBlk" panose="00000A00000000000000" charset="0"/>
              </a:rPr>
              <a:t>are projected to hurt 55 million people globally, depriving them of access to basic services, including access to clear and safe water. </a:t>
            </a:r>
            <a:endParaRPr lang="en-US">
              <a:solidFill>
                <a:srgbClr val="12375A"/>
              </a:solidFill>
              <a:latin typeface="Colby StBlk" panose="00000A00000000000000" charset="0"/>
              <a:ea typeface="Colby StBlk" panose="00000A00000000000000" charset="0"/>
            </a:endParaRPr>
          </a:p>
        </p:txBody>
      </p:sp>
    </p:spTree>
    <p:extLst>
      <p:ext uri="{BB962C8B-B14F-4D97-AF65-F5344CB8AC3E}">
        <p14:creationId xmlns:p14="http://schemas.microsoft.com/office/powerpoint/2010/main" val="1275151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49E22-E7EB-75D7-1DA2-4B04E7017856}"/>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2D6708D-F1F3-CFB7-6DC9-8DF309EB93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A5D1ECD7-F10B-F53B-BA7D-A90500CACE5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CCCFAD41-07EF-2C22-2ED0-24D0698E859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124786" y="464052"/>
            <a:ext cx="1600203" cy="571501"/>
          </a:xfrm>
          <a:prstGeom prst="rect">
            <a:avLst/>
          </a:prstGeom>
        </p:spPr>
      </p:pic>
      <p:sp>
        <p:nvSpPr>
          <p:cNvPr id="9" name="TextBox 8">
            <a:extLst>
              <a:ext uri="{FF2B5EF4-FFF2-40B4-BE49-F238E27FC236}">
                <a16:creationId xmlns:a16="http://schemas.microsoft.com/office/drawing/2014/main" id="{C06D4CFA-B4CE-2E93-3542-CA48A0DA3E4C}"/>
              </a:ext>
            </a:extLst>
          </p:cNvPr>
          <p:cNvSpPr txBox="1"/>
          <p:nvPr/>
        </p:nvSpPr>
        <p:spPr>
          <a:xfrm>
            <a:off x="293929" y="464052"/>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UNDERSTANDING AID</a:t>
            </a:r>
          </a:p>
        </p:txBody>
      </p:sp>
      <p:pic>
        <p:nvPicPr>
          <p:cNvPr id="3" name="Picture 2" descr="A green rectangle with black border&#10;&#10;Description automatically generated">
            <a:extLst>
              <a:ext uri="{FF2B5EF4-FFF2-40B4-BE49-F238E27FC236}">
                <a16:creationId xmlns:a16="http://schemas.microsoft.com/office/drawing/2014/main" id="{22AE1094-4E73-03B0-58EB-57E532E37EB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93929" y="1435934"/>
            <a:ext cx="8664031" cy="2556835"/>
          </a:xfrm>
          <a:prstGeom prst="rect">
            <a:avLst/>
          </a:prstGeom>
        </p:spPr>
      </p:pic>
      <p:sp>
        <p:nvSpPr>
          <p:cNvPr id="6" name="TextBox 5">
            <a:extLst>
              <a:ext uri="{FF2B5EF4-FFF2-40B4-BE49-F238E27FC236}">
                <a16:creationId xmlns:a16="http://schemas.microsoft.com/office/drawing/2014/main" id="{6E73A611-AE73-FA3E-E323-C3D3A15A7764}"/>
              </a:ext>
            </a:extLst>
          </p:cNvPr>
          <p:cNvSpPr txBox="1"/>
          <p:nvPr/>
        </p:nvSpPr>
        <p:spPr>
          <a:xfrm>
            <a:off x="377635" y="1747152"/>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Part 1:  UNDERSTANDING AID</a:t>
            </a:r>
          </a:p>
        </p:txBody>
      </p:sp>
      <p:sp>
        <p:nvSpPr>
          <p:cNvPr id="13" name="TextBox 12">
            <a:extLst>
              <a:ext uri="{FF2B5EF4-FFF2-40B4-BE49-F238E27FC236}">
                <a16:creationId xmlns:a16="http://schemas.microsoft.com/office/drawing/2014/main" id="{56D5136C-328A-2A60-1E84-6D9D34E5D670}"/>
              </a:ext>
            </a:extLst>
          </p:cNvPr>
          <p:cNvSpPr txBox="1"/>
          <p:nvPr/>
        </p:nvSpPr>
        <p:spPr>
          <a:xfrm>
            <a:off x="405705" y="2027774"/>
            <a:ext cx="4361504" cy="1231106"/>
          </a:xfrm>
          <a:prstGeom prst="rect">
            <a:avLst/>
          </a:prstGeom>
          <a:noFill/>
        </p:spPr>
        <p:txBody>
          <a:bodyPr wrap="square">
            <a:spAutoFit/>
          </a:bodyPr>
          <a:lstStyle/>
          <a:p>
            <a:pPr algn="l"/>
            <a:endParaRPr lang="en-US" b="1">
              <a:solidFill>
                <a:srgbClr val="E9E8DD"/>
              </a:solidFill>
              <a:latin typeface="Rubik-Regular"/>
            </a:endParaRPr>
          </a:p>
          <a:p>
            <a:pPr algn="ctr"/>
            <a:r>
              <a:rPr lang="en-US" sz="2800" b="1" i="0" u="none" strike="noStrike" baseline="0">
                <a:solidFill>
                  <a:srgbClr val="12375A"/>
                </a:solidFill>
                <a:latin typeface="Rubik-Regular"/>
              </a:rPr>
              <a:t>Read the Notes and Key Facts (5 mins)</a:t>
            </a:r>
          </a:p>
        </p:txBody>
      </p:sp>
      <p:pic>
        <p:nvPicPr>
          <p:cNvPr id="15" name="Picture 14" descr="A green rectangle with black border&#10;&#10;Description automatically generated">
            <a:extLst>
              <a:ext uri="{FF2B5EF4-FFF2-40B4-BE49-F238E27FC236}">
                <a16:creationId xmlns:a16="http://schemas.microsoft.com/office/drawing/2014/main" id="{6600DC68-B5A2-F1BB-A508-9B19A9B1D49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87010" y="4097175"/>
            <a:ext cx="8664031" cy="2451901"/>
          </a:xfrm>
          <a:prstGeom prst="rect">
            <a:avLst/>
          </a:prstGeom>
        </p:spPr>
      </p:pic>
      <p:sp>
        <p:nvSpPr>
          <p:cNvPr id="17" name="TextBox 16">
            <a:extLst>
              <a:ext uri="{FF2B5EF4-FFF2-40B4-BE49-F238E27FC236}">
                <a16:creationId xmlns:a16="http://schemas.microsoft.com/office/drawing/2014/main" id="{379619E1-1FC8-0E6A-C1A1-8EC468619678}"/>
              </a:ext>
            </a:extLst>
          </p:cNvPr>
          <p:cNvSpPr txBox="1"/>
          <p:nvPr/>
        </p:nvSpPr>
        <p:spPr>
          <a:xfrm>
            <a:off x="442599" y="4437716"/>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Part 2:  ASK</a:t>
            </a:r>
          </a:p>
        </p:txBody>
      </p:sp>
      <p:sp>
        <p:nvSpPr>
          <p:cNvPr id="19" name="TextBox 18">
            <a:extLst>
              <a:ext uri="{FF2B5EF4-FFF2-40B4-BE49-F238E27FC236}">
                <a16:creationId xmlns:a16="http://schemas.microsoft.com/office/drawing/2014/main" id="{FAA0D243-7A69-89FA-6EF8-E9420103B267}"/>
              </a:ext>
            </a:extLst>
          </p:cNvPr>
          <p:cNvSpPr txBox="1"/>
          <p:nvPr/>
        </p:nvSpPr>
        <p:spPr>
          <a:xfrm>
            <a:off x="474113" y="4782677"/>
            <a:ext cx="5032896" cy="1661993"/>
          </a:xfrm>
          <a:prstGeom prst="rect">
            <a:avLst/>
          </a:prstGeom>
          <a:noFill/>
        </p:spPr>
        <p:txBody>
          <a:bodyPr wrap="square">
            <a:spAutoFit/>
          </a:bodyPr>
          <a:lstStyle/>
          <a:p>
            <a:pPr algn="l"/>
            <a:endParaRPr lang="en-US" b="1">
              <a:solidFill>
                <a:srgbClr val="E9E8DD"/>
              </a:solidFill>
              <a:latin typeface="Rubik-Regular"/>
            </a:endParaRPr>
          </a:p>
          <a:p>
            <a:pPr algn="ctr"/>
            <a:r>
              <a:rPr lang="en-US" sz="2800" b="1" i="0" u="none" strike="noStrike" baseline="0">
                <a:solidFill>
                  <a:srgbClr val="12375A"/>
                </a:solidFill>
                <a:latin typeface="Rubik-Regular"/>
              </a:rPr>
              <a:t>Explore some questions </a:t>
            </a:r>
          </a:p>
          <a:p>
            <a:pPr algn="ctr"/>
            <a:r>
              <a:rPr lang="en-US" sz="2800" b="1" i="0" u="none" strike="noStrike" baseline="0">
                <a:solidFill>
                  <a:srgbClr val="12375A"/>
                </a:solidFill>
                <a:latin typeface="Rubik-Regular"/>
              </a:rPr>
              <a:t>in small groups or in pairs (5 mins)</a:t>
            </a:r>
          </a:p>
        </p:txBody>
      </p:sp>
      <p:pic>
        <p:nvPicPr>
          <p:cNvPr id="11" name="Picture 10">
            <a:extLst>
              <a:ext uri="{FF2B5EF4-FFF2-40B4-BE49-F238E27FC236}">
                <a16:creationId xmlns:a16="http://schemas.microsoft.com/office/drawing/2014/main" id="{508FD524-B955-D8DC-8543-48F1EE8BBB40}"/>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610856">
            <a:off x="5170216" y="2637470"/>
            <a:ext cx="3446048" cy="1565011"/>
          </a:xfrm>
          <a:prstGeom prst="rect">
            <a:avLst/>
          </a:prstGeom>
        </p:spPr>
      </p:pic>
      <p:pic>
        <p:nvPicPr>
          <p:cNvPr id="21" name="Picture 20">
            <a:extLst>
              <a:ext uri="{FF2B5EF4-FFF2-40B4-BE49-F238E27FC236}">
                <a16:creationId xmlns:a16="http://schemas.microsoft.com/office/drawing/2014/main" id="{9F48CA3A-F300-1B41-3D57-E6F3726BA26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561352">
            <a:off x="5325127" y="4397932"/>
            <a:ext cx="3407734" cy="1468479"/>
          </a:xfrm>
          <a:prstGeom prst="rect">
            <a:avLst/>
          </a:prstGeom>
        </p:spPr>
      </p:pic>
    </p:spTree>
    <p:extLst>
      <p:ext uri="{BB962C8B-B14F-4D97-AF65-F5344CB8AC3E}">
        <p14:creationId xmlns:p14="http://schemas.microsoft.com/office/powerpoint/2010/main" val="36247506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F4A2D-364A-6861-820E-3983B5AF49DA}"/>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B9F3FC84-6E9B-6701-969E-F6B4C78612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9BB5081B-5AA4-4EED-7E8D-3C8F4D6D81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0" y="-15103"/>
            <a:ext cx="9141714" cy="1594961"/>
          </a:xfrm>
          <a:prstGeom prst="rect">
            <a:avLst/>
          </a:prstGeom>
        </p:spPr>
      </p:pic>
      <p:pic>
        <p:nvPicPr>
          <p:cNvPr id="8" name="Graphic 7">
            <a:extLst>
              <a:ext uri="{FF2B5EF4-FFF2-40B4-BE49-F238E27FC236}">
                <a16:creationId xmlns:a16="http://schemas.microsoft.com/office/drawing/2014/main" id="{AAD757A9-0DCB-04AD-2CAE-A9BC17057D9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124786" y="464052"/>
            <a:ext cx="1600203" cy="571501"/>
          </a:xfrm>
          <a:prstGeom prst="rect">
            <a:avLst/>
          </a:prstGeom>
        </p:spPr>
      </p:pic>
      <p:pic>
        <p:nvPicPr>
          <p:cNvPr id="6" name="Picture 5" descr="A green rectangle with black border&#10;&#10;Description automatically generated">
            <a:extLst>
              <a:ext uri="{FF2B5EF4-FFF2-40B4-BE49-F238E27FC236}">
                <a16:creationId xmlns:a16="http://schemas.microsoft.com/office/drawing/2014/main" id="{04823582-5482-B3BC-DC56-83F2E32BB7C0}"/>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65749" y="1193650"/>
            <a:ext cx="8664031" cy="5420867"/>
          </a:xfrm>
          <a:prstGeom prst="rect">
            <a:avLst/>
          </a:prstGeom>
        </p:spPr>
      </p:pic>
      <p:sp>
        <p:nvSpPr>
          <p:cNvPr id="3" name="TextBox 2">
            <a:extLst>
              <a:ext uri="{FF2B5EF4-FFF2-40B4-BE49-F238E27FC236}">
                <a16:creationId xmlns:a16="http://schemas.microsoft.com/office/drawing/2014/main" id="{0DAB1249-183D-8AB0-6DF3-1E1114854265}"/>
              </a:ext>
            </a:extLst>
          </p:cNvPr>
          <p:cNvSpPr txBox="1"/>
          <p:nvPr/>
        </p:nvSpPr>
        <p:spPr>
          <a:xfrm>
            <a:off x="469401" y="1987348"/>
            <a:ext cx="8572264" cy="1661993"/>
          </a:xfrm>
          <a:prstGeom prst="rect">
            <a:avLst/>
          </a:prstGeom>
          <a:noFill/>
        </p:spPr>
        <p:txBody>
          <a:bodyPr wrap="square">
            <a:spAutoFit/>
          </a:bodyPr>
          <a:lstStyle/>
          <a:p>
            <a:pPr algn="l"/>
            <a:endParaRPr lang="en-US" b="1">
              <a:solidFill>
                <a:srgbClr val="E9E8DD"/>
              </a:solidFill>
              <a:latin typeface="Rubik-Regular"/>
            </a:endParaRPr>
          </a:p>
          <a:p>
            <a:pPr algn="ctr"/>
            <a:r>
              <a:rPr lang="en-US" sz="2800" b="1">
                <a:solidFill>
                  <a:srgbClr val="12375A"/>
                </a:solidFill>
                <a:latin typeface="Rubik" panose="020B0604020202020204" charset="-79"/>
                <a:cs typeface="Rubik" panose="020B0604020202020204" charset="-79"/>
              </a:rPr>
              <a:t>How does Catholic Social Teaching challenge us to think about global justice, </a:t>
            </a:r>
            <a:r>
              <a:rPr lang="en-GB" sz="2800" b="1">
                <a:solidFill>
                  <a:srgbClr val="12375A"/>
                </a:solidFill>
                <a:latin typeface="Rubik" panose="020B0604020202020204" charset="-79"/>
                <a:cs typeface="Rubik" panose="020B0604020202020204" charset="-79"/>
              </a:rPr>
              <a:t>development and aid?</a:t>
            </a:r>
            <a:endParaRPr lang="en-US" sz="2800" b="1" i="0" u="none" strike="noStrike" baseline="0">
              <a:solidFill>
                <a:srgbClr val="12375A"/>
              </a:solidFill>
              <a:latin typeface="Rubik" panose="020B0604020202020204" charset="-79"/>
              <a:cs typeface="Rubik" panose="020B0604020202020204" charset="-79"/>
            </a:endParaRPr>
          </a:p>
        </p:txBody>
      </p:sp>
      <p:sp>
        <p:nvSpPr>
          <p:cNvPr id="7" name="TextBox 6">
            <a:extLst>
              <a:ext uri="{FF2B5EF4-FFF2-40B4-BE49-F238E27FC236}">
                <a16:creationId xmlns:a16="http://schemas.microsoft.com/office/drawing/2014/main" id="{71B7245C-D7D7-79E5-3DED-A10B839B16EB}"/>
              </a:ext>
            </a:extLst>
          </p:cNvPr>
          <p:cNvSpPr txBox="1"/>
          <p:nvPr/>
        </p:nvSpPr>
        <p:spPr>
          <a:xfrm>
            <a:off x="377634" y="1747152"/>
            <a:ext cx="6577347"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Part 3:  LINKING TO OUR FAITH</a:t>
            </a:r>
          </a:p>
        </p:txBody>
      </p:sp>
      <p:sp>
        <p:nvSpPr>
          <p:cNvPr id="12" name="TextBox 11">
            <a:extLst>
              <a:ext uri="{FF2B5EF4-FFF2-40B4-BE49-F238E27FC236}">
                <a16:creationId xmlns:a16="http://schemas.microsoft.com/office/drawing/2014/main" id="{9E372C53-032D-DE90-C0F5-88E22F40306F}"/>
              </a:ext>
            </a:extLst>
          </p:cNvPr>
          <p:cNvSpPr txBox="1"/>
          <p:nvPr/>
        </p:nvSpPr>
        <p:spPr>
          <a:xfrm>
            <a:off x="293929" y="464052"/>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ACTIVITY</a:t>
            </a:r>
          </a:p>
        </p:txBody>
      </p:sp>
      <p:sp>
        <p:nvSpPr>
          <p:cNvPr id="4" name="TextBox 3">
            <a:extLst>
              <a:ext uri="{FF2B5EF4-FFF2-40B4-BE49-F238E27FC236}">
                <a16:creationId xmlns:a16="http://schemas.microsoft.com/office/drawing/2014/main" id="{2515ABC7-0973-06BB-8EBF-9EC9144054F4}"/>
              </a:ext>
            </a:extLst>
          </p:cNvPr>
          <p:cNvSpPr txBox="1"/>
          <p:nvPr/>
        </p:nvSpPr>
        <p:spPr>
          <a:xfrm>
            <a:off x="469401" y="3528247"/>
            <a:ext cx="8256729"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DISCUSS:</a:t>
            </a:r>
            <a:endParaRPr lang="en-GB" sz="2400" b="1">
              <a:solidFill>
                <a:srgbClr val="12375A"/>
              </a:solidFill>
              <a:latin typeface="Rubik" panose="020B0604020202020204" charset="-79"/>
              <a:ea typeface="Colby StBlk" pitchFamily="2" charset="77"/>
              <a:cs typeface="Rubik" panose="020B0604020202020204" charset="-79"/>
            </a:endParaRPr>
          </a:p>
        </p:txBody>
      </p:sp>
      <p:sp>
        <p:nvSpPr>
          <p:cNvPr id="9" name="TextBox 8">
            <a:extLst>
              <a:ext uri="{FF2B5EF4-FFF2-40B4-BE49-F238E27FC236}">
                <a16:creationId xmlns:a16="http://schemas.microsoft.com/office/drawing/2014/main" id="{35EBB30C-12F9-B93D-BED6-4AC6FE52E2FB}"/>
              </a:ext>
            </a:extLst>
          </p:cNvPr>
          <p:cNvSpPr txBox="1"/>
          <p:nvPr/>
        </p:nvSpPr>
        <p:spPr>
          <a:xfrm>
            <a:off x="377634" y="4095400"/>
            <a:ext cx="8572264" cy="2431435"/>
          </a:xfrm>
          <a:prstGeom prst="rect">
            <a:avLst/>
          </a:prstGeom>
          <a:noFill/>
        </p:spPr>
        <p:txBody>
          <a:bodyPr wrap="square" rtlCol="0">
            <a:spAutoFit/>
          </a:bodyPr>
          <a:lstStyle/>
          <a:p>
            <a:pPr marL="285750" indent="-285750">
              <a:buFont typeface="Arial" panose="020B0604020202020204" pitchFamily="34" charset="0"/>
              <a:buChar char="•"/>
            </a:pPr>
            <a:r>
              <a:rPr lang="en-GB" sz="2000" b="1" i="1">
                <a:solidFill>
                  <a:srgbClr val="EAE8DD"/>
                </a:solidFill>
                <a:latin typeface="Rubik Black" panose="020B0604020202020204" charset="-79"/>
                <a:cs typeface="Rubik Black" panose="020B0604020202020204" charset="-79"/>
              </a:rPr>
              <a:t>How does this quote challenge you? </a:t>
            </a:r>
          </a:p>
          <a:p>
            <a:pPr marL="285750" indent="-285750">
              <a:buFont typeface="Arial" panose="020B0604020202020204" pitchFamily="34" charset="0"/>
              <a:buChar char="•"/>
            </a:pPr>
            <a:r>
              <a:rPr lang="en-GB" sz="2000" i="1">
                <a:solidFill>
                  <a:srgbClr val="EAE8DD"/>
                </a:solidFill>
                <a:latin typeface="Rubik Black" panose="020B0604020202020204" charset="-79"/>
                <a:cs typeface="Rubik Black" panose="020B0604020202020204" charset="-79"/>
              </a:rPr>
              <a:t>Which of these ideas might be unfamiliar or most challenging for our pupils?</a:t>
            </a:r>
          </a:p>
          <a:p>
            <a:pPr algn="ctr"/>
            <a:endParaRPr lang="en-GB" sz="2000" b="1"/>
          </a:p>
          <a:p>
            <a:pPr algn="ctr"/>
            <a:r>
              <a:rPr lang="en-GB" sz="2400" b="1" i="1">
                <a:solidFill>
                  <a:srgbClr val="7373B6"/>
                </a:solidFill>
                <a:latin typeface="Rubik Black" panose="020B0604020202020204" charset="-79"/>
                <a:cs typeface="Rubik Black" panose="020B0604020202020204" charset="-79"/>
              </a:rPr>
              <a:t>What makes the Catholic understanding of aid different from the way aid </a:t>
            </a:r>
          </a:p>
          <a:p>
            <a:pPr algn="ctr"/>
            <a:r>
              <a:rPr lang="en-GB" sz="2400" b="1" i="1">
                <a:solidFill>
                  <a:srgbClr val="7373B6"/>
                </a:solidFill>
                <a:latin typeface="Rubik Black" panose="020B0604020202020204" charset="-79"/>
                <a:cs typeface="Rubik Black" panose="020B0604020202020204" charset="-79"/>
              </a:rPr>
              <a:t>is often portrayed in the media?</a:t>
            </a:r>
          </a:p>
        </p:txBody>
      </p:sp>
    </p:spTree>
    <p:extLst>
      <p:ext uri="{BB962C8B-B14F-4D97-AF65-F5344CB8AC3E}">
        <p14:creationId xmlns:p14="http://schemas.microsoft.com/office/powerpoint/2010/main" val="14699613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2FF45-1157-E9CD-CECF-7D1305220FB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4F46F849-04ED-E201-B96E-222666C562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a:extLst>
              <a:ext uri="{FF2B5EF4-FFF2-40B4-BE49-F238E27FC236}">
                <a16:creationId xmlns:a16="http://schemas.microsoft.com/office/drawing/2014/main" id="{87BC8AB9-68AF-1D7A-1151-89F3239231AC}"/>
              </a:ext>
            </a:extLst>
          </p:cNvPr>
          <p:cNvPicPr>
            <a:picLocks noChangeAspect="1"/>
          </p:cNvPicPr>
          <p:nvPr/>
        </p:nvPicPr>
        <p:blipFill>
          <a:blip r:embed="rId3"/>
          <a:stretch>
            <a:fillRect/>
          </a:stretch>
        </p:blipFill>
        <p:spPr>
          <a:xfrm>
            <a:off x="-58073" y="1394371"/>
            <a:ext cx="9199787" cy="5117265"/>
          </a:xfrm>
          <a:prstGeom prst="rect">
            <a:avLst/>
          </a:prstGeom>
        </p:spPr>
      </p:pic>
      <p:pic>
        <p:nvPicPr>
          <p:cNvPr id="6" name="Picture 5" descr="A green screen with a black border&#10;&#10;Description automatically generated">
            <a:extLst>
              <a:ext uri="{FF2B5EF4-FFF2-40B4-BE49-F238E27FC236}">
                <a16:creationId xmlns:a16="http://schemas.microsoft.com/office/drawing/2014/main" id="{637E70AD-D2F5-D88A-A71A-165AE9851C7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7604C22E-20FE-3FFD-FFC4-EF4B81139529}"/>
              </a:ext>
            </a:extLst>
          </p:cNvPr>
          <p:cNvSpPr txBox="1"/>
          <p:nvPr/>
        </p:nvSpPr>
        <p:spPr>
          <a:xfrm>
            <a:off x="152399" y="5711417"/>
            <a:ext cx="5098473" cy="861774"/>
          </a:xfrm>
          <a:prstGeom prst="rect">
            <a:avLst/>
          </a:prstGeom>
          <a:noFill/>
        </p:spPr>
        <p:txBody>
          <a:bodyPr wrap="square">
            <a:spAutoFit/>
          </a:bodyPr>
          <a:lstStyle/>
          <a:p>
            <a:pPr algn="l"/>
            <a:endParaRPr lang="en-US" b="1">
              <a:solidFill>
                <a:srgbClr val="E9E8DD"/>
              </a:solidFill>
              <a:latin typeface="Rubik-Regular"/>
            </a:endParaRPr>
          </a:p>
          <a:p>
            <a:pPr algn="ctr"/>
            <a:r>
              <a:rPr lang="en-US" sz="3200" b="1">
                <a:solidFill>
                  <a:srgbClr val="12375A"/>
                </a:solidFill>
                <a:latin typeface="Rubik-Regular"/>
              </a:rPr>
              <a:t>s</a:t>
            </a:r>
            <a:r>
              <a:rPr lang="en-US" sz="3200" b="1" i="0" u="none" strike="noStrike" baseline="0">
                <a:solidFill>
                  <a:srgbClr val="12375A"/>
                </a:solidFill>
                <a:latin typeface="Rubik-Regular"/>
              </a:rPr>
              <a:t>ciaf.org.uk/resources</a:t>
            </a:r>
          </a:p>
        </p:txBody>
      </p:sp>
      <p:sp>
        <p:nvSpPr>
          <p:cNvPr id="3" name="TextBox 2">
            <a:extLst>
              <a:ext uri="{FF2B5EF4-FFF2-40B4-BE49-F238E27FC236}">
                <a16:creationId xmlns:a16="http://schemas.microsoft.com/office/drawing/2014/main" id="{4CF3DEA8-BDDE-5511-DEC7-3DC8B66598C0}"/>
              </a:ext>
            </a:extLst>
          </p:cNvPr>
          <p:cNvSpPr txBox="1"/>
          <p:nvPr/>
        </p:nvSpPr>
        <p:spPr>
          <a:xfrm>
            <a:off x="293929" y="464052"/>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SCIAF.ORG.UK</a:t>
            </a:r>
          </a:p>
        </p:txBody>
      </p:sp>
    </p:spTree>
    <p:extLst>
      <p:ext uri="{BB962C8B-B14F-4D97-AF65-F5344CB8AC3E}">
        <p14:creationId xmlns:p14="http://schemas.microsoft.com/office/powerpoint/2010/main" val="39383534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4DA4492-FCFC-C81B-F848-2BD6A1C1C6CB}"/>
              </a:ext>
            </a:extLst>
          </p:cNvPr>
          <p:cNvPicPr>
            <a:picLocks noChangeAspect="1"/>
          </p:cNvPicPr>
          <p:nvPr/>
        </p:nvPicPr>
        <p:blipFill rotWithShape="1">
          <a:blip r:embed="rId3" cstate="screen">
            <a:alphaModFix amt="66000"/>
            <a:extLst>
              <a:ext uri="{28A0092B-C50C-407E-A947-70E740481C1C}">
                <a14:useLocalDpi xmlns:a14="http://schemas.microsoft.com/office/drawing/2010/main"/>
              </a:ext>
            </a:extLst>
          </a:blip>
          <a:srcRect/>
          <a:stretch/>
        </p:blipFill>
        <p:spPr>
          <a:xfrm>
            <a:off x="0" y="-1"/>
            <a:ext cx="5004657" cy="6590652"/>
          </a:xfrm>
          <a:prstGeom prst="rect">
            <a:avLst/>
          </a:prstGeom>
        </p:spPr>
      </p:pic>
      <p:sp>
        <p:nvSpPr>
          <p:cNvPr id="7" name="Rectangle 6">
            <a:extLst>
              <a:ext uri="{FF2B5EF4-FFF2-40B4-BE49-F238E27FC236}">
                <a16:creationId xmlns:a16="http://schemas.microsoft.com/office/drawing/2014/main" id="{30D07A87-BFEC-7CFD-8999-8DE3D077A0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Picture 7" descr="A green screen with a black border&#10;&#10;Description automatically generated">
            <a:extLst>
              <a:ext uri="{FF2B5EF4-FFF2-40B4-BE49-F238E27FC236}">
                <a16:creationId xmlns:a16="http://schemas.microsoft.com/office/drawing/2014/main" id="{ACAB5AC5-C8F1-EE42-F03B-B537A2DB12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sp>
        <p:nvSpPr>
          <p:cNvPr id="9" name="TextBox 8">
            <a:extLst>
              <a:ext uri="{FF2B5EF4-FFF2-40B4-BE49-F238E27FC236}">
                <a16:creationId xmlns:a16="http://schemas.microsoft.com/office/drawing/2014/main" id="{68A66355-9641-3899-34FD-7C82F0BC1EF1}"/>
              </a:ext>
            </a:extLst>
          </p:cNvPr>
          <p:cNvSpPr txBox="1"/>
          <p:nvPr/>
        </p:nvSpPr>
        <p:spPr>
          <a:xfrm>
            <a:off x="293929" y="464052"/>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THANK YOU</a:t>
            </a:r>
          </a:p>
        </p:txBody>
      </p:sp>
      <p:pic>
        <p:nvPicPr>
          <p:cNvPr id="11" name="Graphic 10">
            <a:extLst>
              <a:ext uri="{FF2B5EF4-FFF2-40B4-BE49-F238E27FC236}">
                <a16:creationId xmlns:a16="http://schemas.microsoft.com/office/drawing/2014/main" id="{5DFFCBB8-4063-03C2-AA10-38B0932A80F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124786" y="464052"/>
            <a:ext cx="1600203" cy="571501"/>
          </a:xfrm>
          <a:prstGeom prst="rect">
            <a:avLst/>
          </a:prstGeom>
        </p:spPr>
      </p:pic>
      <p:sp>
        <p:nvSpPr>
          <p:cNvPr id="13" name="TextBox 12">
            <a:extLst>
              <a:ext uri="{FF2B5EF4-FFF2-40B4-BE49-F238E27FC236}">
                <a16:creationId xmlns:a16="http://schemas.microsoft.com/office/drawing/2014/main" id="{E5886D04-AD8E-354D-2103-1BE57008562A}"/>
              </a:ext>
            </a:extLst>
          </p:cNvPr>
          <p:cNvSpPr txBox="1"/>
          <p:nvPr/>
        </p:nvSpPr>
        <p:spPr>
          <a:xfrm>
            <a:off x="291511" y="1758720"/>
            <a:ext cx="6603833" cy="1754326"/>
          </a:xfrm>
          <a:prstGeom prst="rect">
            <a:avLst/>
          </a:prstGeom>
          <a:noFill/>
        </p:spPr>
        <p:txBody>
          <a:bodyPr wrap="square" rtlCol="0">
            <a:spAutoFit/>
          </a:bodyPr>
          <a:lstStyle/>
          <a:p>
            <a:pPr>
              <a:spcBef>
                <a:spcPct val="0"/>
              </a:spcBef>
              <a:buFontTx/>
              <a:buNone/>
            </a:pPr>
            <a:r>
              <a:rPr lang="en-GB" altLang="en-US" sz="2700">
                <a:solidFill>
                  <a:srgbClr val="018EBB"/>
                </a:solidFill>
                <a:latin typeface="Rubik Black" pitchFamily="2" charset="-79"/>
                <a:ea typeface="Colby StBlk" pitchFamily="2" charset="77"/>
                <a:cs typeface="Rubik Black" pitchFamily="2" charset="-79"/>
              </a:rPr>
              <a:t>A JUST WORLD, FREE OF POVERTY, WHERE WE FLOURISH AND LIVE </a:t>
            </a:r>
          </a:p>
          <a:p>
            <a:pPr>
              <a:spcBef>
                <a:spcPct val="0"/>
              </a:spcBef>
              <a:buFontTx/>
              <a:buNone/>
            </a:pPr>
            <a:r>
              <a:rPr lang="en-GB" altLang="en-US" sz="2700">
                <a:solidFill>
                  <a:srgbClr val="018EBB"/>
                </a:solidFill>
                <a:latin typeface="Rubik Black" pitchFamily="2" charset="-79"/>
                <a:ea typeface="Colby StBlk" pitchFamily="2" charset="77"/>
                <a:cs typeface="Rubik Black" pitchFamily="2" charset="-79"/>
              </a:rPr>
              <a:t>IN HARMONY WITH EACH OTHER AND ALL CREATION.</a:t>
            </a:r>
            <a:endParaRPr lang="en-GB" sz="2700">
              <a:solidFill>
                <a:srgbClr val="018EBB"/>
              </a:solidFill>
              <a:latin typeface="Rubik Black" pitchFamily="2" charset="-79"/>
              <a:ea typeface="Colby StBlk" pitchFamily="2" charset="77"/>
              <a:cs typeface="Rubik Black" pitchFamily="2" charset="-79"/>
            </a:endParaRPr>
          </a:p>
        </p:txBody>
      </p:sp>
      <p:sp>
        <p:nvSpPr>
          <p:cNvPr id="14" name="TextBox 13">
            <a:extLst>
              <a:ext uri="{FF2B5EF4-FFF2-40B4-BE49-F238E27FC236}">
                <a16:creationId xmlns:a16="http://schemas.microsoft.com/office/drawing/2014/main" id="{F58A4C6C-7551-F82D-D4E0-158DDEB2D58C}"/>
              </a:ext>
            </a:extLst>
          </p:cNvPr>
          <p:cNvSpPr txBox="1"/>
          <p:nvPr/>
        </p:nvSpPr>
        <p:spPr>
          <a:xfrm>
            <a:off x="270658" y="5413778"/>
            <a:ext cx="6624686" cy="1138773"/>
          </a:xfrm>
          <a:prstGeom prst="rect">
            <a:avLst/>
          </a:prstGeom>
          <a:noFill/>
        </p:spPr>
        <p:txBody>
          <a:bodyPr wrap="square" lIns="91440" tIns="45720" rIns="91440" bIns="45720" rtlCol="0" anchor="t">
            <a:spAutoFit/>
          </a:bodyPr>
          <a:lstStyle/>
          <a:p>
            <a:pPr>
              <a:spcBef>
                <a:spcPct val="0"/>
              </a:spcBef>
              <a:buFontTx/>
              <a:buNone/>
            </a:pPr>
            <a:r>
              <a:rPr lang="en-GB" altLang="en-US" sz="1000" b="1">
                <a:latin typeface="Rubik" pitchFamily="2" charset="-79"/>
                <a:ea typeface="Colby StBlk" pitchFamily="2" charset="77"/>
                <a:cs typeface="Rubik" pitchFamily="2" charset="-79"/>
              </a:rPr>
              <a:t>Scottish Catholic International Aid Fund</a:t>
            </a:r>
          </a:p>
          <a:p>
            <a:pPr>
              <a:spcBef>
                <a:spcPct val="0"/>
              </a:spcBef>
              <a:buFontTx/>
              <a:buNone/>
            </a:pPr>
            <a:r>
              <a:rPr lang="en-GB" altLang="en-US" sz="1000">
                <a:latin typeface="Rubik" pitchFamily="2" charset="-79"/>
                <a:ea typeface="Colby StBlk" pitchFamily="2" charset="77"/>
                <a:cs typeface="Rubik" pitchFamily="2" charset="-79"/>
              </a:rPr>
              <a:t>SCIAF is the official relief and development agency of the Catholic Church in Scotland </a:t>
            </a:r>
          </a:p>
          <a:p>
            <a:pPr>
              <a:spcBef>
                <a:spcPct val="0"/>
              </a:spcBef>
            </a:pPr>
            <a:r>
              <a:rPr lang="en-GB" altLang="en-US" sz="1000">
                <a:latin typeface="Rubik"/>
                <a:ea typeface="Colby StBlk" pitchFamily="2" charset="77"/>
                <a:cs typeface="Rubik"/>
              </a:rPr>
              <a:t>and a proud member of the Caritas family. 196 Clyde Street, Glasgow G1 4JY. </a:t>
            </a:r>
          </a:p>
          <a:p>
            <a:pPr>
              <a:spcBef>
                <a:spcPct val="0"/>
              </a:spcBef>
              <a:buFontTx/>
              <a:buNone/>
            </a:pPr>
            <a:r>
              <a:rPr lang="en-GB" altLang="en-US" sz="1000">
                <a:latin typeface="Rubik" pitchFamily="2" charset="-79"/>
                <a:ea typeface="Colby StBlk" pitchFamily="2" charset="77"/>
                <a:cs typeface="Rubik" pitchFamily="2" charset="-79"/>
              </a:rPr>
              <a:t>Tel: 0141 354 5555. Scottish Charity No: SC012302. Company No: SC197327.</a:t>
            </a:r>
          </a:p>
          <a:p>
            <a:pPr>
              <a:spcBef>
                <a:spcPct val="0"/>
              </a:spcBef>
              <a:buFontTx/>
              <a:buNone/>
            </a:pPr>
            <a:endParaRPr lang="en-GB" sz="1200">
              <a:latin typeface="Rubik" pitchFamily="2" charset="-79"/>
              <a:ea typeface="Colby StBlk" pitchFamily="2" charset="77"/>
              <a:cs typeface="Rubik" pitchFamily="2" charset="-79"/>
            </a:endParaRPr>
          </a:p>
          <a:p>
            <a:pPr>
              <a:spcBef>
                <a:spcPct val="0"/>
              </a:spcBef>
              <a:buFontTx/>
              <a:buNone/>
            </a:pPr>
            <a:r>
              <a:rPr lang="en-GB" sz="1400" b="1">
                <a:latin typeface="Rubik"/>
                <a:ea typeface="Colby StBlk" pitchFamily="2" charset="77"/>
                <a:cs typeface="Rubik"/>
              </a:rPr>
              <a:t>sciaf@sciaf.org.uk</a:t>
            </a:r>
          </a:p>
        </p:txBody>
      </p:sp>
      <p:pic>
        <p:nvPicPr>
          <p:cNvPr id="15" name="Picture 14">
            <a:extLst>
              <a:ext uri="{FF2B5EF4-FFF2-40B4-BE49-F238E27FC236}">
                <a16:creationId xmlns:a16="http://schemas.microsoft.com/office/drawing/2014/main" id="{97DC4B19-73A6-B19A-5542-2BF23541D9D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688959" y="4403376"/>
            <a:ext cx="2455041" cy="2454624"/>
          </a:xfrm>
          <a:prstGeom prst="rect">
            <a:avLst/>
          </a:prstGeom>
        </p:spPr>
      </p:pic>
    </p:spTree>
    <p:extLst>
      <p:ext uri="{BB962C8B-B14F-4D97-AF65-F5344CB8AC3E}">
        <p14:creationId xmlns:p14="http://schemas.microsoft.com/office/powerpoint/2010/main" val="3776448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883DC4E-8CB1-787E-C547-20017DF742A9}"/>
              </a:ext>
            </a:extLst>
          </p:cNvPr>
          <p:cNvPicPr>
            <a:picLocks noChangeAspect="1"/>
          </p:cNvPicPr>
          <p:nvPr/>
        </p:nvPicPr>
        <p:blipFill rotWithShape="1">
          <a:blip r:embed="rId3" cstate="screen">
            <a:alphaModFix amt="70000"/>
            <a:extLst>
              <a:ext uri="{BEBA8EAE-BF5A-486C-A8C5-ECC9F3942E4B}">
                <a14:imgProps xmlns:a14="http://schemas.microsoft.com/office/drawing/2010/main">
                  <a14:imgLayer r:embed="rId4">
                    <a14:imgEffect>
                      <a14:saturation sat="88000"/>
                    </a14:imgEffect>
                  </a14:imgLayer>
                </a14:imgProps>
              </a:ext>
              <a:ext uri="{28A0092B-C50C-407E-A947-70E740481C1C}">
                <a14:useLocalDpi xmlns:a14="http://schemas.microsoft.com/office/drawing/2010/main"/>
              </a:ext>
            </a:extLst>
          </a:blip>
          <a:srcRect/>
          <a:stretch/>
        </p:blipFill>
        <p:spPr>
          <a:xfrm>
            <a:off x="0" y="1312945"/>
            <a:ext cx="5013319" cy="6596082"/>
          </a:xfrm>
          <a:prstGeom prst="rect">
            <a:avLst/>
          </a:prstGeom>
        </p:spPr>
      </p:pic>
      <p:pic>
        <p:nvPicPr>
          <p:cNvPr id="5" name="Picture 4" descr="A green screen with a black border&#10;&#10;Description automatically generated">
            <a:extLst>
              <a:ext uri="{FF2B5EF4-FFF2-40B4-BE49-F238E27FC236}">
                <a16:creationId xmlns:a16="http://schemas.microsoft.com/office/drawing/2014/main" id="{01F58799-662D-E7EB-7188-F68D9447AA5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A943A2E8-02E8-A046-81E2-E279D6501BDF}"/>
              </a:ext>
            </a:extLst>
          </p:cNvPr>
          <p:cNvSpPr txBox="1"/>
          <p:nvPr/>
        </p:nvSpPr>
        <p:spPr>
          <a:xfrm>
            <a:off x="4842337" y="5037224"/>
            <a:ext cx="5577482"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700" b="1">
                <a:solidFill>
                  <a:prstClr val="white"/>
                </a:solidFill>
                <a:latin typeface="Rubik Black" pitchFamily="2" charset="-79"/>
                <a:ea typeface="Colby StBlk" pitchFamily="2" charset="77"/>
                <a:cs typeface="Rubik Black" pitchFamily="2" charset="-79"/>
              </a:rPr>
              <a:t>WHY THIS?</a:t>
            </a:r>
            <a:endParaRPr kumimoji="0" lang="en-GB" sz="2700" b="1" i="0" u="none" strike="noStrike" kern="1200" cap="none" spc="0" normalizeH="0" baseline="0" noProof="0">
              <a:ln>
                <a:noFill/>
              </a:ln>
              <a:solidFill>
                <a:prstClr val="white"/>
              </a:solidFill>
              <a:effectLst/>
              <a:uLnTx/>
              <a:uFillTx/>
              <a:latin typeface="Rubik Black" pitchFamily="2" charset="-79"/>
              <a:ea typeface="Colby StBlk" pitchFamily="2" charset="77"/>
              <a:cs typeface="Rubik Black" pitchFamily="2" charset="-79"/>
            </a:endParaRPr>
          </a:p>
        </p:txBody>
      </p:sp>
      <p:pic>
        <p:nvPicPr>
          <p:cNvPr id="8" name="Graphic 7">
            <a:extLst>
              <a:ext uri="{FF2B5EF4-FFF2-40B4-BE49-F238E27FC236}">
                <a16:creationId xmlns:a16="http://schemas.microsoft.com/office/drawing/2014/main" id="{681ECF89-59F1-70EF-278D-CDD36E6486A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3" name="TextBox 7">
            <a:extLst>
              <a:ext uri="{FF2B5EF4-FFF2-40B4-BE49-F238E27FC236}">
                <a16:creationId xmlns:a16="http://schemas.microsoft.com/office/drawing/2014/main" id="{1CDB2F2F-2017-B44C-A23F-AEF7C1EA7B5F}"/>
              </a:ext>
            </a:extLst>
          </p:cNvPr>
          <p:cNvSpPr txBox="1"/>
          <p:nvPr/>
        </p:nvSpPr>
        <p:spPr>
          <a:xfrm>
            <a:off x="329639" y="1847660"/>
            <a:ext cx="8592337" cy="206210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3200" b="1">
                <a:solidFill>
                  <a:srgbClr val="12375A"/>
                </a:solidFill>
                <a:latin typeface="Colby StBlk" pitchFamily="2" charset="77"/>
                <a:ea typeface="Colby StBlk" pitchFamily="2" charset="77"/>
              </a:rPr>
              <a:t>Sustainable Development Education</a:t>
            </a:r>
          </a:p>
          <a:p>
            <a:pPr marL="0" marR="0" lvl="0" indent="0" algn="ctr" defTabSz="457200" rtl="0" eaLnBrk="1" fontAlgn="auto" latinLnBrk="0" hangingPunct="1">
              <a:lnSpc>
                <a:spcPct val="100000"/>
              </a:lnSpc>
              <a:spcBef>
                <a:spcPts val="0"/>
              </a:spcBef>
              <a:spcAft>
                <a:spcPts val="0"/>
              </a:spcAft>
              <a:buClrTx/>
              <a:buSzTx/>
              <a:buFontTx/>
              <a:buNone/>
              <a:tabLst/>
              <a:defRPr/>
            </a:pPr>
            <a:r>
              <a:rPr lang="en-GB" sz="3200" b="1">
                <a:solidFill>
                  <a:srgbClr val="12375A"/>
                </a:solidFill>
                <a:latin typeface="Colby StBlk" pitchFamily="2" charset="77"/>
                <a:ea typeface="Colby StBlk" pitchFamily="2" charset="77"/>
              </a:rPr>
              <a:t>Global Citizenship</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3200" b="1" i="0" u="none" strike="noStrike" kern="1200" cap="none" spc="0" normalizeH="0" baseline="0" noProof="0">
              <a:ln>
                <a:noFill/>
              </a:ln>
              <a:solidFill>
                <a:srgbClr val="12375A"/>
              </a:solidFill>
              <a:effectLst/>
              <a:uLnTx/>
              <a:uFillTx/>
              <a:latin typeface="Colby StBlk" pitchFamily="2" charset="77"/>
              <a:ea typeface="Colby StBlk" pitchFamily="2" charset="77"/>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a:ln>
                  <a:noFill/>
                </a:ln>
                <a:solidFill>
                  <a:srgbClr val="12375A"/>
                </a:solidFill>
                <a:effectLst/>
                <a:uLnTx/>
                <a:uFillTx/>
                <a:latin typeface="Colby StBlk" pitchFamily="2" charset="77"/>
                <a:ea typeface="Colby StBlk" pitchFamily="2" charset="77"/>
                <a:cs typeface="+mn-cs"/>
              </a:rPr>
              <a:t>Laudato Si’ Goals</a:t>
            </a:r>
          </a:p>
        </p:txBody>
      </p:sp>
      <p:pic>
        <p:nvPicPr>
          <p:cNvPr id="10" name="Picture 9">
            <a:extLst>
              <a:ext uri="{FF2B5EF4-FFF2-40B4-BE49-F238E27FC236}">
                <a16:creationId xmlns:a16="http://schemas.microsoft.com/office/drawing/2014/main" id="{9EFD9AF8-F128-940C-40F7-5391575E85CE}"/>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8088" b="89951" l="9795" r="89977">
                        <a14:foregroundMark x1="50342" y1="8088" x2="50342" y2="8088"/>
                        <a14:foregroundMark x1="89066" y1="72549" x2="89066" y2="72549"/>
                        <a14:foregroundMark x1="88155" y1="65931" x2="84510" y2="77451"/>
                      </a14:backgroundRemoval>
                    </a14:imgEffect>
                  </a14:imgLayer>
                </a14:imgProps>
              </a:ext>
            </a:extLst>
          </a:blip>
          <a:stretch>
            <a:fillRect/>
          </a:stretch>
        </p:blipFill>
        <p:spPr>
          <a:xfrm>
            <a:off x="5887874" y="4118985"/>
            <a:ext cx="2813277" cy="2614617"/>
          </a:xfrm>
          <a:prstGeom prst="rect">
            <a:avLst/>
          </a:prstGeom>
        </p:spPr>
      </p:pic>
      <p:pic>
        <p:nvPicPr>
          <p:cNvPr id="12" name="Picture 11" descr="A green rectangle with black border&#10;&#10;Description automatically generated">
            <a:extLst>
              <a:ext uri="{FF2B5EF4-FFF2-40B4-BE49-F238E27FC236}">
                <a16:creationId xmlns:a16="http://schemas.microsoft.com/office/drawing/2014/main" id="{EA79FBC2-D25C-9120-4B94-1597828CBB8D}"/>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805745" y="4059200"/>
            <a:ext cx="4296169" cy="1970746"/>
          </a:xfrm>
          <a:prstGeom prst="rect">
            <a:avLst/>
          </a:prstGeom>
        </p:spPr>
      </p:pic>
      <p:sp>
        <p:nvSpPr>
          <p:cNvPr id="13" name="TextBox 7">
            <a:extLst>
              <a:ext uri="{FF2B5EF4-FFF2-40B4-BE49-F238E27FC236}">
                <a16:creationId xmlns:a16="http://schemas.microsoft.com/office/drawing/2014/main" id="{683560A5-7844-4477-2035-6C9D170131A4}"/>
              </a:ext>
            </a:extLst>
          </p:cNvPr>
          <p:cNvSpPr txBox="1"/>
          <p:nvPr/>
        </p:nvSpPr>
        <p:spPr>
          <a:xfrm>
            <a:off x="794249" y="4402517"/>
            <a:ext cx="4189607" cy="156966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3200" b="1">
                <a:solidFill>
                  <a:srgbClr val="EAE8DD"/>
                </a:solidFill>
                <a:latin typeface="Colby StBlk" pitchFamily="2" charset="77"/>
                <a:ea typeface="Colby StBlk" pitchFamily="2" charset="77"/>
              </a:rPr>
              <a:t>Charity 			Aid</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3200" b="1">
                <a:solidFill>
                  <a:srgbClr val="EAE8DD"/>
                </a:solidFill>
                <a:latin typeface="Colby StBlk" pitchFamily="2" charset="77"/>
                <a:ea typeface="Colby StBlk" pitchFamily="2" charset="77"/>
              </a:rPr>
              <a:t>Development</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3200" b="1">
                <a:solidFill>
                  <a:srgbClr val="EAE8DD"/>
                </a:solidFill>
                <a:latin typeface="Colby StBlk" pitchFamily="2" charset="77"/>
                <a:ea typeface="Colby StBlk" pitchFamily="2" charset="77"/>
              </a:rPr>
              <a:t>Justice</a:t>
            </a:r>
          </a:p>
        </p:txBody>
      </p:sp>
      <p:pic>
        <p:nvPicPr>
          <p:cNvPr id="15" name="Picture 14">
            <a:extLst>
              <a:ext uri="{FF2B5EF4-FFF2-40B4-BE49-F238E27FC236}">
                <a16:creationId xmlns:a16="http://schemas.microsoft.com/office/drawing/2014/main" id="{E113A632-159C-68EC-C4EA-CC01FC4FD4D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590459" y="4338843"/>
            <a:ext cx="467157" cy="450226"/>
          </a:xfrm>
          <a:prstGeom prst="rect">
            <a:avLst/>
          </a:prstGeom>
        </p:spPr>
      </p:pic>
      <p:pic>
        <p:nvPicPr>
          <p:cNvPr id="17" name="Picture 16">
            <a:extLst>
              <a:ext uri="{FF2B5EF4-FFF2-40B4-BE49-F238E27FC236}">
                <a16:creationId xmlns:a16="http://schemas.microsoft.com/office/drawing/2014/main" id="{0C8EFD9B-C1A6-2031-0DC5-8FDF695992E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854878" y="4402553"/>
            <a:ext cx="567409" cy="531845"/>
          </a:xfrm>
          <a:prstGeom prst="rect">
            <a:avLst/>
          </a:prstGeom>
        </p:spPr>
      </p:pic>
      <p:pic>
        <p:nvPicPr>
          <p:cNvPr id="19" name="Picture 18">
            <a:extLst>
              <a:ext uri="{FF2B5EF4-FFF2-40B4-BE49-F238E27FC236}">
                <a16:creationId xmlns:a16="http://schemas.microsoft.com/office/drawing/2014/main" id="{B82C8B4F-F8D4-377E-E124-89FD771A4026}"/>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192421" y="4951018"/>
            <a:ext cx="566789" cy="837825"/>
          </a:xfrm>
          <a:prstGeom prst="rect">
            <a:avLst/>
          </a:prstGeom>
        </p:spPr>
      </p:pic>
      <p:pic>
        <p:nvPicPr>
          <p:cNvPr id="21" name="Picture 20">
            <a:extLst>
              <a:ext uri="{FF2B5EF4-FFF2-40B4-BE49-F238E27FC236}">
                <a16:creationId xmlns:a16="http://schemas.microsoft.com/office/drawing/2014/main" id="{97D64661-5873-E6EB-2B69-71D794E55476}"/>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889052" y="5466279"/>
            <a:ext cx="754693" cy="384279"/>
          </a:xfrm>
          <a:prstGeom prst="rect">
            <a:avLst/>
          </a:prstGeom>
        </p:spPr>
      </p:pic>
      <p:sp>
        <p:nvSpPr>
          <p:cNvPr id="22" name="TextBox 21">
            <a:extLst>
              <a:ext uri="{FF2B5EF4-FFF2-40B4-BE49-F238E27FC236}">
                <a16:creationId xmlns:a16="http://schemas.microsoft.com/office/drawing/2014/main" id="{8A267E92-8E6B-B59A-FF10-2078B58F9FCA}"/>
              </a:ext>
            </a:extLst>
          </p:cNvPr>
          <p:cNvSpPr txBox="1"/>
          <p:nvPr/>
        </p:nvSpPr>
        <p:spPr>
          <a:xfrm>
            <a:off x="293929" y="464052"/>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Learning for Sustainability</a:t>
            </a:r>
          </a:p>
        </p:txBody>
      </p:sp>
    </p:spTree>
    <p:extLst>
      <p:ext uri="{BB962C8B-B14F-4D97-AF65-F5344CB8AC3E}">
        <p14:creationId xmlns:p14="http://schemas.microsoft.com/office/powerpoint/2010/main" val="1885755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E18165A-57D7-5668-2B78-B6318452228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CE570DF-9564-EA0D-2704-C47372872DF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124786" y="464052"/>
            <a:ext cx="1600203" cy="571501"/>
          </a:xfrm>
          <a:prstGeom prst="rect">
            <a:avLst/>
          </a:prstGeom>
        </p:spPr>
      </p:pic>
      <p:graphicFrame>
        <p:nvGraphicFramePr>
          <p:cNvPr id="9" name="Table 8">
            <a:extLst>
              <a:ext uri="{FF2B5EF4-FFF2-40B4-BE49-F238E27FC236}">
                <a16:creationId xmlns:a16="http://schemas.microsoft.com/office/drawing/2014/main" id="{57C257CF-56F1-D18B-0D68-D4B29C83683D}"/>
              </a:ext>
            </a:extLst>
          </p:cNvPr>
          <p:cNvGraphicFramePr>
            <a:graphicFrameLocks noGrp="1"/>
          </p:cNvGraphicFramePr>
          <p:nvPr>
            <p:extLst>
              <p:ext uri="{D42A27DB-BD31-4B8C-83A1-F6EECF244321}">
                <p14:modId xmlns:p14="http://schemas.microsoft.com/office/powerpoint/2010/main" val="2708971504"/>
              </p:ext>
            </p:extLst>
          </p:nvPr>
        </p:nvGraphicFramePr>
        <p:xfrm>
          <a:off x="207818" y="1487440"/>
          <a:ext cx="8714508" cy="5037455"/>
        </p:xfrm>
        <a:graphic>
          <a:graphicData uri="http://schemas.openxmlformats.org/drawingml/2006/table">
            <a:tbl>
              <a:tblPr firstRow="1" bandRow="1">
                <a:tableStyleId>{00A15C55-8517-42AA-B614-E9B94910E393}</a:tableStyleId>
              </a:tblPr>
              <a:tblGrid>
                <a:gridCol w="2904836">
                  <a:extLst>
                    <a:ext uri="{9D8B030D-6E8A-4147-A177-3AD203B41FA5}">
                      <a16:colId xmlns:a16="http://schemas.microsoft.com/office/drawing/2014/main" val="2067513121"/>
                    </a:ext>
                  </a:extLst>
                </a:gridCol>
                <a:gridCol w="2904836">
                  <a:extLst>
                    <a:ext uri="{9D8B030D-6E8A-4147-A177-3AD203B41FA5}">
                      <a16:colId xmlns:a16="http://schemas.microsoft.com/office/drawing/2014/main" val="891938229"/>
                    </a:ext>
                  </a:extLst>
                </a:gridCol>
                <a:gridCol w="2904836">
                  <a:extLst>
                    <a:ext uri="{9D8B030D-6E8A-4147-A177-3AD203B41FA5}">
                      <a16:colId xmlns:a16="http://schemas.microsoft.com/office/drawing/2014/main" val="1758142384"/>
                    </a:ext>
                  </a:extLst>
                </a:gridCol>
              </a:tblGrid>
              <a:tr h="370840">
                <a:tc>
                  <a:txBody>
                    <a:bodyPr/>
                    <a:lstStyle/>
                    <a:p>
                      <a:pPr algn="ctr"/>
                      <a:r>
                        <a:rPr lang="en-GB"/>
                        <a:t>Global Citizenship </a:t>
                      </a:r>
                    </a:p>
                  </a:txBody>
                  <a:tcPr>
                    <a:solidFill>
                      <a:srgbClr val="7373B6"/>
                    </a:solidFill>
                  </a:tcPr>
                </a:tc>
                <a:tc>
                  <a:txBody>
                    <a:bodyPr/>
                    <a:lstStyle/>
                    <a:p>
                      <a:pPr algn="ctr"/>
                      <a:r>
                        <a:rPr lang="en-GB"/>
                        <a:t>Sustainable Development</a:t>
                      </a:r>
                    </a:p>
                  </a:txBody>
                  <a:tcPr>
                    <a:solidFill>
                      <a:srgbClr val="7373B6"/>
                    </a:solidFill>
                  </a:tcPr>
                </a:tc>
                <a:tc>
                  <a:txBody>
                    <a:bodyPr/>
                    <a:lstStyle/>
                    <a:p>
                      <a:pPr algn="ctr"/>
                      <a:r>
                        <a:rPr lang="en-GB"/>
                        <a:t>Laudato Si’</a:t>
                      </a:r>
                    </a:p>
                  </a:txBody>
                  <a:tcPr>
                    <a:solidFill>
                      <a:srgbClr val="7373B6"/>
                    </a:solidFill>
                  </a:tcPr>
                </a:tc>
                <a:extLst>
                  <a:ext uri="{0D108BD9-81ED-4DB2-BD59-A6C34878D82A}">
                    <a16:rowId xmlns:a16="http://schemas.microsoft.com/office/drawing/2014/main" val="2084803003"/>
                  </a:ext>
                </a:extLst>
              </a:tr>
              <a:tr h="983211">
                <a:tc>
                  <a:txBody>
                    <a:bodyPr/>
                    <a:lstStyle/>
                    <a:p>
                      <a:r>
                        <a:rPr lang="en-GB" b="1">
                          <a:solidFill>
                            <a:srgbClr val="EAE8DD"/>
                          </a:solidFill>
                        </a:rPr>
                        <a:t>Focus: </a:t>
                      </a:r>
                    </a:p>
                    <a:p>
                      <a:pPr marL="0" indent="0">
                        <a:lnSpc>
                          <a:spcPct val="150000"/>
                        </a:lnSpc>
                        <a:buFont typeface="Arial" panose="020B0604020202020204" pitchFamily="34" charset="0"/>
                        <a:buNone/>
                      </a:pPr>
                      <a:r>
                        <a:rPr lang="en-US">
                          <a:solidFill>
                            <a:srgbClr val="EAE8DD"/>
                          </a:solidFill>
                        </a:rPr>
                        <a:t>Awareness of global issues Human rights and fairness </a:t>
                      </a:r>
                    </a:p>
                    <a:p>
                      <a:pPr marL="0" indent="0">
                        <a:lnSpc>
                          <a:spcPct val="150000"/>
                        </a:lnSpc>
                        <a:buFont typeface="Arial" panose="020B0604020202020204" pitchFamily="34" charset="0"/>
                        <a:buNone/>
                      </a:pPr>
                      <a:r>
                        <a:rPr lang="en-US">
                          <a:solidFill>
                            <a:srgbClr val="EAE8DD"/>
                          </a:solidFill>
                        </a:rPr>
                        <a:t>Anti-racism and inclusion Participation and action</a:t>
                      </a:r>
                      <a:endParaRPr lang="en-GB">
                        <a:solidFill>
                          <a:srgbClr val="EAE8DD"/>
                        </a:solidFill>
                      </a:endParaRPr>
                    </a:p>
                  </a:txBody>
                  <a:tcPr>
                    <a:solidFill>
                      <a:srgbClr val="7373B6"/>
                    </a:solidFill>
                  </a:tcPr>
                </a:tc>
                <a:tc>
                  <a:txBody>
                    <a:bodyPr/>
                    <a:lstStyle/>
                    <a:p>
                      <a:pPr>
                        <a:lnSpc>
                          <a:spcPct val="150000"/>
                        </a:lnSpc>
                      </a:pPr>
                      <a:r>
                        <a:rPr lang="en-GB" b="1">
                          <a:solidFill>
                            <a:srgbClr val="EAE8DD"/>
                          </a:solidFill>
                        </a:rPr>
                        <a:t>Focus:</a:t>
                      </a:r>
                      <a:br>
                        <a:rPr lang="en-GB">
                          <a:solidFill>
                            <a:srgbClr val="EAE8DD"/>
                          </a:solidFill>
                        </a:rPr>
                      </a:br>
                      <a:r>
                        <a:rPr lang="en-GB">
                          <a:solidFill>
                            <a:srgbClr val="EAE8DD"/>
                          </a:solidFill>
                        </a:rPr>
                        <a:t>SD Goals</a:t>
                      </a:r>
                    </a:p>
                    <a:p>
                      <a:pPr>
                        <a:lnSpc>
                          <a:spcPct val="150000"/>
                        </a:lnSpc>
                      </a:pPr>
                      <a:r>
                        <a:rPr lang="en-US">
                          <a:solidFill>
                            <a:srgbClr val="EAE8DD"/>
                          </a:solidFill>
                        </a:rPr>
                        <a:t>Long-term development Systems and structures </a:t>
                      </a:r>
                    </a:p>
                    <a:p>
                      <a:pPr>
                        <a:lnSpc>
                          <a:spcPct val="150000"/>
                        </a:lnSpc>
                      </a:pPr>
                      <a:r>
                        <a:rPr lang="en-US">
                          <a:solidFill>
                            <a:srgbClr val="EAE8DD"/>
                          </a:solidFill>
                        </a:rPr>
                        <a:t>Root causes of inequality</a:t>
                      </a:r>
                      <a:endParaRPr lang="en-GB">
                        <a:solidFill>
                          <a:srgbClr val="EAE8DD"/>
                        </a:solidFill>
                      </a:endParaRPr>
                    </a:p>
                  </a:txBody>
                  <a:tcPr>
                    <a:solidFill>
                      <a:srgbClr val="7373B6"/>
                    </a:solidFill>
                  </a:tcPr>
                </a:tc>
                <a:tc>
                  <a:txBody>
                    <a:bodyPr/>
                    <a:lstStyle/>
                    <a:p>
                      <a:r>
                        <a:rPr lang="en-GB" b="1">
                          <a:solidFill>
                            <a:srgbClr val="EAE8DD"/>
                          </a:solidFill>
                        </a:rPr>
                        <a:t>Focus:</a:t>
                      </a:r>
                    </a:p>
                    <a:p>
                      <a:pPr>
                        <a:lnSpc>
                          <a:spcPct val="150000"/>
                        </a:lnSpc>
                      </a:pPr>
                      <a:r>
                        <a:rPr lang="en-GB">
                          <a:solidFill>
                            <a:srgbClr val="EAE8DD"/>
                          </a:solidFill>
                        </a:rPr>
                        <a:t>LS Goals</a:t>
                      </a:r>
                    </a:p>
                    <a:p>
                      <a:pPr>
                        <a:lnSpc>
                          <a:spcPct val="150000"/>
                        </a:lnSpc>
                      </a:pPr>
                      <a:r>
                        <a:rPr lang="en-US">
                          <a:solidFill>
                            <a:srgbClr val="EAE8DD"/>
                          </a:solidFill>
                        </a:rPr>
                        <a:t>Human dignity </a:t>
                      </a:r>
                    </a:p>
                    <a:p>
                      <a:pPr>
                        <a:lnSpc>
                          <a:spcPct val="150000"/>
                        </a:lnSpc>
                      </a:pPr>
                      <a:r>
                        <a:rPr lang="en-US">
                          <a:solidFill>
                            <a:srgbClr val="EAE8DD"/>
                          </a:solidFill>
                        </a:rPr>
                        <a:t>Common Good</a:t>
                      </a:r>
                    </a:p>
                    <a:p>
                      <a:pPr>
                        <a:lnSpc>
                          <a:spcPct val="150000"/>
                        </a:lnSpc>
                      </a:pPr>
                      <a:r>
                        <a:rPr lang="en-US">
                          <a:solidFill>
                            <a:srgbClr val="EAE8DD"/>
                          </a:solidFill>
                        </a:rPr>
                        <a:t>Faith and action </a:t>
                      </a:r>
                    </a:p>
                  </a:txBody>
                  <a:tcPr>
                    <a:solidFill>
                      <a:srgbClr val="7373B6"/>
                    </a:solidFill>
                  </a:tcPr>
                </a:tc>
                <a:extLst>
                  <a:ext uri="{0D108BD9-81ED-4DB2-BD59-A6C34878D82A}">
                    <a16:rowId xmlns:a16="http://schemas.microsoft.com/office/drawing/2014/main" val="3463619556"/>
                  </a:ext>
                </a:extLst>
              </a:tr>
              <a:tr h="370840">
                <a:tc>
                  <a:txBody>
                    <a:bodyPr/>
                    <a:lstStyle/>
                    <a:p>
                      <a:r>
                        <a:rPr lang="en-GB" i="1">
                          <a:solidFill>
                            <a:srgbClr val="EAE8DD"/>
                          </a:solidFill>
                        </a:rPr>
                        <a:t>In practice:</a:t>
                      </a:r>
                    </a:p>
                    <a:p>
                      <a:pPr marL="285750" indent="-285750">
                        <a:buFont typeface="Arial" panose="020B0604020202020204" pitchFamily="34" charset="0"/>
                        <a:buChar char="•"/>
                      </a:pPr>
                      <a:r>
                        <a:rPr lang="en-US">
                          <a:solidFill>
                            <a:srgbClr val="EAE8DD"/>
                          </a:solidFill>
                        </a:rPr>
                        <a:t>learn about global poverty/climate change</a:t>
                      </a:r>
                    </a:p>
                    <a:p>
                      <a:pPr marL="285750" indent="-285750">
                        <a:buFont typeface="Arial" panose="020B0604020202020204" pitchFamily="34" charset="0"/>
                        <a:buChar char="•"/>
                      </a:pPr>
                      <a:r>
                        <a:rPr lang="en-US">
                          <a:solidFill>
                            <a:srgbClr val="EAE8DD"/>
                          </a:solidFill>
                        </a:rPr>
                        <a:t>explore fairness and inequality </a:t>
                      </a:r>
                    </a:p>
                    <a:p>
                      <a:pPr marL="285750" indent="-285750">
                        <a:buFont typeface="Arial" panose="020B0604020202020204" pitchFamily="34" charset="0"/>
                        <a:buChar char="•"/>
                      </a:pPr>
                      <a:r>
                        <a:rPr lang="en-US">
                          <a:solidFill>
                            <a:srgbClr val="EAE8DD"/>
                          </a:solidFill>
                        </a:rPr>
                        <a:t>Fundraise/campaigning</a:t>
                      </a:r>
                    </a:p>
                    <a:p>
                      <a:pPr marL="285750" indent="-285750">
                        <a:buFont typeface="Arial" panose="020B0604020202020204" pitchFamily="34" charset="0"/>
                        <a:buChar char="•"/>
                      </a:pPr>
                      <a:r>
                        <a:rPr lang="en-US">
                          <a:solidFill>
                            <a:srgbClr val="EAE8DD"/>
                          </a:solidFill>
                        </a:rPr>
                        <a:t>Connect local and global issues</a:t>
                      </a:r>
                      <a:endParaRPr lang="en-GB">
                        <a:solidFill>
                          <a:srgbClr val="EAE8DD"/>
                        </a:solidFill>
                      </a:endParaRPr>
                    </a:p>
                  </a:txBody>
                  <a:tcPr>
                    <a:solidFill>
                      <a:srgbClr val="7373B6"/>
                    </a:solidFill>
                  </a:tcPr>
                </a:tc>
                <a:tc>
                  <a:txBody>
                    <a:bodyPr/>
                    <a:lstStyle/>
                    <a:p>
                      <a:r>
                        <a:rPr lang="en-GB" i="1">
                          <a:solidFill>
                            <a:srgbClr val="EAE8DD"/>
                          </a:solidFill>
                        </a:rPr>
                        <a:t>In practice:</a:t>
                      </a:r>
                    </a:p>
                    <a:p>
                      <a:pPr marL="285750" indent="-285750">
                        <a:buFont typeface="Arial" panose="020B0604020202020204" pitchFamily="34" charset="0"/>
                        <a:buChar char="•"/>
                      </a:pPr>
                      <a:r>
                        <a:rPr lang="en-US">
                          <a:solidFill>
                            <a:srgbClr val="EAE8DD"/>
                          </a:solidFill>
                        </a:rPr>
                        <a:t>explore causes of poverty </a:t>
                      </a:r>
                    </a:p>
                    <a:p>
                      <a:pPr marL="285750" indent="-285750">
                        <a:buFont typeface="Arial" panose="020B0604020202020204" pitchFamily="34" charset="0"/>
                        <a:buChar char="•"/>
                      </a:pPr>
                      <a:r>
                        <a:rPr lang="en-US">
                          <a:solidFill>
                            <a:srgbClr val="EAE8DD"/>
                          </a:solidFill>
                        </a:rPr>
                        <a:t>investigate climate/water/food justice </a:t>
                      </a:r>
                    </a:p>
                    <a:p>
                      <a:pPr marL="285750" indent="-285750">
                        <a:buFont typeface="Arial" panose="020B0604020202020204" pitchFamily="34" charset="0"/>
                        <a:buChar char="•"/>
                      </a:pPr>
                      <a:r>
                        <a:rPr lang="en-US">
                          <a:solidFill>
                            <a:srgbClr val="EAE8DD"/>
                          </a:solidFill>
                        </a:rPr>
                        <a:t>examine global inequalities and development</a:t>
                      </a:r>
                      <a:endParaRPr lang="en-GB">
                        <a:solidFill>
                          <a:srgbClr val="EAE8DD"/>
                        </a:solidFill>
                      </a:endParaRPr>
                    </a:p>
                  </a:txBody>
                  <a:tcPr>
                    <a:solidFill>
                      <a:srgbClr val="7373B6"/>
                    </a:solidFill>
                  </a:tcPr>
                </a:tc>
                <a:tc>
                  <a:txBody>
                    <a:bodyPr/>
                    <a:lstStyle/>
                    <a:p>
                      <a:r>
                        <a:rPr lang="en-GB" i="1">
                          <a:solidFill>
                            <a:srgbClr val="EAE8DD"/>
                          </a:solidFill>
                        </a:rPr>
                        <a:t>In practice:</a:t>
                      </a:r>
                    </a:p>
                    <a:p>
                      <a:pPr marL="285750" indent="-285750">
                        <a:buFont typeface="Arial" panose="020B0604020202020204" pitchFamily="34" charset="0"/>
                        <a:buChar char="•"/>
                      </a:pPr>
                      <a:r>
                        <a:rPr lang="en-US">
                          <a:solidFill>
                            <a:srgbClr val="EAE8DD"/>
                          </a:solidFill>
                        </a:rPr>
                        <a:t>connect Scripture and Catholic Social Teaching to global issues </a:t>
                      </a:r>
                    </a:p>
                    <a:p>
                      <a:pPr marL="285750" indent="-285750">
                        <a:buFont typeface="Arial" panose="020B0604020202020204" pitchFamily="34" charset="0"/>
                        <a:buChar char="•"/>
                      </a:pPr>
                      <a:r>
                        <a:rPr lang="en-US">
                          <a:solidFill>
                            <a:srgbClr val="EAE8DD"/>
                          </a:solidFill>
                        </a:rPr>
                        <a:t>explore justice through a faith lens</a:t>
                      </a:r>
                    </a:p>
                    <a:p>
                      <a:pPr marL="285750" indent="-285750">
                        <a:buFont typeface="Arial" panose="020B0604020202020204" pitchFamily="34" charset="0"/>
                        <a:buChar char="•"/>
                      </a:pPr>
                      <a:r>
                        <a:rPr lang="en-US">
                          <a:solidFill>
                            <a:srgbClr val="EAE8DD"/>
                          </a:solidFill>
                        </a:rPr>
                        <a:t>move from charity towards solidarity/human flourishing</a:t>
                      </a:r>
                      <a:endParaRPr lang="en-GB">
                        <a:solidFill>
                          <a:srgbClr val="EAE8DD"/>
                        </a:solidFill>
                      </a:endParaRPr>
                    </a:p>
                  </a:txBody>
                  <a:tcPr>
                    <a:solidFill>
                      <a:srgbClr val="7373B6"/>
                    </a:solidFill>
                  </a:tcPr>
                </a:tc>
                <a:extLst>
                  <a:ext uri="{0D108BD9-81ED-4DB2-BD59-A6C34878D82A}">
                    <a16:rowId xmlns:a16="http://schemas.microsoft.com/office/drawing/2014/main" val="1711287998"/>
                  </a:ext>
                </a:extLst>
              </a:tr>
            </a:tbl>
          </a:graphicData>
        </a:graphic>
      </p:graphicFrame>
      <p:sp>
        <p:nvSpPr>
          <p:cNvPr id="11" name="TextBox 10">
            <a:extLst>
              <a:ext uri="{FF2B5EF4-FFF2-40B4-BE49-F238E27FC236}">
                <a16:creationId xmlns:a16="http://schemas.microsoft.com/office/drawing/2014/main" id="{3F3F472E-BBD4-9343-60D8-6DFA2F3F6FEB}"/>
              </a:ext>
            </a:extLst>
          </p:cNvPr>
          <p:cNvSpPr txBox="1"/>
          <p:nvPr/>
        </p:nvSpPr>
        <p:spPr>
          <a:xfrm>
            <a:off x="293929" y="464052"/>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APPROACHES</a:t>
            </a:r>
          </a:p>
        </p:txBody>
      </p:sp>
    </p:spTree>
    <p:extLst>
      <p:ext uri="{BB962C8B-B14F-4D97-AF65-F5344CB8AC3E}">
        <p14:creationId xmlns:p14="http://schemas.microsoft.com/office/powerpoint/2010/main" val="245817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66370-A4B4-31F4-47AC-6512CDC02D95}"/>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BA64CFB0-E0AE-DA97-7D0A-C3ED9D6E5B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EC681CE-4F34-1DFB-F393-5D502FEB71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6A060EEB-F2FC-3828-ED5A-E85CE7AEF04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124786" y="464052"/>
            <a:ext cx="1600203" cy="571501"/>
          </a:xfrm>
          <a:prstGeom prst="rect">
            <a:avLst/>
          </a:prstGeom>
        </p:spPr>
      </p:pic>
      <p:sp>
        <p:nvSpPr>
          <p:cNvPr id="2" name="Rectangle 1">
            <a:extLst>
              <a:ext uri="{FF2B5EF4-FFF2-40B4-BE49-F238E27FC236}">
                <a16:creationId xmlns:a16="http://schemas.microsoft.com/office/drawing/2014/main" id="{9E50108D-1425-4226-DD9E-792B0B6A986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pSp>
        <p:nvGrpSpPr>
          <p:cNvPr id="12" name="Group 11">
            <a:extLst>
              <a:ext uri="{FF2B5EF4-FFF2-40B4-BE49-F238E27FC236}">
                <a16:creationId xmlns:a16="http://schemas.microsoft.com/office/drawing/2014/main" id="{6723CAEF-A1FB-1F84-6056-D64D7F097A33}"/>
              </a:ext>
            </a:extLst>
          </p:cNvPr>
          <p:cNvGrpSpPr/>
          <p:nvPr/>
        </p:nvGrpSpPr>
        <p:grpSpPr>
          <a:xfrm>
            <a:off x="-2286" y="1426585"/>
            <a:ext cx="9144000" cy="2740690"/>
            <a:chOff x="0" y="1651200"/>
            <a:chExt cx="12052449" cy="3486329"/>
          </a:xfrm>
        </p:grpSpPr>
        <p:pic>
          <p:nvPicPr>
            <p:cNvPr id="7" name="Picture 6">
              <a:extLst>
                <a:ext uri="{FF2B5EF4-FFF2-40B4-BE49-F238E27FC236}">
                  <a16:creationId xmlns:a16="http://schemas.microsoft.com/office/drawing/2014/main" id="{E62BB565-7D56-12F7-9E92-07CDEEFB2BE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651200"/>
              <a:ext cx="6210619" cy="3486329"/>
            </a:xfrm>
            <a:prstGeom prst="rect">
              <a:avLst/>
            </a:prstGeom>
          </p:spPr>
        </p:pic>
        <p:pic>
          <p:nvPicPr>
            <p:cNvPr id="11" name="Picture 10">
              <a:extLst>
                <a:ext uri="{FF2B5EF4-FFF2-40B4-BE49-F238E27FC236}">
                  <a16:creationId xmlns:a16="http://schemas.microsoft.com/office/drawing/2014/main" id="{7C587DEF-9ED2-7039-AD0C-C06824BEFCE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35550" y="1714240"/>
              <a:ext cx="5816899" cy="3378374"/>
            </a:xfrm>
            <a:prstGeom prst="rect">
              <a:avLst/>
            </a:prstGeom>
          </p:spPr>
        </p:pic>
      </p:grpSp>
      <p:grpSp>
        <p:nvGrpSpPr>
          <p:cNvPr id="13" name="Group 12">
            <a:extLst>
              <a:ext uri="{FF2B5EF4-FFF2-40B4-BE49-F238E27FC236}">
                <a16:creationId xmlns:a16="http://schemas.microsoft.com/office/drawing/2014/main" id="{C7322899-0529-6F6B-F64C-4B3C8A43F00F}"/>
              </a:ext>
            </a:extLst>
          </p:cNvPr>
          <p:cNvGrpSpPr/>
          <p:nvPr/>
        </p:nvGrpSpPr>
        <p:grpSpPr>
          <a:xfrm>
            <a:off x="0" y="4199803"/>
            <a:ext cx="9421091" cy="2878491"/>
            <a:chOff x="0" y="1499530"/>
            <a:chExt cx="12071970" cy="3524431"/>
          </a:xfrm>
        </p:grpSpPr>
        <p:pic>
          <p:nvPicPr>
            <p:cNvPr id="14" name="Picture 13">
              <a:extLst>
                <a:ext uri="{FF2B5EF4-FFF2-40B4-BE49-F238E27FC236}">
                  <a16:creationId xmlns:a16="http://schemas.microsoft.com/office/drawing/2014/main" id="{66A8B06B-795C-E041-0162-66D6746B902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1499530"/>
              <a:ext cx="6236020" cy="3524431"/>
            </a:xfrm>
            <a:prstGeom prst="rect">
              <a:avLst/>
            </a:prstGeom>
          </p:spPr>
        </p:pic>
        <p:pic>
          <p:nvPicPr>
            <p:cNvPr id="15" name="Picture 14">
              <a:extLst>
                <a:ext uri="{FF2B5EF4-FFF2-40B4-BE49-F238E27FC236}">
                  <a16:creationId xmlns:a16="http://schemas.microsoft.com/office/drawing/2014/main" id="{67EBB265-4F77-24FB-0189-C2D04E79DA5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236020" y="1566209"/>
              <a:ext cx="5835950" cy="3391074"/>
            </a:xfrm>
            <a:prstGeom prst="rect">
              <a:avLst/>
            </a:prstGeom>
          </p:spPr>
        </p:pic>
      </p:grpSp>
      <p:sp>
        <p:nvSpPr>
          <p:cNvPr id="16" name="TextBox 15">
            <a:extLst>
              <a:ext uri="{FF2B5EF4-FFF2-40B4-BE49-F238E27FC236}">
                <a16:creationId xmlns:a16="http://schemas.microsoft.com/office/drawing/2014/main" id="{91ED8369-DFF7-F83F-403D-51027EF609E9}"/>
              </a:ext>
            </a:extLst>
          </p:cNvPr>
          <p:cNvSpPr txBox="1"/>
          <p:nvPr/>
        </p:nvSpPr>
        <p:spPr>
          <a:xfrm>
            <a:off x="293929" y="464052"/>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EXAMPLES</a:t>
            </a:r>
          </a:p>
        </p:txBody>
      </p:sp>
    </p:spTree>
    <p:extLst>
      <p:ext uri="{BB962C8B-B14F-4D97-AF65-F5344CB8AC3E}">
        <p14:creationId xmlns:p14="http://schemas.microsoft.com/office/powerpoint/2010/main" val="4958682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DDEF78-7E1B-FFB0-7447-A5F074481708}"/>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619D873-CEEB-2789-7BF7-0318AD9896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4C9753F7-536B-EF87-FBDA-CEE4C92AEE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1AC9F98A-5346-4348-9E33-F9593D6B88E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124786" y="464052"/>
            <a:ext cx="1600203" cy="571501"/>
          </a:xfrm>
          <a:prstGeom prst="rect">
            <a:avLst/>
          </a:prstGeom>
        </p:spPr>
      </p:pic>
      <p:sp>
        <p:nvSpPr>
          <p:cNvPr id="2" name="Rectangle 1">
            <a:extLst>
              <a:ext uri="{FF2B5EF4-FFF2-40B4-BE49-F238E27FC236}">
                <a16:creationId xmlns:a16="http://schemas.microsoft.com/office/drawing/2014/main" id="{536765BC-7C60-1275-2809-EE6FAB564E48}"/>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pSp>
        <p:nvGrpSpPr>
          <p:cNvPr id="18" name="Group 17">
            <a:extLst>
              <a:ext uri="{FF2B5EF4-FFF2-40B4-BE49-F238E27FC236}">
                <a16:creationId xmlns:a16="http://schemas.microsoft.com/office/drawing/2014/main" id="{01E73051-C428-7D8E-3269-83CC9C63D4DD}"/>
              </a:ext>
            </a:extLst>
          </p:cNvPr>
          <p:cNvGrpSpPr/>
          <p:nvPr/>
        </p:nvGrpSpPr>
        <p:grpSpPr>
          <a:xfrm>
            <a:off x="1" y="1555996"/>
            <a:ext cx="9144000" cy="2835896"/>
            <a:chOff x="0" y="1555995"/>
            <a:chExt cx="12023873" cy="3473629"/>
          </a:xfrm>
        </p:grpSpPr>
        <p:pic>
          <p:nvPicPr>
            <p:cNvPr id="15" name="Picture 14">
              <a:extLst>
                <a:ext uri="{FF2B5EF4-FFF2-40B4-BE49-F238E27FC236}">
                  <a16:creationId xmlns:a16="http://schemas.microsoft.com/office/drawing/2014/main" id="{7563EFE0-7B7B-3CFB-C545-8ECA842EE38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574180"/>
              <a:ext cx="6178868" cy="3416476"/>
            </a:xfrm>
            <a:prstGeom prst="rect">
              <a:avLst/>
            </a:prstGeom>
          </p:spPr>
        </p:pic>
        <p:pic>
          <p:nvPicPr>
            <p:cNvPr id="17" name="Picture 16">
              <a:extLst>
                <a:ext uri="{FF2B5EF4-FFF2-40B4-BE49-F238E27FC236}">
                  <a16:creationId xmlns:a16="http://schemas.microsoft.com/office/drawing/2014/main" id="{5590501B-1369-B278-9935-8A602C3FCA5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64127" y="1555995"/>
              <a:ext cx="5759746" cy="3473629"/>
            </a:xfrm>
            <a:prstGeom prst="rect">
              <a:avLst/>
            </a:prstGeom>
          </p:spPr>
        </p:pic>
      </p:grpSp>
      <p:sp>
        <p:nvSpPr>
          <p:cNvPr id="19" name="TextBox 18">
            <a:extLst>
              <a:ext uri="{FF2B5EF4-FFF2-40B4-BE49-F238E27FC236}">
                <a16:creationId xmlns:a16="http://schemas.microsoft.com/office/drawing/2014/main" id="{94DFEC35-7228-EDED-7243-53B48BA8B8AD}"/>
              </a:ext>
            </a:extLst>
          </p:cNvPr>
          <p:cNvSpPr txBox="1"/>
          <p:nvPr/>
        </p:nvSpPr>
        <p:spPr>
          <a:xfrm>
            <a:off x="290945" y="4872842"/>
            <a:ext cx="8434044" cy="1631216"/>
          </a:xfrm>
          <a:prstGeom prst="rect">
            <a:avLst/>
          </a:prstGeom>
          <a:noFill/>
        </p:spPr>
        <p:txBody>
          <a:bodyPr wrap="square" rtlCol="0">
            <a:spAutoFit/>
          </a:bodyPr>
          <a:lstStyle/>
          <a:p>
            <a:r>
              <a:rPr lang="en-GB" sz="2000">
                <a:solidFill>
                  <a:srgbClr val="12375A"/>
                </a:solidFill>
                <a:latin typeface="Rubik" panose="020B0604020202020204" charset="-79"/>
                <a:cs typeface="Rubik" panose="020B0604020202020204" charset="-79"/>
              </a:rPr>
              <a:t>Global Citizenship and Sustainable Development Education could be seen as the entry point for thinking about global issues and our response. </a:t>
            </a:r>
          </a:p>
          <a:p>
            <a:r>
              <a:rPr lang="en-GB" sz="2000">
                <a:solidFill>
                  <a:srgbClr val="12375A"/>
                </a:solidFill>
                <a:latin typeface="Rubik" panose="020B0604020202020204" charset="-79"/>
                <a:cs typeface="Rubik" panose="020B0604020202020204" charset="-79"/>
              </a:rPr>
              <a:t>The next step is where transformative education “</a:t>
            </a:r>
            <a:r>
              <a:rPr lang="en-US" sz="2000">
                <a:solidFill>
                  <a:srgbClr val="12375A"/>
                </a:solidFill>
                <a:latin typeface="Rubik" panose="020B0604020202020204" charset="-79"/>
                <a:cs typeface="Rubik" panose="020B0604020202020204" charset="-79"/>
              </a:rPr>
              <a:t>affects the heart of society and helps to give birth to a new culture” (Pope Francis)</a:t>
            </a:r>
            <a:endParaRPr lang="en-GB" sz="2000">
              <a:solidFill>
                <a:srgbClr val="12375A"/>
              </a:solidFill>
              <a:latin typeface="Rubik" panose="020B0604020202020204" charset="-79"/>
              <a:cs typeface="Rubik" panose="020B0604020202020204" charset="-79"/>
            </a:endParaRPr>
          </a:p>
        </p:txBody>
      </p:sp>
      <p:sp>
        <p:nvSpPr>
          <p:cNvPr id="21" name="TextBox 20">
            <a:extLst>
              <a:ext uri="{FF2B5EF4-FFF2-40B4-BE49-F238E27FC236}">
                <a16:creationId xmlns:a16="http://schemas.microsoft.com/office/drawing/2014/main" id="{742245C3-937C-819C-EBFA-51EAC82F2EB0}"/>
              </a:ext>
            </a:extLst>
          </p:cNvPr>
          <p:cNvSpPr txBox="1"/>
          <p:nvPr/>
        </p:nvSpPr>
        <p:spPr>
          <a:xfrm>
            <a:off x="198656" y="220782"/>
            <a:ext cx="6508262" cy="954107"/>
          </a:xfrm>
          <a:prstGeom prst="rect">
            <a:avLst/>
          </a:prstGeom>
          <a:noFill/>
        </p:spPr>
        <p:txBody>
          <a:bodyPr wrap="square">
            <a:spAutoFit/>
          </a:bodyPr>
          <a:lstStyle/>
          <a:p>
            <a:r>
              <a:rPr lang="en-GB" sz="2800" b="1" i="1">
                <a:solidFill>
                  <a:srgbClr val="12375A"/>
                </a:solidFill>
                <a:latin typeface="Colby StBlk" panose="00000A00000000000000" charset="0"/>
                <a:ea typeface="Colby StBlk" panose="00000A00000000000000" charset="0"/>
                <a:cs typeface="Rubik" panose="020B0604020202020204" charset="-79"/>
              </a:rPr>
              <a:t>“Education is meant to be transformative”  - </a:t>
            </a:r>
            <a:r>
              <a:rPr lang="en-GB" sz="2800" b="1">
                <a:solidFill>
                  <a:srgbClr val="12375A"/>
                </a:solidFill>
                <a:latin typeface="Colby StBlk" panose="00000A00000000000000" charset="0"/>
                <a:ea typeface="Colby StBlk" panose="00000A00000000000000" charset="0"/>
                <a:cs typeface="Rubik" panose="020B0604020202020204" charset="-79"/>
              </a:rPr>
              <a:t>Pope Francis</a:t>
            </a:r>
          </a:p>
        </p:txBody>
      </p:sp>
    </p:spTree>
    <p:extLst>
      <p:ext uri="{BB962C8B-B14F-4D97-AF65-F5344CB8AC3E}">
        <p14:creationId xmlns:p14="http://schemas.microsoft.com/office/powerpoint/2010/main" val="32514898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D86A9-E2E8-D98E-516F-5FB1978958ED}"/>
            </a:ext>
          </a:extLst>
        </p:cNvPr>
        <p:cNvGrpSpPr/>
        <p:nvPr/>
      </p:nvGrpSpPr>
      <p:grpSpPr>
        <a:xfrm>
          <a:off x="0" y="0"/>
          <a:ext cx="0" cy="0"/>
          <a:chOff x="0" y="0"/>
          <a:chExt cx="0" cy="0"/>
        </a:xfrm>
      </p:grpSpPr>
      <p:pic>
        <p:nvPicPr>
          <p:cNvPr id="11" name="Picture 10" descr="A green rectangle with black border&#10;&#10;Description automatically generated">
            <a:extLst>
              <a:ext uri="{FF2B5EF4-FFF2-40B4-BE49-F238E27FC236}">
                <a16:creationId xmlns:a16="http://schemas.microsoft.com/office/drawing/2014/main" id="{2F76A2E5-62F9-E28D-DB8E-5F09CD815B9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87010" y="4097175"/>
            <a:ext cx="8664031" cy="2451901"/>
          </a:xfrm>
          <a:prstGeom prst="rect">
            <a:avLst/>
          </a:prstGeom>
        </p:spPr>
      </p:pic>
      <p:sp>
        <p:nvSpPr>
          <p:cNvPr id="10" name="Rectangle 9">
            <a:extLst>
              <a:ext uri="{FF2B5EF4-FFF2-40B4-BE49-F238E27FC236}">
                <a16:creationId xmlns:a16="http://schemas.microsoft.com/office/drawing/2014/main" id="{AB5AA9C0-CA2B-4203-D299-47E9910F0D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0292147-3F34-139D-E793-4C3507676B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0" y="-15103"/>
            <a:ext cx="9141714" cy="1594961"/>
          </a:xfrm>
          <a:prstGeom prst="rect">
            <a:avLst/>
          </a:prstGeom>
        </p:spPr>
      </p:pic>
      <p:pic>
        <p:nvPicPr>
          <p:cNvPr id="8" name="Graphic 7">
            <a:extLst>
              <a:ext uri="{FF2B5EF4-FFF2-40B4-BE49-F238E27FC236}">
                <a16:creationId xmlns:a16="http://schemas.microsoft.com/office/drawing/2014/main" id="{AD8F11A2-23AD-8CB7-DE88-43478A450F5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124786" y="464052"/>
            <a:ext cx="1600203" cy="571501"/>
          </a:xfrm>
          <a:prstGeom prst="rect">
            <a:avLst/>
          </a:prstGeom>
        </p:spPr>
      </p:pic>
      <p:pic>
        <p:nvPicPr>
          <p:cNvPr id="6" name="Picture 5" descr="A green rectangle with black border&#10;&#10;Description automatically generated">
            <a:extLst>
              <a:ext uri="{FF2B5EF4-FFF2-40B4-BE49-F238E27FC236}">
                <a16:creationId xmlns:a16="http://schemas.microsoft.com/office/drawing/2014/main" id="{6294317D-CE55-D66C-82BF-72386CBB0A5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87010" y="1435935"/>
            <a:ext cx="8664031" cy="2661240"/>
          </a:xfrm>
          <a:prstGeom prst="rect">
            <a:avLst/>
          </a:prstGeom>
        </p:spPr>
      </p:pic>
      <p:sp>
        <p:nvSpPr>
          <p:cNvPr id="3" name="TextBox 2">
            <a:extLst>
              <a:ext uri="{FF2B5EF4-FFF2-40B4-BE49-F238E27FC236}">
                <a16:creationId xmlns:a16="http://schemas.microsoft.com/office/drawing/2014/main" id="{90F679FE-6781-B79D-B984-653787D19191}"/>
              </a:ext>
            </a:extLst>
          </p:cNvPr>
          <p:cNvSpPr txBox="1"/>
          <p:nvPr/>
        </p:nvSpPr>
        <p:spPr>
          <a:xfrm>
            <a:off x="405705" y="2027774"/>
            <a:ext cx="4361504" cy="1661993"/>
          </a:xfrm>
          <a:prstGeom prst="rect">
            <a:avLst/>
          </a:prstGeom>
          <a:noFill/>
        </p:spPr>
        <p:txBody>
          <a:bodyPr wrap="square">
            <a:spAutoFit/>
          </a:bodyPr>
          <a:lstStyle/>
          <a:p>
            <a:pPr algn="l"/>
            <a:endParaRPr lang="en-US" b="1">
              <a:solidFill>
                <a:srgbClr val="E9E8DD"/>
              </a:solidFill>
              <a:latin typeface="Rubik-Regular"/>
            </a:endParaRPr>
          </a:p>
          <a:p>
            <a:pPr algn="ctr"/>
            <a:r>
              <a:rPr lang="en-US" sz="2800" b="1" i="0" u="none" strike="noStrike" baseline="0">
                <a:solidFill>
                  <a:srgbClr val="12375A"/>
                </a:solidFill>
                <a:latin typeface="Rubik-Regular"/>
              </a:rPr>
              <a:t>Read the blog post ‘Moving beyond charity…’ (3 mins)</a:t>
            </a:r>
          </a:p>
        </p:txBody>
      </p:sp>
      <p:sp>
        <p:nvSpPr>
          <p:cNvPr id="7" name="TextBox 6">
            <a:extLst>
              <a:ext uri="{FF2B5EF4-FFF2-40B4-BE49-F238E27FC236}">
                <a16:creationId xmlns:a16="http://schemas.microsoft.com/office/drawing/2014/main" id="{D0E4F318-6BB6-8222-634A-27214A3DD64E}"/>
              </a:ext>
            </a:extLst>
          </p:cNvPr>
          <p:cNvSpPr txBox="1"/>
          <p:nvPr/>
        </p:nvSpPr>
        <p:spPr>
          <a:xfrm>
            <a:off x="377635" y="1747152"/>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Part 1:  CHARITY</a:t>
            </a:r>
          </a:p>
        </p:txBody>
      </p:sp>
      <p:sp>
        <p:nvSpPr>
          <p:cNvPr id="2" name="TextBox 1">
            <a:extLst>
              <a:ext uri="{FF2B5EF4-FFF2-40B4-BE49-F238E27FC236}">
                <a16:creationId xmlns:a16="http://schemas.microsoft.com/office/drawing/2014/main" id="{F3EA4EAF-62BB-2120-6BE1-18409FF817D8}"/>
              </a:ext>
            </a:extLst>
          </p:cNvPr>
          <p:cNvSpPr txBox="1"/>
          <p:nvPr/>
        </p:nvSpPr>
        <p:spPr>
          <a:xfrm>
            <a:off x="442599" y="4437716"/>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Part 2:  ASK</a:t>
            </a:r>
          </a:p>
        </p:txBody>
      </p:sp>
      <p:sp>
        <p:nvSpPr>
          <p:cNvPr id="9" name="TextBox 8">
            <a:extLst>
              <a:ext uri="{FF2B5EF4-FFF2-40B4-BE49-F238E27FC236}">
                <a16:creationId xmlns:a16="http://schemas.microsoft.com/office/drawing/2014/main" id="{BF6075D4-508D-3759-C221-E3A025C9035C}"/>
              </a:ext>
            </a:extLst>
          </p:cNvPr>
          <p:cNvSpPr txBox="1"/>
          <p:nvPr/>
        </p:nvSpPr>
        <p:spPr>
          <a:xfrm>
            <a:off x="474113" y="4782677"/>
            <a:ext cx="4293095" cy="1661993"/>
          </a:xfrm>
          <a:prstGeom prst="rect">
            <a:avLst/>
          </a:prstGeom>
          <a:noFill/>
        </p:spPr>
        <p:txBody>
          <a:bodyPr wrap="square">
            <a:spAutoFit/>
          </a:bodyPr>
          <a:lstStyle/>
          <a:p>
            <a:pPr algn="l"/>
            <a:endParaRPr lang="en-US" b="1">
              <a:solidFill>
                <a:srgbClr val="E9E8DD"/>
              </a:solidFill>
              <a:latin typeface="Rubik-Regular"/>
            </a:endParaRPr>
          </a:p>
          <a:p>
            <a:pPr algn="ctr"/>
            <a:r>
              <a:rPr lang="en-US" sz="2800" b="1" i="0" u="none" strike="noStrike" baseline="0">
                <a:solidFill>
                  <a:srgbClr val="12375A"/>
                </a:solidFill>
                <a:latin typeface="Rubik-Regular"/>
              </a:rPr>
              <a:t>Explore the questions in small groups or in pairs. (5 mins)</a:t>
            </a:r>
          </a:p>
        </p:txBody>
      </p:sp>
      <p:sp>
        <p:nvSpPr>
          <p:cNvPr id="12" name="TextBox 11">
            <a:extLst>
              <a:ext uri="{FF2B5EF4-FFF2-40B4-BE49-F238E27FC236}">
                <a16:creationId xmlns:a16="http://schemas.microsoft.com/office/drawing/2014/main" id="{6D4D424C-0F94-B33D-8370-C920E7843324}"/>
              </a:ext>
            </a:extLst>
          </p:cNvPr>
          <p:cNvSpPr txBox="1"/>
          <p:nvPr/>
        </p:nvSpPr>
        <p:spPr>
          <a:xfrm>
            <a:off x="293929" y="464052"/>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ACTIVITY</a:t>
            </a:r>
          </a:p>
        </p:txBody>
      </p:sp>
      <p:pic>
        <p:nvPicPr>
          <p:cNvPr id="15" name="Picture 14">
            <a:extLst>
              <a:ext uri="{FF2B5EF4-FFF2-40B4-BE49-F238E27FC236}">
                <a16:creationId xmlns:a16="http://schemas.microsoft.com/office/drawing/2014/main" id="{78C2C473-930A-601F-A837-DD5EC5BCA36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63473">
            <a:off x="4552797" y="3028048"/>
            <a:ext cx="4451412" cy="1089287"/>
          </a:xfrm>
          <a:prstGeom prst="rect">
            <a:avLst/>
          </a:prstGeom>
        </p:spPr>
      </p:pic>
      <p:pic>
        <p:nvPicPr>
          <p:cNvPr id="17" name="Picture 16">
            <a:extLst>
              <a:ext uri="{FF2B5EF4-FFF2-40B4-BE49-F238E27FC236}">
                <a16:creationId xmlns:a16="http://schemas.microsoft.com/office/drawing/2014/main" id="{E149E0FE-03B0-9984-1149-FE8882EFCCE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875091">
            <a:off x="4838545" y="4327773"/>
            <a:ext cx="3800465" cy="1544667"/>
          </a:xfrm>
          <a:prstGeom prst="rect">
            <a:avLst/>
          </a:prstGeom>
        </p:spPr>
      </p:pic>
    </p:spTree>
    <p:extLst>
      <p:ext uri="{BB962C8B-B14F-4D97-AF65-F5344CB8AC3E}">
        <p14:creationId xmlns:p14="http://schemas.microsoft.com/office/powerpoint/2010/main" val="39776998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D178E-BE8B-8FF0-EF63-4384F3B0A942}"/>
            </a:ext>
          </a:extLst>
        </p:cNvPr>
        <p:cNvGrpSpPr/>
        <p:nvPr/>
      </p:nvGrpSpPr>
      <p:grpSpPr>
        <a:xfrm>
          <a:off x="0" y="0"/>
          <a:ext cx="0" cy="0"/>
          <a:chOff x="0" y="0"/>
          <a:chExt cx="0" cy="0"/>
        </a:xfrm>
      </p:grpSpPr>
      <p:pic>
        <p:nvPicPr>
          <p:cNvPr id="16" name="Picture 15" descr="A green rectangle with black border&#10;&#10;Description automatically generated">
            <a:extLst>
              <a:ext uri="{FF2B5EF4-FFF2-40B4-BE49-F238E27FC236}">
                <a16:creationId xmlns:a16="http://schemas.microsoft.com/office/drawing/2014/main" id="{2685F60B-9ADE-0A13-165A-0E406E0178F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87010" y="3429001"/>
            <a:ext cx="8664031" cy="3120076"/>
          </a:xfrm>
          <a:prstGeom prst="rect">
            <a:avLst/>
          </a:prstGeom>
        </p:spPr>
      </p:pic>
      <p:sp>
        <p:nvSpPr>
          <p:cNvPr id="10" name="Rectangle 9">
            <a:extLst>
              <a:ext uri="{FF2B5EF4-FFF2-40B4-BE49-F238E27FC236}">
                <a16:creationId xmlns:a16="http://schemas.microsoft.com/office/drawing/2014/main" id="{05908AFE-1E14-78C0-63ED-35696277D0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2BEFE20D-F266-7B2D-F391-B108418CFF0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0" y="-15103"/>
            <a:ext cx="9141714" cy="1594961"/>
          </a:xfrm>
          <a:prstGeom prst="rect">
            <a:avLst/>
          </a:prstGeom>
        </p:spPr>
      </p:pic>
      <p:pic>
        <p:nvPicPr>
          <p:cNvPr id="8" name="Graphic 7">
            <a:extLst>
              <a:ext uri="{FF2B5EF4-FFF2-40B4-BE49-F238E27FC236}">
                <a16:creationId xmlns:a16="http://schemas.microsoft.com/office/drawing/2014/main" id="{54059593-9B82-6E6B-F371-1DD300CA069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124786" y="464052"/>
            <a:ext cx="1600203" cy="571501"/>
          </a:xfrm>
          <a:prstGeom prst="rect">
            <a:avLst/>
          </a:prstGeom>
        </p:spPr>
      </p:pic>
      <p:pic>
        <p:nvPicPr>
          <p:cNvPr id="11" name="Picture 10" descr="A green rectangle with black border&#10;&#10;Description automatically generated">
            <a:extLst>
              <a:ext uri="{FF2B5EF4-FFF2-40B4-BE49-F238E27FC236}">
                <a16:creationId xmlns:a16="http://schemas.microsoft.com/office/drawing/2014/main" id="{8CD75DF1-5949-47F7-F9CF-91011B6BEE9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9984" y="1499605"/>
            <a:ext cx="8664031" cy="1939219"/>
          </a:xfrm>
          <a:prstGeom prst="rect">
            <a:avLst/>
          </a:prstGeom>
        </p:spPr>
      </p:pic>
      <p:sp>
        <p:nvSpPr>
          <p:cNvPr id="13" name="TextBox 12">
            <a:extLst>
              <a:ext uri="{FF2B5EF4-FFF2-40B4-BE49-F238E27FC236}">
                <a16:creationId xmlns:a16="http://schemas.microsoft.com/office/drawing/2014/main" id="{F2C701E0-86D9-D861-4F99-6420E0110677}"/>
              </a:ext>
            </a:extLst>
          </p:cNvPr>
          <p:cNvSpPr txBox="1"/>
          <p:nvPr/>
        </p:nvSpPr>
        <p:spPr>
          <a:xfrm>
            <a:off x="359338" y="413677"/>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ACTIVITY </a:t>
            </a:r>
          </a:p>
        </p:txBody>
      </p:sp>
      <p:sp>
        <p:nvSpPr>
          <p:cNvPr id="14" name="TextBox 13">
            <a:extLst>
              <a:ext uri="{FF2B5EF4-FFF2-40B4-BE49-F238E27FC236}">
                <a16:creationId xmlns:a16="http://schemas.microsoft.com/office/drawing/2014/main" id="{32505E48-8DDC-2F86-AF9B-CD441E9148EA}"/>
              </a:ext>
            </a:extLst>
          </p:cNvPr>
          <p:cNvSpPr txBox="1"/>
          <p:nvPr/>
        </p:nvSpPr>
        <p:spPr>
          <a:xfrm>
            <a:off x="4601297" y="1627453"/>
            <a:ext cx="3943443" cy="1661993"/>
          </a:xfrm>
          <a:prstGeom prst="rect">
            <a:avLst/>
          </a:prstGeom>
          <a:noFill/>
        </p:spPr>
        <p:txBody>
          <a:bodyPr wrap="square">
            <a:spAutoFit/>
          </a:bodyPr>
          <a:lstStyle/>
          <a:p>
            <a:pPr algn="l"/>
            <a:endParaRPr lang="en-US" b="1">
              <a:solidFill>
                <a:srgbClr val="E9E8DD"/>
              </a:solidFill>
              <a:latin typeface="Rubik-Regular"/>
            </a:endParaRPr>
          </a:p>
          <a:p>
            <a:pPr algn="ctr"/>
            <a:r>
              <a:rPr lang="en-US" sz="2800" b="1" i="0" u="none" strike="noStrike" baseline="0">
                <a:solidFill>
                  <a:srgbClr val="12375A"/>
                </a:solidFill>
                <a:latin typeface="Rubik-Regular"/>
                <a:cs typeface="Rubik" panose="020B0604020202020204" charset="-79"/>
              </a:rPr>
              <a:t>Read the article </a:t>
            </a:r>
          </a:p>
          <a:p>
            <a:pPr algn="ctr"/>
            <a:r>
              <a:rPr lang="en-GB" sz="2800" b="1">
                <a:solidFill>
                  <a:srgbClr val="12375A"/>
                </a:solidFill>
                <a:latin typeface="Rubik-Regular"/>
                <a:cs typeface="Rubik" panose="020B0604020202020204" charset="-79"/>
              </a:rPr>
              <a:t>‘Water Justice’ </a:t>
            </a:r>
          </a:p>
          <a:p>
            <a:pPr algn="ctr"/>
            <a:r>
              <a:rPr lang="en-GB" sz="2800" b="1">
                <a:solidFill>
                  <a:srgbClr val="12375A"/>
                </a:solidFill>
                <a:latin typeface="Rubik-Regular"/>
                <a:cs typeface="Rubik" panose="020B0604020202020204" charset="-79"/>
              </a:rPr>
              <a:t>(2 mins)</a:t>
            </a:r>
            <a:endParaRPr lang="en-US" sz="2800" b="1" i="0" u="none" strike="noStrike" baseline="0">
              <a:solidFill>
                <a:srgbClr val="12375A"/>
              </a:solidFill>
              <a:latin typeface="Rubik-Regular"/>
            </a:endParaRPr>
          </a:p>
        </p:txBody>
      </p:sp>
      <p:pic>
        <p:nvPicPr>
          <p:cNvPr id="3" name="Picture 2">
            <a:extLst>
              <a:ext uri="{FF2B5EF4-FFF2-40B4-BE49-F238E27FC236}">
                <a16:creationId xmlns:a16="http://schemas.microsoft.com/office/drawing/2014/main" id="{C5E2240F-71A9-5A45-7017-6387BE5491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892624">
            <a:off x="601672" y="2542530"/>
            <a:ext cx="3438756" cy="3507257"/>
          </a:xfrm>
          <a:prstGeom prst="rect">
            <a:avLst/>
          </a:prstGeom>
        </p:spPr>
      </p:pic>
      <p:sp>
        <p:nvSpPr>
          <p:cNvPr id="7" name="TextBox 6">
            <a:extLst>
              <a:ext uri="{FF2B5EF4-FFF2-40B4-BE49-F238E27FC236}">
                <a16:creationId xmlns:a16="http://schemas.microsoft.com/office/drawing/2014/main" id="{9E431056-DD1B-DDAE-9537-2A6CF6904AA3}"/>
              </a:ext>
            </a:extLst>
          </p:cNvPr>
          <p:cNvSpPr txBox="1"/>
          <p:nvPr/>
        </p:nvSpPr>
        <p:spPr>
          <a:xfrm>
            <a:off x="359338" y="1763870"/>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UNDERSTANDING</a:t>
            </a:r>
          </a:p>
        </p:txBody>
      </p:sp>
      <p:sp>
        <p:nvSpPr>
          <p:cNvPr id="18" name="TextBox 17">
            <a:extLst>
              <a:ext uri="{FF2B5EF4-FFF2-40B4-BE49-F238E27FC236}">
                <a16:creationId xmlns:a16="http://schemas.microsoft.com/office/drawing/2014/main" id="{968E226F-8123-1BD8-DB41-A4006E5AF4F1}"/>
              </a:ext>
            </a:extLst>
          </p:cNvPr>
          <p:cNvSpPr txBox="1"/>
          <p:nvPr/>
        </p:nvSpPr>
        <p:spPr>
          <a:xfrm>
            <a:off x="4256806" y="3862042"/>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Part 1:  SCRIPTURE</a:t>
            </a:r>
          </a:p>
        </p:txBody>
      </p:sp>
      <p:pic>
        <p:nvPicPr>
          <p:cNvPr id="22" name="Picture 21">
            <a:extLst>
              <a:ext uri="{FF2B5EF4-FFF2-40B4-BE49-F238E27FC236}">
                <a16:creationId xmlns:a16="http://schemas.microsoft.com/office/drawing/2014/main" id="{98975F5E-9C28-C898-88B8-FFB863E6A367}"/>
              </a:ext>
            </a:extLst>
          </p:cNvPr>
          <p:cNvPicPr>
            <a:picLocks noChangeAspect="1"/>
          </p:cNvPicPr>
          <p:nvPr/>
        </p:nvPicPr>
        <p:blipFill>
          <a:blip r:embed="rId7"/>
          <a:stretch>
            <a:fillRect/>
          </a:stretch>
        </p:blipFill>
        <p:spPr>
          <a:xfrm>
            <a:off x="2466914" y="5818838"/>
            <a:ext cx="2381372" cy="615982"/>
          </a:xfrm>
          <a:prstGeom prst="rect">
            <a:avLst/>
          </a:prstGeom>
        </p:spPr>
      </p:pic>
      <p:sp>
        <p:nvSpPr>
          <p:cNvPr id="24" name="TextBox 23">
            <a:extLst>
              <a:ext uri="{FF2B5EF4-FFF2-40B4-BE49-F238E27FC236}">
                <a16:creationId xmlns:a16="http://schemas.microsoft.com/office/drawing/2014/main" id="{014AAA4A-29CC-B10D-8478-8186A56CB38C}"/>
              </a:ext>
            </a:extLst>
          </p:cNvPr>
          <p:cNvSpPr txBox="1"/>
          <p:nvPr/>
        </p:nvSpPr>
        <p:spPr>
          <a:xfrm>
            <a:off x="4619025" y="4455358"/>
            <a:ext cx="4216033" cy="1446550"/>
          </a:xfrm>
          <a:prstGeom prst="rect">
            <a:avLst/>
          </a:prstGeom>
          <a:noFill/>
        </p:spPr>
        <p:txBody>
          <a:bodyPr wrap="square" rtlCol="0">
            <a:spAutoFit/>
          </a:bodyPr>
          <a:lstStyle/>
          <a:p>
            <a:r>
              <a:rPr lang="en-GB" sz="2400" b="1">
                <a:solidFill>
                  <a:srgbClr val="7373B6"/>
                </a:solidFill>
                <a:latin typeface="Rubik" panose="020B0604020202020204" charset="-79"/>
                <a:cs typeface="Rubik" panose="020B0604020202020204" charset="-79"/>
              </a:rPr>
              <a:t>‘Let justice roll on like a river, righteousness like a never-failing stream’</a:t>
            </a:r>
          </a:p>
          <a:p>
            <a:pPr algn="r"/>
            <a:r>
              <a:rPr lang="en-GB" sz="1600" b="1">
                <a:solidFill>
                  <a:srgbClr val="EAE8DD"/>
                </a:solidFill>
                <a:latin typeface="Rubik" panose="020B0604020202020204" charset="-79"/>
                <a:cs typeface="Rubik" panose="020B0604020202020204" charset="-79"/>
              </a:rPr>
              <a:t>Amos 5:24 </a:t>
            </a:r>
          </a:p>
        </p:txBody>
      </p:sp>
    </p:spTree>
    <p:extLst>
      <p:ext uri="{BB962C8B-B14F-4D97-AF65-F5344CB8AC3E}">
        <p14:creationId xmlns:p14="http://schemas.microsoft.com/office/powerpoint/2010/main" val="21562402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BF9BD5-159A-A73A-165D-E46F61332EDC}"/>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90982C2-DD0E-7B17-E7DF-E37385A332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A7A00C3E-67C0-4BEF-57B0-3410CAF263E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0" y="-15103"/>
            <a:ext cx="9141714" cy="1594961"/>
          </a:xfrm>
          <a:prstGeom prst="rect">
            <a:avLst/>
          </a:prstGeom>
        </p:spPr>
      </p:pic>
      <p:pic>
        <p:nvPicPr>
          <p:cNvPr id="8" name="Graphic 7">
            <a:extLst>
              <a:ext uri="{FF2B5EF4-FFF2-40B4-BE49-F238E27FC236}">
                <a16:creationId xmlns:a16="http://schemas.microsoft.com/office/drawing/2014/main" id="{4751D68C-EAE0-445B-B04C-C5B0C6D5B7F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124786" y="464052"/>
            <a:ext cx="1600203" cy="571501"/>
          </a:xfrm>
          <a:prstGeom prst="rect">
            <a:avLst/>
          </a:prstGeom>
        </p:spPr>
      </p:pic>
      <p:pic>
        <p:nvPicPr>
          <p:cNvPr id="11" name="Picture 10" descr="A green rectangle with black border&#10;&#10;Description automatically generated">
            <a:extLst>
              <a:ext uri="{FF2B5EF4-FFF2-40B4-BE49-F238E27FC236}">
                <a16:creationId xmlns:a16="http://schemas.microsoft.com/office/drawing/2014/main" id="{D7B26A21-FD51-8AE9-552C-CE73F986339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906744" y="1826511"/>
            <a:ext cx="3818245" cy="4117244"/>
          </a:xfrm>
          <a:prstGeom prst="rect">
            <a:avLst/>
          </a:prstGeom>
        </p:spPr>
      </p:pic>
      <p:sp>
        <p:nvSpPr>
          <p:cNvPr id="13" name="TextBox 12">
            <a:extLst>
              <a:ext uri="{FF2B5EF4-FFF2-40B4-BE49-F238E27FC236}">
                <a16:creationId xmlns:a16="http://schemas.microsoft.com/office/drawing/2014/main" id="{4A5B46B6-7108-AF4A-CB7F-4D43A4E9FADB}"/>
              </a:ext>
            </a:extLst>
          </p:cNvPr>
          <p:cNvSpPr txBox="1"/>
          <p:nvPr/>
        </p:nvSpPr>
        <p:spPr>
          <a:xfrm>
            <a:off x="359338" y="413677"/>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ACTIVITY </a:t>
            </a:r>
          </a:p>
        </p:txBody>
      </p:sp>
      <p:sp>
        <p:nvSpPr>
          <p:cNvPr id="18" name="TextBox 17">
            <a:extLst>
              <a:ext uri="{FF2B5EF4-FFF2-40B4-BE49-F238E27FC236}">
                <a16:creationId xmlns:a16="http://schemas.microsoft.com/office/drawing/2014/main" id="{DAF2175A-214B-FBB0-5F44-3C51DA204C21}"/>
              </a:ext>
            </a:extLst>
          </p:cNvPr>
          <p:cNvSpPr txBox="1"/>
          <p:nvPr/>
        </p:nvSpPr>
        <p:spPr>
          <a:xfrm>
            <a:off x="5085770" y="2456704"/>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Part 1:  SCRIPTURE</a:t>
            </a:r>
          </a:p>
        </p:txBody>
      </p:sp>
      <p:sp>
        <p:nvSpPr>
          <p:cNvPr id="24" name="TextBox 23">
            <a:extLst>
              <a:ext uri="{FF2B5EF4-FFF2-40B4-BE49-F238E27FC236}">
                <a16:creationId xmlns:a16="http://schemas.microsoft.com/office/drawing/2014/main" id="{D1919CDA-6BB4-30ED-D0BD-DE24BD21EAB2}"/>
              </a:ext>
            </a:extLst>
          </p:cNvPr>
          <p:cNvSpPr txBox="1"/>
          <p:nvPr/>
        </p:nvSpPr>
        <p:spPr>
          <a:xfrm>
            <a:off x="5085770" y="3546204"/>
            <a:ext cx="3576316" cy="1815882"/>
          </a:xfrm>
          <a:prstGeom prst="rect">
            <a:avLst/>
          </a:prstGeom>
          <a:noFill/>
        </p:spPr>
        <p:txBody>
          <a:bodyPr wrap="square" rtlCol="0">
            <a:spAutoFit/>
          </a:bodyPr>
          <a:lstStyle/>
          <a:p>
            <a:r>
              <a:rPr lang="en-GB" sz="2400" b="1">
                <a:solidFill>
                  <a:srgbClr val="7373B6"/>
                </a:solidFill>
                <a:latin typeface="Rubik" panose="020B0604020202020204" charset="-79"/>
                <a:cs typeface="Rubik" panose="020B0604020202020204" charset="-79"/>
              </a:rPr>
              <a:t>‘Let justice roll on like a river, righteousness like a never-failing stream’</a:t>
            </a:r>
          </a:p>
          <a:p>
            <a:pPr algn="r"/>
            <a:r>
              <a:rPr lang="en-GB" sz="1600" b="1">
                <a:solidFill>
                  <a:srgbClr val="EAE8DD"/>
                </a:solidFill>
                <a:latin typeface="Rubik" panose="020B0604020202020204" charset="-79"/>
                <a:cs typeface="Rubik" panose="020B0604020202020204" charset="-79"/>
              </a:rPr>
              <a:t>Amos 5:24 </a:t>
            </a:r>
          </a:p>
        </p:txBody>
      </p:sp>
      <p:pic>
        <p:nvPicPr>
          <p:cNvPr id="4" name="Picture 3">
            <a:extLst>
              <a:ext uri="{FF2B5EF4-FFF2-40B4-BE49-F238E27FC236}">
                <a16:creationId xmlns:a16="http://schemas.microsoft.com/office/drawing/2014/main" id="{41E27EF1-1B04-BD29-CED0-36007EB01EA4}"/>
              </a:ext>
            </a:extLst>
          </p:cNvPr>
          <p:cNvPicPr>
            <a:picLocks noChangeAspect="1"/>
          </p:cNvPicPr>
          <p:nvPr/>
        </p:nvPicPr>
        <p:blipFill>
          <a:blip r:embed="rId6"/>
          <a:stretch>
            <a:fillRect/>
          </a:stretch>
        </p:blipFill>
        <p:spPr>
          <a:xfrm>
            <a:off x="339459" y="1594963"/>
            <a:ext cx="4407995" cy="4957501"/>
          </a:xfrm>
          <a:prstGeom prst="rect">
            <a:avLst/>
          </a:prstGeom>
        </p:spPr>
      </p:pic>
    </p:spTree>
    <p:extLst>
      <p:ext uri="{BB962C8B-B14F-4D97-AF65-F5344CB8AC3E}">
        <p14:creationId xmlns:p14="http://schemas.microsoft.com/office/powerpoint/2010/main" val="41055650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4CA697-72C0-BE55-2C1C-C2922949A7B4}"/>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7AE54062-9BC1-39EF-333D-D6EA8D525B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56197C6D-FE70-BDF5-52E7-3A26C270BE9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2B8FAB94-8B88-4430-F599-3037F233235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124786" y="464052"/>
            <a:ext cx="1600203" cy="571501"/>
          </a:xfrm>
          <a:prstGeom prst="rect">
            <a:avLst/>
          </a:prstGeom>
        </p:spPr>
      </p:pic>
      <p:sp>
        <p:nvSpPr>
          <p:cNvPr id="2" name="TextBox 1">
            <a:extLst>
              <a:ext uri="{FF2B5EF4-FFF2-40B4-BE49-F238E27FC236}">
                <a16:creationId xmlns:a16="http://schemas.microsoft.com/office/drawing/2014/main" id="{2BDC7505-922C-8289-B480-F66CA92FB722}"/>
              </a:ext>
            </a:extLst>
          </p:cNvPr>
          <p:cNvSpPr txBox="1"/>
          <p:nvPr/>
        </p:nvSpPr>
        <p:spPr>
          <a:xfrm>
            <a:off x="445784" y="345761"/>
            <a:ext cx="6109252" cy="1015663"/>
          </a:xfrm>
          <a:prstGeom prst="rect">
            <a:avLst/>
          </a:prstGeom>
          <a:noFill/>
        </p:spPr>
        <p:txBody>
          <a:bodyPr wrap="square" rtlCol="0">
            <a:spAutoFit/>
          </a:bodyPr>
          <a:lstStyle/>
          <a:p>
            <a:r>
              <a:rPr lang="en-GB" sz="2000">
                <a:solidFill>
                  <a:srgbClr val="EAE8DD"/>
                </a:solidFill>
                <a:latin typeface="Rubik Black" panose="020B0604020202020204" charset="-79"/>
                <a:cs typeface="Rubik Black" panose="020B0604020202020204" charset="-79"/>
              </a:rPr>
              <a:t>‘Let justice roll on like a river, righteousness like a never-failing stream’</a:t>
            </a:r>
          </a:p>
          <a:p>
            <a:pPr algn="r"/>
            <a:r>
              <a:rPr lang="en-GB" sz="2000">
                <a:solidFill>
                  <a:srgbClr val="EAE8DD"/>
                </a:solidFill>
                <a:latin typeface="Rubik Black" panose="020B0604020202020204" charset="-79"/>
                <a:cs typeface="Rubik Black" panose="020B0604020202020204" charset="-79"/>
              </a:rPr>
              <a:t>Amos 5:24 </a:t>
            </a:r>
          </a:p>
        </p:txBody>
      </p:sp>
      <p:sp>
        <p:nvSpPr>
          <p:cNvPr id="4" name="TextBox 3">
            <a:extLst>
              <a:ext uri="{FF2B5EF4-FFF2-40B4-BE49-F238E27FC236}">
                <a16:creationId xmlns:a16="http://schemas.microsoft.com/office/drawing/2014/main" id="{22903DF4-A418-E4C5-F13B-8B768846A10A}"/>
              </a:ext>
            </a:extLst>
          </p:cNvPr>
          <p:cNvSpPr txBox="1"/>
          <p:nvPr/>
        </p:nvSpPr>
        <p:spPr>
          <a:xfrm>
            <a:off x="432397" y="1669054"/>
            <a:ext cx="8279205" cy="2308324"/>
          </a:xfrm>
          <a:prstGeom prst="rect">
            <a:avLst/>
          </a:prstGeom>
          <a:noFill/>
        </p:spPr>
        <p:txBody>
          <a:bodyPr wrap="square" rtlCol="0">
            <a:spAutoFit/>
          </a:bodyPr>
          <a:lstStyle/>
          <a:p>
            <a:r>
              <a:rPr lang="en-GB">
                <a:solidFill>
                  <a:srgbClr val="12375A"/>
                </a:solidFill>
                <a:latin typeface="Colby StBlk" panose="00000A00000000000000" charset="0"/>
                <a:ea typeface="Colby StBlk" panose="00000A00000000000000" charset="0"/>
              </a:rPr>
              <a:t>People experience water injustice when their right to water is denied. But true justice isn’t just about laws or who ‘deserves’ what – it is about upholding the inherent dignity in every human being, made in the image of God. </a:t>
            </a:r>
          </a:p>
          <a:p>
            <a:endParaRPr lang="en-GB">
              <a:solidFill>
                <a:srgbClr val="12375A"/>
              </a:solidFill>
              <a:latin typeface="Colby StBlk" panose="00000A00000000000000" charset="0"/>
              <a:ea typeface="Colby StBlk" panose="00000A00000000000000" charset="0"/>
            </a:endParaRPr>
          </a:p>
          <a:p>
            <a:r>
              <a:rPr lang="en-GB">
                <a:solidFill>
                  <a:srgbClr val="12375A"/>
                </a:solidFill>
                <a:latin typeface="Colby StBlk" panose="00000A00000000000000" charset="0"/>
                <a:ea typeface="Colby StBlk" panose="00000A00000000000000" charset="0"/>
              </a:rPr>
              <a:t>Justice happens when everyone has what they need – not just to survive, but to flourish; when people’s physical, emotional, social, environmental, and spiritual needs are met. </a:t>
            </a:r>
          </a:p>
        </p:txBody>
      </p:sp>
      <p:pic>
        <p:nvPicPr>
          <p:cNvPr id="3" name="Picture 2" descr="A green rectangle with black border&#10;&#10;Description automatically generated">
            <a:extLst>
              <a:ext uri="{FF2B5EF4-FFF2-40B4-BE49-F238E27FC236}">
                <a16:creationId xmlns:a16="http://schemas.microsoft.com/office/drawing/2014/main" id="{740A00DA-0869-CEF2-3201-26C2F24ED8C3}"/>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53368" y="3965826"/>
            <a:ext cx="8664031" cy="2684132"/>
          </a:xfrm>
          <a:prstGeom prst="rect">
            <a:avLst/>
          </a:prstGeom>
        </p:spPr>
      </p:pic>
      <p:sp>
        <p:nvSpPr>
          <p:cNvPr id="7" name="TextBox 6">
            <a:extLst>
              <a:ext uri="{FF2B5EF4-FFF2-40B4-BE49-F238E27FC236}">
                <a16:creationId xmlns:a16="http://schemas.microsoft.com/office/drawing/2014/main" id="{00ED418D-9302-2D21-1963-2C60FE4477D0}"/>
              </a:ext>
            </a:extLst>
          </p:cNvPr>
          <p:cNvSpPr txBox="1"/>
          <p:nvPr/>
        </p:nvSpPr>
        <p:spPr>
          <a:xfrm>
            <a:off x="417869" y="4897838"/>
            <a:ext cx="5315111" cy="1631216"/>
          </a:xfrm>
          <a:prstGeom prst="rect">
            <a:avLst/>
          </a:prstGeom>
          <a:noFill/>
        </p:spPr>
        <p:txBody>
          <a:bodyPr wrap="square" rtlCol="0">
            <a:spAutoFit/>
          </a:bodyPr>
          <a:lstStyle/>
          <a:p>
            <a:pPr marL="285750" indent="-285750">
              <a:buFont typeface="Arial" panose="020B0604020202020204" pitchFamily="34" charset="0"/>
              <a:buChar char="•"/>
            </a:pPr>
            <a:r>
              <a:rPr lang="en-GB" sz="2000" b="1" i="1">
                <a:solidFill>
                  <a:srgbClr val="EAE8DD"/>
                </a:solidFill>
                <a:latin typeface="Rubik-Regular"/>
              </a:rPr>
              <a:t>Where can we see the biggest blockages to water justice today?</a:t>
            </a:r>
          </a:p>
          <a:p>
            <a:pPr marL="285750" indent="-285750">
              <a:buFont typeface="Arial" panose="020B0604020202020204" pitchFamily="34" charset="0"/>
              <a:buChar char="•"/>
            </a:pPr>
            <a:r>
              <a:rPr lang="en-GB" sz="2000" b="1" i="1">
                <a:solidFill>
                  <a:srgbClr val="EAE8DD"/>
                </a:solidFill>
                <a:latin typeface="Rubik-Regular"/>
              </a:rPr>
              <a:t>Where do you see hope?</a:t>
            </a:r>
          </a:p>
          <a:p>
            <a:pPr marL="285750" indent="-285750">
              <a:buFont typeface="Arial" panose="020B0604020202020204" pitchFamily="34" charset="0"/>
              <a:buChar char="•"/>
            </a:pPr>
            <a:r>
              <a:rPr lang="en-GB" sz="2000" b="1" i="1">
                <a:solidFill>
                  <a:srgbClr val="EAE8DD"/>
                </a:solidFill>
                <a:latin typeface="Rubik-Regular"/>
              </a:rPr>
              <a:t>What would help justice flow more freely?</a:t>
            </a:r>
          </a:p>
        </p:txBody>
      </p:sp>
      <p:sp>
        <p:nvSpPr>
          <p:cNvPr id="9" name="TextBox 8">
            <a:extLst>
              <a:ext uri="{FF2B5EF4-FFF2-40B4-BE49-F238E27FC236}">
                <a16:creationId xmlns:a16="http://schemas.microsoft.com/office/drawing/2014/main" id="{1011CBF1-13AF-E6E6-CED6-6FA938372AB6}"/>
              </a:ext>
            </a:extLst>
          </p:cNvPr>
          <p:cNvSpPr txBox="1"/>
          <p:nvPr/>
        </p:nvSpPr>
        <p:spPr>
          <a:xfrm>
            <a:off x="417869" y="4323627"/>
            <a:ext cx="5577482" cy="507831"/>
          </a:xfrm>
          <a:prstGeom prst="rect">
            <a:avLst/>
          </a:prstGeom>
          <a:noFill/>
        </p:spPr>
        <p:txBody>
          <a:bodyPr wrap="square" rtlCol="0">
            <a:spAutoFit/>
          </a:bodyPr>
          <a:lstStyle/>
          <a:p>
            <a:r>
              <a:rPr lang="en-GB" sz="2700" b="1">
                <a:solidFill>
                  <a:schemeClr val="bg1"/>
                </a:solidFill>
                <a:latin typeface="Rubik Black" pitchFamily="2" charset="-79"/>
                <a:ea typeface="Colby StBlk" pitchFamily="2" charset="77"/>
                <a:cs typeface="Rubik Black" pitchFamily="2" charset="-79"/>
              </a:rPr>
              <a:t>Part 2:  WATER JUSTICE</a:t>
            </a:r>
          </a:p>
        </p:txBody>
      </p:sp>
      <p:sp>
        <p:nvSpPr>
          <p:cNvPr id="12" name="TextBox 11">
            <a:extLst>
              <a:ext uri="{FF2B5EF4-FFF2-40B4-BE49-F238E27FC236}">
                <a16:creationId xmlns:a16="http://schemas.microsoft.com/office/drawing/2014/main" id="{13479B60-838C-C4F0-6ACD-BDA0BE01D9B2}"/>
              </a:ext>
            </a:extLst>
          </p:cNvPr>
          <p:cNvSpPr txBox="1"/>
          <p:nvPr/>
        </p:nvSpPr>
        <p:spPr>
          <a:xfrm>
            <a:off x="5611674" y="5131540"/>
            <a:ext cx="3113314" cy="923330"/>
          </a:xfrm>
          <a:prstGeom prst="rect">
            <a:avLst/>
          </a:prstGeom>
          <a:noFill/>
        </p:spPr>
        <p:txBody>
          <a:bodyPr wrap="square">
            <a:spAutoFit/>
          </a:bodyPr>
          <a:lstStyle/>
          <a:p>
            <a:pPr algn="ctr"/>
            <a:r>
              <a:rPr lang="en-US" b="1" i="0" u="none" strike="noStrike" baseline="0">
                <a:solidFill>
                  <a:srgbClr val="12375A"/>
                </a:solidFill>
                <a:latin typeface="Rubik-Regular"/>
              </a:rPr>
              <a:t>Explore these questions in small groups or in pairs. (5 mins)</a:t>
            </a:r>
          </a:p>
        </p:txBody>
      </p:sp>
    </p:spTree>
    <p:extLst>
      <p:ext uri="{BB962C8B-B14F-4D97-AF65-F5344CB8AC3E}">
        <p14:creationId xmlns:p14="http://schemas.microsoft.com/office/powerpoint/2010/main" val="421037585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E2A07E94AC05448C594CAA6E0A924B" ma:contentTypeVersion="14" ma:contentTypeDescription="Create a new document." ma:contentTypeScope="" ma:versionID="5ccad65f66f32f43248115940259969d">
  <xsd:schema xmlns:xsd="http://www.w3.org/2001/XMLSchema" xmlns:xs="http://www.w3.org/2001/XMLSchema" xmlns:p="http://schemas.microsoft.com/office/2006/metadata/properties" xmlns:ns2="b8272850-4b3f-444f-8ab6-9bc8b014a2aa" xmlns:ns3="33ff375b-edcb-4318-b297-03708cd48d6d" targetNamespace="http://schemas.microsoft.com/office/2006/metadata/properties" ma:root="true" ma:fieldsID="5b67653ede5d947c34f724eb93f1009d" ns2:_="" ns3:_="">
    <xsd:import namespace="b8272850-4b3f-444f-8ab6-9bc8b014a2aa"/>
    <xsd:import namespace="33ff375b-edcb-4318-b297-03708cd48d6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272850-4b3f-444f-8ab6-9bc8b014a2a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bd4a124e-ca87-4357-b891-080022d937d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3ff375b-edcb-4318-b297-03708cd48d6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8cd0887e-a51a-4900-b42c-eb0d0f9b2423}" ma:internalName="TaxCatchAll" ma:showField="CatchAllData" ma:web="33ff375b-edcb-4318-b297-03708cd48d6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33ff375b-edcb-4318-b297-03708cd48d6d">
      <UserInfo>
        <DisplayName>Katie Ann McGeary</DisplayName>
        <AccountId>953</AccountId>
        <AccountType/>
      </UserInfo>
    </SharedWithUsers>
    <TaxCatchAll xmlns="33ff375b-edcb-4318-b297-03708cd48d6d" xsi:nil="true"/>
    <lcf76f155ced4ddcb4097134ff3c332f xmlns="b8272850-4b3f-444f-8ab6-9bc8b014a2a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3B68AB4-8723-4422-9A5C-923AE4E7D82D}">
  <ds:schemaRefs>
    <ds:schemaRef ds:uri="33ff375b-edcb-4318-b297-03708cd48d6d"/>
    <ds:schemaRef ds:uri="b8272850-4b3f-444f-8ab6-9bc8b014a2a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F95ED3C1-2848-4B52-B482-65682039D37E}">
  <ds:schemaRefs>
    <ds:schemaRef ds:uri="http://schemas.microsoft.com/sharepoint/v3/contenttype/forms"/>
  </ds:schemaRefs>
</ds:datastoreItem>
</file>

<file path=customXml/itemProps3.xml><?xml version="1.0" encoding="utf-8"?>
<ds:datastoreItem xmlns:ds="http://schemas.openxmlformats.org/officeDocument/2006/customXml" ds:itemID="{AF523C4F-92D0-4C07-B8D5-72BA0200B906}">
  <ds:schemaRefs>
    <ds:schemaRef ds:uri="http://purl.org/dc/terms/"/>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33ff375b-edcb-4318-b297-03708cd48d6d"/>
    <ds:schemaRef ds:uri="b8272850-4b3f-444f-8ab6-9bc8b014a2aa"/>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2135</Words>
  <Application>Microsoft Office PowerPoint</Application>
  <PresentationFormat>On-screen Show (4:3)</PresentationFormat>
  <Paragraphs>223</Paragraphs>
  <Slides>18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Colby StBlk</vt:lpstr>
      <vt:lpstr>Arial</vt:lpstr>
      <vt:lpstr>Rubik-Regular</vt:lpstr>
      <vt:lpstr>Rubik Black</vt:lpstr>
      <vt:lpstr>Rubik</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Iain Lindsay</dc:creator>
  <cp:lastModifiedBy>Eleanor Porter</cp:lastModifiedBy>
  <cp:revision>48</cp:revision>
  <dcterms:created xsi:type="dcterms:W3CDTF">2021-07-26T14:29:33Z</dcterms:created>
  <dcterms:modified xsi:type="dcterms:W3CDTF">2026-07-06T11:58:14Z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0x01010086E2A07E94AC05448C594CAA6E0A924B</vt:lpwstr>
  </property>
  <property fmtid="{D5CDD505-2E9C-101B-9397-08002B2CF9AE}" pid="3" name="MediaServiceImageTags">
    <vt:lpwstr/>
  </property>
</Properties>
</file>